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55_28E6C26C.xml" ContentType="application/vnd.ms-powerpoint.comment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3" r:id="rId5"/>
    <p:sldMasterId id="2147483670" r:id="rId6"/>
    <p:sldMasterId id="2147483687" r:id="rId7"/>
  </p:sldMasterIdLst>
  <p:notesMasterIdLst>
    <p:notesMasterId r:id="rId33"/>
  </p:notesMasterIdLst>
  <p:sldIdLst>
    <p:sldId id="300" r:id="rId8"/>
    <p:sldId id="2147375686" r:id="rId9"/>
    <p:sldId id="342" r:id="rId10"/>
    <p:sldId id="343" r:id="rId11"/>
    <p:sldId id="327" r:id="rId12"/>
    <p:sldId id="346" r:id="rId13"/>
    <p:sldId id="329" r:id="rId14"/>
    <p:sldId id="330" r:id="rId15"/>
    <p:sldId id="2147375687" r:id="rId16"/>
    <p:sldId id="341" r:id="rId17"/>
    <p:sldId id="2147375684" r:id="rId18"/>
    <p:sldId id="354" r:id="rId19"/>
    <p:sldId id="321" r:id="rId20"/>
    <p:sldId id="266" r:id="rId21"/>
    <p:sldId id="257" r:id="rId22"/>
    <p:sldId id="315" r:id="rId23"/>
    <p:sldId id="318" r:id="rId24"/>
    <p:sldId id="317" r:id="rId25"/>
    <p:sldId id="314" r:id="rId26"/>
    <p:sldId id="323" r:id="rId27"/>
    <p:sldId id="316" r:id="rId28"/>
    <p:sldId id="261" r:id="rId29"/>
    <p:sldId id="2147375682" r:id="rId30"/>
    <p:sldId id="2147375685" r:id="rId31"/>
    <p:sldId id="333" r:id="rId32"/>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560B59-6538-8C5F-0ACA-2023ACD2A61B}" name="Tapani Piha" initials="TP" userId="b300358a5529d53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1A3"/>
    <a:srgbClr val="C8DEFF"/>
    <a:srgbClr val="FFFFFF"/>
    <a:srgbClr val="8F8D13"/>
    <a:srgbClr val="F5E4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37" autoAdjust="0"/>
    <p:restoredTop sz="94672"/>
  </p:normalViewPr>
  <p:slideViewPr>
    <p:cSldViewPr snapToGrid="0">
      <p:cViewPr varScale="1">
        <p:scale>
          <a:sx n="112" d="100"/>
          <a:sy n="112" d="100"/>
        </p:scale>
        <p:origin x="624" y="19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era Eiste" userId="4c6ab3cb-6870-435b-9fba-8c15169cfd9c" providerId="ADAL" clId="{4BF14812-0812-5889-B619-41C4D6584814}"/>
    <pc:docChg chg="custSel mod modSld">
      <pc:chgData name="Veera Eiste" userId="4c6ab3cb-6870-435b-9fba-8c15169cfd9c" providerId="ADAL" clId="{4BF14812-0812-5889-B619-41C4D6584814}" dt="2025-12-11T13:10:45.463" v="18" actId="33475"/>
      <pc:docMkLst>
        <pc:docMk/>
      </pc:docMkLst>
      <pc:sldChg chg="modSp mod">
        <pc:chgData name="Veera Eiste" userId="4c6ab3cb-6870-435b-9fba-8c15169cfd9c" providerId="ADAL" clId="{4BF14812-0812-5889-B619-41C4D6584814}" dt="2025-12-11T13:10:36.661" v="17" actId="20577"/>
        <pc:sldMkLst>
          <pc:docMk/>
          <pc:sldMk cId="4283545117" sldId="300"/>
        </pc:sldMkLst>
        <pc:spChg chg="mod">
          <ac:chgData name="Veera Eiste" userId="4c6ab3cb-6870-435b-9fba-8c15169cfd9c" providerId="ADAL" clId="{4BF14812-0812-5889-B619-41C4D6584814}" dt="2025-12-11T13:10:36.661" v="17" actId="20577"/>
          <ac:spMkLst>
            <pc:docMk/>
            <pc:sldMk cId="4283545117" sldId="300"/>
            <ac:spMk id="3" creationId="{2CA64C58-0BED-F0F0-C859-39AB8903655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laskentataulukko.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Taul1!$B$1</c:f>
              <c:strCache>
                <c:ptCount val="1"/>
                <c:pt idx="0">
                  <c:v>Sarake1</c:v>
                </c:pt>
              </c:strCache>
            </c:strRef>
          </c:tx>
          <c:spPr>
            <a:solidFill>
              <a:schemeClr val="bg2"/>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5468-434B-A166-FFF1028807FF}"/>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5468-434B-A166-FFF1028807FF}"/>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5468-434B-A166-FFF1028807FF}"/>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5468-434B-A166-FFF1028807FF}"/>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5468-434B-A166-FFF1028807FF}"/>
              </c:ext>
            </c:extLst>
          </c:dPt>
          <c:cat>
            <c:numRef>
              <c:f>Taul1!$A$2:$A$6</c:f>
              <c:numCache>
                <c:formatCode>General</c:formatCode>
                <c:ptCount val="5"/>
              </c:numCache>
            </c:numRef>
          </c:cat>
          <c:val>
            <c:numRef>
              <c:f>Taul1!$B$2:$B$6</c:f>
              <c:numCache>
                <c:formatCode>General</c:formatCode>
                <c:ptCount val="5"/>
                <c:pt idx="0">
                  <c:v>72</c:v>
                </c:pt>
                <c:pt idx="1">
                  <c:v>72</c:v>
                </c:pt>
                <c:pt idx="2">
                  <c:v>72</c:v>
                </c:pt>
                <c:pt idx="3">
                  <c:v>72</c:v>
                </c:pt>
                <c:pt idx="4">
                  <c:v>72</c:v>
                </c:pt>
              </c:numCache>
            </c:numRef>
          </c:val>
          <c:extLst>
            <c:ext xmlns:c16="http://schemas.microsoft.com/office/drawing/2014/chart" uri="{C3380CC4-5D6E-409C-BE32-E72D297353CC}">
              <c16:uniqueId val="{00000000-2BF2-7C4E-A024-7CFAE823F1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55_28E6C26C.xml><?xml version="1.0" encoding="utf-8"?>
<p188:cmLst xmlns:a="http://schemas.openxmlformats.org/drawingml/2006/main" xmlns:r="http://schemas.openxmlformats.org/officeDocument/2006/relationships" xmlns:p188="http://schemas.microsoft.com/office/powerpoint/2018/8/main">
  <p188:cm id="{CE382C67-70B5-443D-89BA-74B3D6244FDC}" authorId="{B2560B59-6538-8C5F-0ACA-2023ACD2A61B}" created="2025-08-24T16:22:21.062">
    <ac:deMkLst xmlns:ac="http://schemas.microsoft.com/office/drawing/2013/main/command">
      <pc:docMk xmlns:pc="http://schemas.microsoft.com/office/powerpoint/2013/main/command"/>
      <pc:sldMk xmlns:pc="http://schemas.microsoft.com/office/powerpoint/2013/main/command" cId="686211692" sldId="341"/>
      <ac:picMk id="4" creationId="{095D6F57-BAC2-55F3-BB89-BBFEFAF4E296}"/>
    </ac:deMkLst>
    <p188:txBody>
      <a:bodyPr/>
      <a:lstStyle/>
      <a:p>
        <a:r>
          <a:rPr lang="en-FI"/>
          <a:t>Ministry logo does not sit well with the company listing.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F2E16-5A89-48B5-ACD2-0868B3212628}" type="datetimeFigureOut">
              <a:rPr lang="en-FI" smtClean="0"/>
              <a:t>12/11/25</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79456-162B-4CDA-8A7F-0ECDE3BF11F6}" type="slidenum">
              <a:rPr lang="en-FI" smtClean="0"/>
              <a:t>‹#›</a:t>
            </a:fld>
            <a:endParaRPr lang="en-FI"/>
          </a:p>
        </p:txBody>
      </p:sp>
    </p:spTree>
    <p:extLst>
      <p:ext uri="{BB962C8B-B14F-4D97-AF65-F5344CB8AC3E}">
        <p14:creationId xmlns:p14="http://schemas.microsoft.com/office/powerpoint/2010/main" val="422996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1779456-162B-4CDA-8A7F-0ECDE3BF11F6}" type="slidenum">
              <a:rPr lang="en-FI" smtClean="0"/>
              <a:t>4</a:t>
            </a:fld>
            <a:endParaRPr lang="en-FI"/>
          </a:p>
        </p:txBody>
      </p:sp>
    </p:spTree>
    <p:extLst>
      <p:ext uri="{BB962C8B-B14F-4D97-AF65-F5344CB8AC3E}">
        <p14:creationId xmlns:p14="http://schemas.microsoft.com/office/powerpoint/2010/main" val="811214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F818E3C-65FC-3E44-9AB0-20456D2A5D24}" type="slidenum">
              <a:rPr lang="fi-FI" smtClean="0"/>
              <a:t>19</a:t>
            </a:fld>
            <a:endParaRPr lang="fi-FI"/>
          </a:p>
        </p:txBody>
      </p:sp>
    </p:spTree>
    <p:extLst>
      <p:ext uri="{BB962C8B-B14F-4D97-AF65-F5344CB8AC3E}">
        <p14:creationId xmlns:p14="http://schemas.microsoft.com/office/powerpoint/2010/main" val="3586997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74EFD-CE55-39A2-EADE-17F907F18B5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3F9108D-0CC1-416B-0AEB-5D5D08E718A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74479CB-DE3B-EC44-692B-0FB9898369B5}"/>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373F7946-D2E5-6980-CDAA-6F255503BA32}"/>
              </a:ext>
            </a:extLst>
          </p:cNvPr>
          <p:cNvSpPr>
            <a:spLocks noGrp="1"/>
          </p:cNvSpPr>
          <p:nvPr>
            <p:ph type="sldNum" sz="quarter" idx="5"/>
          </p:nvPr>
        </p:nvSpPr>
        <p:spPr/>
        <p:txBody>
          <a:bodyPr/>
          <a:lstStyle/>
          <a:p>
            <a:fld id="{AF818E3C-65FC-3E44-9AB0-20456D2A5D24}" type="slidenum">
              <a:rPr lang="fi-FI" smtClean="0"/>
              <a:t>21</a:t>
            </a:fld>
            <a:endParaRPr lang="fi-FI"/>
          </a:p>
        </p:txBody>
      </p:sp>
    </p:spTree>
    <p:extLst>
      <p:ext uri="{BB962C8B-B14F-4D97-AF65-F5344CB8AC3E}">
        <p14:creationId xmlns:p14="http://schemas.microsoft.com/office/powerpoint/2010/main" val="400311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1779456-162B-4CDA-8A7F-0ECDE3BF11F6}" type="slidenum">
              <a:rPr lang="en-FI" smtClean="0"/>
              <a:t>24</a:t>
            </a:fld>
            <a:endParaRPr lang="en-FI"/>
          </a:p>
        </p:txBody>
      </p:sp>
    </p:spTree>
    <p:extLst>
      <p:ext uri="{BB962C8B-B14F-4D97-AF65-F5344CB8AC3E}">
        <p14:creationId xmlns:p14="http://schemas.microsoft.com/office/powerpoint/2010/main" val="189733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DD516-693C-C199-FF4E-C19A9AE4F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716FF-24E0-0332-F655-DD7F84C58307}"/>
              </a:ext>
            </a:extLst>
          </p:cNvPr>
          <p:cNvSpPr>
            <a:spLocks noGrp="1" noRot="1" noChangeAspect="1"/>
          </p:cNvSpPr>
          <p:nvPr>
            <p:ph type="sldImg"/>
          </p:nvPr>
        </p:nvSpPr>
        <p:spPr>
          <a:xfrm>
            <a:off x="692150" y="860425"/>
            <a:ext cx="5473700" cy="3079750"/>
          </a:xfrm>
        </p:spPr>
      </p:sp>
      <p:sp>
        <p:nvSpPr>
          <p:cNvPr id="3" name="Notes Placeholder 2">
            <a:extLst>
              <a:ext uri="{FF2B5EF4-FFF2-40B4-BE49-F238E27FC236}">
                <a16:creationId xmlns:a16="http://schemas.microsoft.com/office/drawing/2014/main" id="{53B96F54-E40E-9425-D887-7B7A12ADA126}"/>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D62A6496-20A4-280C-6BFF-518D451D48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335412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FI"/>
              <a:t>Winter version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C3156-D817-4798-A24F-2085AE082267}" type="slidenum">
              <a:rPr kumimoji="0" lang="fi-FI" sz="800" b="0" i="0" u="none" strike="noStrike" kern="1200" cap="none" spc="0" normalizeH="0" baseline="0" noProof="0" smtClean="0">
                <a:ln>
                  <a:noFill/>
                </a:ln>
                <a:solidFill>
                  <a:srgbClr val="002EA2"/>
                </a:solidFill>
                <a:effectLst/>
                <a:uLnTx/>
                <a:uFillTx/>
                <a:latin typeface="Finland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800" b="0" i="0" u="none" strike="noStrike" kern="1200" cap="none" spc="0" normalizeH="0" baseline="0" noProof="0">
              <a:ln>
                <a:noFill/>
              </a:ln>
              <a:solidFill>
                <a:srgbClr val="002EA2"/>
              </a:solidFill>
              <a:effectLst/>
              <a:uLnTx/>
              <a:uFillTx/>
              <a:latin typeface="Finlandica"/>
              <a:ea typeface="+mn-ea"/>
              <a:cs typeface="+mn-cs"/>
            </a:endParaRPr>
          </a:p>
        </p:txBody>
      </p:sp>
    </p:spTree>
    <p:extLst>
      <p:ext uri="{BB962C8B-B14F-4D97-AF65-F5344CB8AC3E}">
        <p14:creationId xmlns:p14="http://schemas.microsoft.com/office/powerpoint/2010/main" val="2349130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EAE0-38EC-962B-19C7-E421792D2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D6588-CA2B-8CE7-2B16-013D3ACF8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BEEC8-F182-A8FA-9664-F598E36E721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58C63DDC-8EED-67C1-DE94-BE12D911E1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79456-162B-4CDA-8A7F-0ECDE3BF11F6}" type="slidenum">
              <a:rPr kumimoji="0" lang="en-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727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8B9C5-7C8D-64BC-C14E-F16951B85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95478-C476-4C45-54D1-FE1BF13CE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135B4-8F14-7DBF-BEC8-A7F12D2C8C7E}"/>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F7CC0D2C-77D6-9FEB-CF97-91068509E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79456-162B-4CDA-8A7F-0ECDE3BF11F6}" type="slidenum">
              <a:rPr kumimoji="0" lang="en-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255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E1266-B91E-0BEE-ACF9-CFDC5F884B0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542DCE7-AC1F-6F0F-CB88-DBD16B744AC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B68B3FD-5E13-3577-258A-DC917BBFC7D0}"/>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436F8565-82E3-E01E-CD25-B96A89C85F49}"/>
              </a:ext>
            </a:extLst>
          </p:cNvPr>
          <p:cNvSpPr>
            <a:spLocks noGrp="1"/>
          </p:cNvSpPr>
          <p:nvPr>
            <p:ph type="sldNum" sz="quarter" idx="5"/>
          </p:nvPr>
        </p:nvSpPr>
        <p:spPr/>
        <p:txBody>
          <a:bodyPr/>
          <a:lstStyle/>
          <a:p>
            <a:fld id="{AF818E3C-65FC-3E44-9AB0-20456D2A5D24}" type="slidenum">
              <a:rPr lang="fi-FI" smtClean="0"/>
              <a:t>13</a:t>
            </a:fld>
            <a:endParaRPr lang="fi-FI"/>
          </a:p>
        </p:txBody>
      </p:sp>
    </p:spTree>
    <p:extLst>
      <p:ext uri="{BB962C8B-B14F-4D97-AF65-F5344CB8AC3E}">
        <p14:creationId xmlns:p14="http://schemas.microsoft.com/office/powerpoint/2010/main" val="64229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6300E-493D-440B-A3CE-7A5C38C18080}"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9398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BA970-CC0B-D7B4-04F9-6860D3F82FB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629750E-BCFD-C129-36BB-80698D6E4EF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B2C891B-3768-3281-5CA2-A258E55CE325}"/>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38C7F27C-879B-35DB-7849-6F0484077156}"/>
              </a:ext>
            </a:extLst>
          </p:cNvPr>
          <p:cNvSpPr>
            <a:spLocks noGrp="1"/>
          </p:cNvSpPr>
          <p:nvPr>
            <p:ph type="sldNum" sz="quarter" idx="5"/>
          </p:nvPr>
        </p:nvSpPr>
        <p:spPr/>
        <p:txBody>
          <a:bodyPr/>
          <a:lstStyle/>
          <a:p>
            <a:fld id="{AF818E3C-65FC-3E44-9AB0-20456D2A5D24}" type="slidenum">
              <a:rPr lang="fi-FI" smtClean="0"/>
              <a:t>16</a:t>
            </a:fld>
            <a:endParaRPr lang="fi-FI"/>
          </a:p>
        </p:txBody>
      </p:sp>
    </p:spTree>
    <p:extLst>
      <p:ext uri="{BB962C8B-B14F-4D97-AF65-F5344CB8AC3E}">
        <p14:creationId xmlns:p14="http://schemas.microsoft.com/office/powerpoint/2010/main" val="249393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55BD-F754-2DC1-AA72-ECF31979E93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BD34F31-1DB6-094C-6DB1-E00344B4EA9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968827CB-2C78-0C59-5B01-5E51079B3A0F}"/>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A0A6E1D5-13E0-2104-FE4C-00C2115E1112}"/>
              </a:ext>
            </a:extLst>
          </p:cNvPr>
          <p:cNvSpPr>
            <a:spLocks noGrp="1"/>
          </p:cNvSpPr>
          <p:nvPr>
            <p:ph type="sldNum" sz="quarter" idx="5"/>
          </p:nvPr>
        </p:nvSpPr>
        <p:spPr/>
        <p:txBody>
          <a:bodyPr/>
          <a:lstStyle/>
          <a:p>
            <a:fld id="{AF818E3C-65FC-3E44-9AB0-20456D2A5D24}" type="slidenum">
              <a:rPr lang="fi-FI" smtClean="0"/>
              <a:t>17</a:t>
            </a:fld>
            <a:endParaRPr lang="fi-FI"/>
          </a:p>
        </p:txBody>
      </p:sp>
    </p:spTree>
    <p:extLst>
      <p:ext uri="{BB962C8B-B14F-4D97-AF65-F5344CB8AC3E}">
        <p14:creationId xmlns:p14="http://schemas.microsoft.com/office/powerpoint/2010/main" val="1516935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02C46-61D8-5893-D797-4E60B7599E2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D91246C-9178-2486-8365-2290C31831F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F994E25-F101-8DCC-3DE7-81957AB93CF1}"/>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9854F63F-5B53-251C-D5FD-9EC01CB992BD}"/>
              </a:ext>
            </a:extLst>
          </p:cNvPr>
          <p:cNvSpPr>
            <a:spLocks noGrp="1"/>
          </p:cNvSpPr>
          <p:nvPr>
            <p:ph type="sldNum" sz="quarter" idx="5"/>
          </p:nvPr>
        </p:nvSpPr>
        <p:spPr/>
        <p:txBody>
          <a:bodyPr/>
          <a:lstStyle/>
          <a:p>
            <a:fld id="{AF818E3C-65FC-3E44-9AB0-20456D2A5D24}" type="slidenum">
              <a:rPr lang="fi-FI" smtClean="0"/>
              <a:t>18</a:t>
            </a:fld>
            <a:endParaRPr lang="fi-FI"/>
          </a:p>
        </p:txBody>
      </p:sp>
    </p:spTree>
    <p:extLst>
      <p:ext uri="{BB962C8B-B14F-4D97-AF65-F5344CB8AC3E}">
        <p14:creationId xmlns:p14="http://schemas.microsoft.com/office/powerpoint/2010/main" val="3411274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4D4B-D882-DA29-35EF-3F1AF8117B8C}"/>
              </a:ext>
            </a:extLst>
          </p:cNvPr>
          <p:cNvSpPr>
            <a:spLocks noGrp="1"/>
          </p:cNvSpPr>
          <p:nvPr>
            <p:ph type="ctrTitle"/>
          </p:nvPr>
        </p:nvSpPr>
        <p:spPr>
          <a:xfrm>
            <a:off x="2374902" y="1122363"/>
            <a:ext cx="8293100" cy="2387600"/>
          </a:xfrm>
        </p:spPr>
        <p:txBody>
          <a:bodyPr anchor="b"/>
          <a:lstStyle>
            <a:lvl1pPr algn="ctr">
              <a:defRPr sz="5998"/>
            </a:lvl1pPr>
          </a:lstStyle>
          <a:p>
            <a:r>
              <a:rPr lang="en-US"/>
              <a:t>Click to edit Master title style</a:t>
            </a:r>
            <a:endParaRPr lang="en-FI"/>
          </a:p>
        </p:txBody>
      </p:sp>
      <p:sp>
        <p:nvSpPr>
          <p:cNvPr id="3" name="Subtitle 2">
            <a:extLst>
              <a:ext uri="{FF2B5EF4-FFF2-40B4-BE49-F238E27FC236}">
                <a16:creationId xmlns:a16="http://schemas.microsoft.com/office/drawing/2014/main" id="{60F6B1A8-D245-DDB9-A01C-96E4FF652D2E}"/>
              </a:ext>
            </a:extLst>
          </p:cNvPr>
          <p:cNvSpPr>
            <a:spLocks noGrp="1"/>
          </p:cNvSpPr>
          <p:nvPr>
            <p:ph type="subTitle" idx="1"/>
          </p:nvPr>
        </p:nvSpPr>
        <p:spPr>
          <a:xfrm>
            <a:off x="2374902" y="3602038"/>
            <a:ext cx="8293100" cy="1655762"/>
          </a:xfrm>
        </p:spPr>
        <p:txBody>
          <a:bodyPr/>
          <a:lstStyle>
            <a:lvl1pPr marL="0" indent="0" algn="ctr">
              <a:buNone/>
              <a:defRPr sz="2400"/>
            </a:lvl1pPr>
            <a:lvl2pPr marL="457193" indent="0" algn="ctr">
              <a:buNone/>
              <a:defRPr sz="2000"/>
            </a:lvl2pPr>
            <a:lvl3pPr marL="914385" indent="0" algn="ctr">
              <a:buNone/>
              <a:defRPr sz="1801"/>
            </a:lvl3pPr>
            <a:lvl4pPr marL="1371578" indent="0" algn="ctr">
              <a:buNone/>
              <a:defRPr sz="1600"/>
            </a:lvl4pPr>
            <a:lvl5pPr marL="1828770" indent="0" algn="ctr">
              <a:buNone/>
              <a:defRPr sz="1600"/>
            </a:lvl5pPr>
            <a:lvl6pPr marL="2285961" indent="0" algn="ctr">
              <a:buNone/>
              <a:defRPr sz="1600"/>
            </a:lvl6pPr>
            <a:lvl7pPr marL="2743153" indent="0" algn="ctr">
              <a:buNone/>
              <a:defRPr sz="1600"/>
            </a:lvl7pPr>
            <a:lvl8pPr marL="3200346" indent="0" algn="ctr">
              <a:buNone/>
              <a:defRPr sz="1600"/>
            </a:lvl8pPr>
            <a:lvl9pPr marL="3657539" indent="0" algn="ctr">
              <a:buNone/>
              <a:defRPr sz="1600"/>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D57A29E7-9D99-9451-6343-AC212A6F2A05}"/>
              </a:ext>
            </a:extLst>
          </p:cNvPr>
          <p:cNvSpPr>
            <a:spLocks noGrp="1"/>
          </p:cNvSpPr>
          <p:nvPr>
            <p:ph type="dt" sz="half" idx="10"/>
          </p:nvPr>
        </p:nvSpPr>
        <p:spPr/>
        <p:txBody>
          <a:bodyPr/>
          <a:lstStyle/>
          <a:p>
            <a:fld id="{70532E87-E0EF-40A3-9CE3-385475D568CB}" type="datetimeFigureOut">
              <a:rPr lang="en-FI" smtClean="0"/>
              <a:t>12/11/25</a:t>
            </a:fld>
            <a:endParaRPr lang="en-FI"/>
          </a:p>
        </p:txBody>
      </p:sp>
      <p:sp>
        <p:nvSpPr>
          <p:cNvPr id="5" name="Footer Placeholder 4">
            <a:extLst>
              <a:ext uri="{FF2B5EF4-FFF2-40B4-BE49-F238E27FC236}">
                <a16:creationId xmlns:a16="http://schemas.microsoft.com/office/drawing/2014/main" id="{11579595-94DC-7658-9971-41346D83ACE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3253DA9B-7ACC-9E6D-26A0-038A833625B3}"/>
              </a:ext>
            </a:extLst>
          </p:cNvPr>
          <p:cNvSpPr>
            <a:spLocks noGrp="1"/>
          </p:cNvSpPr>
          <p:nvPr>
            <p:ph type="sldNum" sz="quarter" idx="12"/>
          </p:nvPr>
        </p:nvSpPr>
        <p:spPr/>
        <p:txBody>
          <a:bodyPr/>
          <a:lstStyle/>
          <a:p>
            <a:fld id="{D6FE19B5-DFE6-4370-88C6-065DB177FD7A}" type="slidenum">
              <a:rPr lang="en-FI" smtClean="0"/>
              <a:t>‹#›</a:t>
            </a:fld>
            <a:endParaRPr lang="en-FI"/>
          </a:p>
        </p:txBody>
      </p:sp>
      <p:pic>
        <p:nvPicPr>
          <p:cNvPr id="11" name="Picture 10" descr="Blue text on a black background&#10;&#10;AI-generated content may be incorrect.">
            <a:extLst>
              <a:ext uri="{FF2B5EF4-FFF2-40B4-BE49-F238E27FC236}">
                <a16:creationId xmlns:a16="http://schemas.microsoft.com/office/drawing/2014/main" id="{299B6883-64DC-B5AE-FDBC-FD2514C96A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800" y="437699"/>
            <a:ext cx="1399323" cy="590209"/>
          </a:xfrm>
          <a:prstGeom prst="rect">
            <a:avLst/>
          </a:prstGeom>
        </p:spPr>
      </p:pic>
    </p:spTree>
    <p:extLst>
      <p:ext uri="{BB962C8B-B14F-4D97-AF65-F5344CB8AC3E}">
        <p14:creationId xmlns:p14="http://schemas.microsoft.com/office/powerpoint/2010/main" val="3057226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E2011-BF93-9647-A265-1814C6D8624D}"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9" name="Group 8"/>
          <p:cNvGrpSpPr>
            <a:grpSpLocks noChangeAspect="1"/>
          </p:cNvGrpSpPr>
          <p:nvPr userDrawn="1"/>
        </p:nvGrpSpPr>
        <p:grpSpPr>
          <a:xfrm>
            <a:off x="624418" y="645585"/>
            <a:ext cx="784037" cy="478367"/>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7" name="Title Placeholder 1">
            <a:extLst>
              <a:ext uri="{FF2B5EF4-FFF2-40B4-BE49-F238E27FC236}">
                <a16:creationId xmlns:a16="http://schemas.microsoft.com/office/drawing/2014/main" id="{3C67524D-34D3-BCDC-0B42-4B07994BBFF1}"/>
              </a:ext>
            </a:extLst>
          </p:cNvPr>
          <p:cNvSpPr txBox="1">
            <a:spLocks/>
          </p:cNvSpPr>
          <p:nvPr userDrawn="1"/>
        </p:nvSpPr>
        <p:spPr>
          <a:xfrm>
            <a:off x="10224459" y="549125"/>
            <a:ext cx="1601789"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t>DIGITAL HEALTH</a:t>
            </a:r>
            <a:br>
              <a:rPr lang="en-US" sz="1867"/>
            </a:br>
            <a:r>
              <a:rPr lang="en-US" sz="1867"/>
              <a:t>FINLAND</a:t>
            </a:r>
            <a:endParaRPr lang="fi-FI" sz="1867"/>
          </a:p>
        </p:txBody>
      </p:sp>
    </p:spTree>
    <p:extLst>
      <p:ext uri="{BB962C8B-B14F-4D97-AF65-F5344CB8AC3E}">
        <p14:creationId xmlns:p14="http://schemas.microsoft.com/office/powerpoint/2010/main" val="235121977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marL="353475" indent="-353475">
              <a:buFont typeface="+mj-lt"/>
              <a:buAutoNum type="arabicPeriod"/>
              <a:defRPr b="1">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Title Placeholder 1">
            <a:extLst>
              <a:ext uri="{FF2B5EF4-FFF2-40B4-BE49-F238E27FC236}">
                <a16:creationId xmlns:a16="http://schemas.microsoft.com/office/drawing/2014/main" id="{53D17315-3763-17B4-E28E-22B5C5C7E160}"/>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38479879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2446866" y="1989667"/>
            <a:ext cx="7298268" cy="1727365"/>
          </a:xfrm>
        </p:spPr>
        <p:txBody>
          <a:bodyPr anchor="b" anchorCtr="0"/>
          <a:lstStyle>
            <a:lvl1pPr algn="l">
              <a:defRPr sz="3733" b="1" cap="none" baseline="0"/>
            </a:lvl1pPr>
          </a:lstStyle>
          <a:p>
            <a:r>
              <a:rPr lang="en-US"/>
              <a:t>Click to edit Master title style</a:t>
            </a:r>
          </a:p>
        </p:txBody>
      </p:sp>
      <p:sp>
        <p:nvSpPr>
          <p:cNvPr id="4" name="Date Placeholder 3"/>
          <p:cNvSpPr>
            <a:spLocks noGrp="1"/>
          </p:cNvSpPr>
          <p:nvPr>
            <p:ph type="dt" sz="half" idx="10"/>
          </p:nvPr>
        </p:nvSpPr>
        <p:spPr/>
        <p:txBody>
          <a:bodyPr/>
          <a:lstStyle/>
          <a:p>
            <a:fld id="{B8C59C2F-8A8A-2C41-8FED-B9EAA7D2E2FE}"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3" name="Title Placeholder 1">
            <a:extLst>
              <a:ext uri="{FF2B5EF4-FFF2-40B4-BE49-F238E27FC236}">
                <a16:creationId xmlns:a16="http://schemas.microsoft.com/office/drawing/2014/main" id="{B0E1599A-B98E-E330-26C2-4E3A7E5BC1E9}"/>
              </a:ext>
            </a:extLst>
          </p:cNvPr>
          <p:cNvSpPr txBox="1">
            <a:spLocks/>
          </p:cNvSpPr>
          <p:nvPr userDrawn="1"/>
        </p:nvSpPr>
        <p:spPr>
          <a:xfrm>
            <a:off x="10224459" y="549125"/>
            <a:ext cx="1601789" cy="575619"/>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t>DIGITAL HEALTH</a:t>
            </a:r>
            <a:br>
              <a:rPr lang="en-US" sz="1867"/>
            </a:br>
            <a:r>
              <a:rPr lang="en-US" sz="1867"/>
              <a:t>FINLAND</a:t>
            </a:r>
            <a:endParaRPr lang="fi-FI" sz="1867"/>
          </a:p>
        </p:txBody>
      </p:sp>
    </p:spTree>
    <p:extLst>
      <p:ext uri="{BB962C8B-B14F-4D97-AF65-F5344CB8AC3E}">
        <p14:creationId xmlns:p14="http://schemas.microsoft.com/office/powerpoint/2010/main" val="421345487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6866" y="1989667"/>
            <a:ext cx="7298268" cy="1727365"/>
          </a:xfrm>
        </p:spPr>
        <p:txBody>
          <a:bodyPr anchor="b" anchorCtr="0"/>
          <a:lstStyle>
            <a:lvl1pPr algn="l">
              <a:defRPr sz="3733" b="1" cap="none"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 name="Title Placeholder 1">
            <a:extLst>
              <a:ext uri="{FF2B5EF4-FFF2-40B4-BE49-F238E27FC236}">
                <a16:creationId xmlns:a16="http://schemas.microsoft.com/office/drawing/2014/main" id="{A24FCE70-45A0-43A0-BC95-C4131E97FB02}"/>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270716065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858000"/>
          </a:xfrm>
          <a:solidFill>
            <a:schemeClr val="accent2"/>
          </a:solidFill>
        </p:spPr>
        <p:txBody>
          <a:bodyPr/>
          <a:lstStyle>
            <a:lvl1pPr marL="0" indent="0">
              <a:buFontTx/>
              <a:buNone/>
              <a:defRPr sz="1600" baseline="0"/>
            </a:lvl1pPr>
          </a:lstStyle>
          <a:p>
            <a:r>
              <a:rPr lang="en-US"/>
              <a:t>Insert Picture</a:t>
            </a:r>
          </a:p>
        </p:txBody>
      </p:sp>
      <p:sp>
        <p:nvSpPr>
          <p:cNvPr id="2" name="Title 1"/>
          <p:cNvSpPr>
            <a:spLocks noGrp="1"/>
          </p:cNvSpPr>
          <p:nvPr>
            <p:ph type="title"/>
          </p:nvPr>
        </p:nvSpPr>
        <p:spPr>
          <a:xfrm>
            <a:off x="2446866" y="1989667"/>
            <a:ext cx="7298268" cy="1727365"/>
          </a:xfrm>
        </p:spPr>
        <p:txBody>
          <a:bodyPr anchor="b" anchorCtr="0"/>
          <a:lstStyle>
            <a:lvl1pPr algn="l">
              <a:defRPr sz="3733" b="1" cap="none"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 name="Title Placeholder 1">
            <a:extLst>
              <a:ext uri="{FF2B5EF4-FFF2-40B4-BE49-F238E27FC236}">
                <a16:creationId xmlns:a16="http://schemas.microsoft.com/office/drawing/2014/main" id="{99448787-32B7-DB1F-B96F-98C7B59A964B}"/>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91763886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46867" y="1989667"/>
            <a:ext cx="3553123" cy="3839635"/>
          </a:xfrm>
        </p:spPr>
        <p:txBody>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9667"/>
            <a:ext cx="3547533" cy="3839635"/>
          </a:xfrm>
        </p:spPr>
        <p:txBody>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CC14F9-EB2B-0D4F-8F28-271F12107DB4}" type="datetime1">
              <a:rPr lang="fi-FI" smtClean="0"/>
              <a:t>11.12.2025</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2887447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46867" y="1989668"/>
            <a:ext cx="3553123" cy="383216"/>
          </a:xfrm>
        </p:spPr>
        <p:txBody>
          <a:bodyPr anchor="b"/>
          <a:lstStyle>
            <a:lvl1pPr marL="0" indent="0">
              <a:buNone/>
              <a:defRPr sz="1867"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446867" y="2372884"/>
            <a:ext cx="3549651" cy="3456417"/>
          </a:xfrm>
        </p:spPr>
        <p:txBody>
          <a:bodyPr/>
          <a:lstStyle>
            <a:lvl1pPr>
              <a:defRPr sz="2400"/>
            </a:lvl1pPr>
            <a:lvl2pPr>
              <a:defRPr sz="2133"/>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12" y="1989668"/>
            <a:ext cx="3553123" cy="383216"/>
          </a:xfrm>
        </p:spPr>
        <p:txBody>
          <a:bodyPr anchor="b"/>
          <a:lstStyle>
            <a:lvl1pPr marL="0" indent="0">
              <a:buNone/>
              <a:defRPr sz="1867"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372884"/>
            <a:ext cx="3551765" cy="3456417"/>
          </a:xfrm>
        </p:spPr>
        <p:txBody>
          <a:bodyPr/>
          <a:lstStyle>
            <a:lvl1pPr>
              <a:defRPr sz="2400"/>
            </a:lvl1pPr>
            <a:lvl2pPr>
              <a:defRPr sz="2133"/>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11E6EC-92F7-6B4E-8279-5EB71B38C0C5}" type="datetime1">
              <a:rPr lang="fi-FI" smtClean="0"/>
              <a:t>11.12.2025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17067092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46867" y="1989668"/>
            <a:ext cx="7298267" cy="383216"/>
          </a:xfrm>
        </p:spPr>
        <p:txBody>
          <a:bodyPr anchor="b"/>
          <a:lstStyle>
            <a:lvl1pPr marL="0" indent="0">
              <a:buNone/>
              <a:defRPr sz="1867"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446867" y="2372884"/>
            <a:ext cx="7298267" cy="3456417"/>
          </a:xfrm>
        </p:spPr>
        <p:txBody>
          <a:bodyPr/>
          <a:lstStyle>
            <a:lvl1pPr>
              <a:defRPr sz="2400"/>
            </a:lvl1pPr>
            <a:lvl2pPr>
              <a:defRPr sz="2133"/>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F00B84-8DDB-8C40-AD8F-F50D046CC222}" type="datetime1">
              <a:rPr lang="fi-FI" smtClean="0"/>
              <a:t>11.12.2025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27245266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F63E03-6B74-054C-8C1B-76808F4A963F}" type="datetime1">
              <a:rPr lang="fi-FI" smtClean="0"/>
              <a:t>11.12.2025</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05704175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446867" y="645583"/>
            <a:ext cx="3649133" cy="1151236"/>
          </a:xfrm>
        </p:spPr>
        <p:txBody>
          <a:bodyPr/>
          <a:lstStyle/>
          <a:p>
            <a:r>
              <a:rPr lang="en-US"/>
              <a:t>Click to edit Master title style</a:t>
            </a:r>
          </a:p>
        </p:txBody>
      </p:sp>
      <p:sp>
        <p:nvSpPr>
          <p:cNvPr id="3" name="Content Placeholder 2"/>
          <p:cNvSpPr>
            <a:spLocks noGrp="1"/>
          </p:cNvSpPr>
          <p:nvPr>
            <p:ph idx="1"/>
          </p:nvPr>
        </p:nvSpPr>
        <p:spPr>
          <a:xfrm>
            <a:off x="2446867" y="1989666"/>
            <a:ext cx="3649133" cy="383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hasCustomPrompt="1"/>
          </p:nvPr>
        </p:nvSpPr>
        <p:spPr>
          <a:xfrm>
            <a:off x="7056968" y="0"/>
            <a:ext cx="5135033" cy="6858000"/>
          </a:xfrm>
          <a:solidFill>
            <a:schemeClr val="accent2"/>
          </a:solidFill>
        </p:spPr>
        <p:txBody>
          <a:bodyPr/>
          <a:lstStyle>
            <a:lvl1pPr marL="0" indent="0">
              <a:buFontTx/>
              <a:buNone/>
              <a:defRPr sz="1867"/>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22409480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DEF0-E942-1866-A105-71B2202FB157}"/>
              </a:ext>
            </a:extLst>
          </p:cNvPr>
          <p:cNvSpPr>
            <a:spLocks noGrp="1"/>
          </p:cNvSpPr>
          <p:nvPr>
            <p:ph type="title"/>
          </p:nvPr>
        </p:nvSpPr>
        <p:spPr>
          <a:xfrm>
            <a:off x="2209802" y="365127"/>
            <a:ext cx="7861298" cy="1044573"/>
          </a:xfrm>
        </p:spPr>
        <p:txBody>
          <a:bodyPr>
            <a:normAutofit/>
          </a:bodyPr>
          <a:lstStyle>
            <a:lvl1pPr algn="ctr">
              <a:defRPr sz="3200">
                <a:solidFill>
                  <a:schemeClr val="bg1"/>
                </a:solidFill>
              </a:defRPr>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14C98955-17C2-AD39-91F2-21734719E38D}"/>
              </a:ext>
            </a:extLst>
          </p:cNvPr>
          <p:cNvSpPr>
            <a:spLocks noGrp="1"/>
          </p:cNvSpPr>
          <p:nvPr>
            <p:ph idx="1"/>
          </p:nvPr>
        </p:nvSpPr>
        <p:spPr>
          <a:xfrm>
            <a:off x="334108" y="1524000"/>
            <a:ext cx="11500338" cy="4652963"/>
          </a:xfrm>
        </p:spPr>
        <p:txBody>
          <a:bodyPr numCol="3" spcCol="252000"/>
          <a:lstStyle>
            <a:lvl1pPr>
              <a:lnSpc>
                <a:spcPct val="105000"/>
              </a:lnSpc>
              <a:spcBef>
                <a:spcPts val="0"/>
              </a:spcBef>
              <a:spcAft>
                <a:spcPts val="900"/>
              </a:spcAft>
              <a:defRPr/>
            </a:lvl1pPr>
            <a:lvl2pPr>
              <a:lnSpc>
                <a:spcPct val="105000"/>
              </a:lnSpc>
              <a:spcBef>
                <a:spcPts val="0"/>
              </a:spcBef>
              <a:spcAft>
                <a:spcPts val="600"/>
              </a:spcAft>
              <a:defRPr sz="1400"/>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F77AE551-E03F-722E-D30F-2A5C5F3D4BA3}"/>
              </a:ext>
            </a:extLst>
          </p:cNvPr>
          <p:cNvSpPr>
            <a:spLocks noGrp="1"/>
          </p:cNvSpPr>
          <p:nvPr>
            <p:ph type="dt" sz="half" idx="10"/>
          </p:nvPr>
        </p:nvSpPr>
        <p:spPr/>
        <p:txBody>
          <a:bodyPr/>
          <a:lstStyle/>
          <a:p>
            <a:fld id="{70532E87-E0EF-40A3-9CE3-385475D568CB}" type="datetimeFigureOut">
              <a:rPr lang="en-FI" smtClean="0"/>
              <a:t>12/11/25</a:t>
            </a:fld>
            <a:endParaRPr lang="en-FI"/>
          </a:p>
        </p:txBody>
      </p:sp>
      <p:sp>
        <p:nvSpPr>
          <p:cNvPr id="5" name="Footer Placeholder 4">
            <a:extLst>
              <a:ext uri="{FF2B5EF4-FFF2-40B4-BE49-F238E27FC236}">
                <a16:creationId xmlns:a16="http://schemas.microsoft.com/office/drawing/2014/main" id="{7E84414A-27EB-BA93-31A3-903D8B6977B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77CD009E-291F-F259-B446-ACF4994CC410}"/>
              </a:ext>
            </a:extLst>
          </p:cNvPr>
          <p:cNvSpPr>
            <a:spLocks noGrp="1"/>
          </p:cNvSpPr>
          <p:nvPr>
            <p:ph type="sldNum" sz="quarter" idx="12"/>
          </p:nvPr>
        </p:nvSpPr>
        <p:spPr/>
        <p:txBody>
          <a:bodyPr/>
          <a:lstStyle/>
          <a:p>
            <a:fld id="{D6FE19B5-DFE6-4370-88C6-065DB177FD7A}" type="slidenum">
              <a:rPr lang="en-FI" smtClean="0"/>
              <a:t>‹#›</a:t>
            </a:fld>
            <a:endParaRPr lang="en-FI"/>
          </a:p>
        </p:txBody>
      </p:sp>
      <p:pic>
        <p:nvPicPr>
          <p:cNvPr id="7" name="Picture 6" descr="Blue text on a black background&#10;&#10;AI-generated content may be incorrect.">
            <a:extLst>
              <a:ext uri="{FF2B5EF4-FFF2-40B4-BE49-F238E27FC236}">
                <a16:creationId xmlns:a16="http://schemas.microsoft.com/office/drawing/2014/main" id="{1E3184F1-30C4-052B-D175-DC2922292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800" y="437699"/>
            <a:ext cx="1399323" cy="590209"/>
          </a:xfrm>
          <a:prstGeom prst="rect">
            <a:avLst/>
          </a:prstGeom>
        </p:spPr>
      </p:pic>
    </p:spTree>
    <p:extLst>
      <p:ext uri="{BB962C8B-B14F-4D97-AF65-F5344CB8AC3E}">
        <p14:creationId xmlns:p14="http://schemas.microsoft.com/office/powerpoint/2010/main" val="2294064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11.12.2025</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49836514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4175817" y="2257545"/>
            <a:ext cx="3840000" cy="2342911"/>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88768548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6867" y="1796819"/>
            <a:ext cx="7298267" cy="1920215"/>
          </a:xfrm>
        </p:spPr>
        <p:txBody>
          <a:bodyPr anchor="b" anchorCtr="0"/>
          <a:lstStyle>
            <a:lvl1pPr>
              <a:lnSpc>
                <a:spcPct val="80000"/>
              </a:lnSpc>
              <a:defRPr sz="7200" cap="all" baseline="0"/>
            </a:lvl1pPr>
          </a:lstStyle>
          <a:p>
            <a:r>
              <a:rPr lang="en-US"/>
              <a:t>headline</a:t>
            </a:r>
          </a:p>
        </p:txBody>
      </p:sp>
      <p:sp>
        <p:nvSpPr>
          <p:cNvPr id="3" name="Subtitle 2"/>
          <p:cNvSpPr>
            <a:spLocks noGrp="1"/>
          </p:cNvSpPr>
          <p:nvPr>
            <p:ph type="subTitle" idx="1"/>
          </p:nvPr>
        </p:nvSpPr>
        <p:spPr>
          <a:xfrm>
            <a:off x="2446867" y="3717032"/>
            <a:ext cx="7298267" cy="864096"/>
          </a:xfrm>
        </p:spPr>
        <p:txBody>
          <a:bodyPr/>
          <a:lstStyle>
            <a:lvl1pPr marL="0" indent="0" algn="l">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C9FF73-6F0C-C549-A81B-BD4518F8C2F1}"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04761733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6867" y="1797051"/>
            <a:ext cx="7298267" cy="1919816"/>
          </a:xfrm>
        </p:spPr>
        <p:txBody>
          <a:bodyPr anchor="b" anchorCtr="0"/>
          <a:lstStyle>
            <a:lvl1pPr>
              <a:lnSpc>
                <a:spcPct val="80000"/>
              </a:lnSpc>
              <a:defRPr sz="7200" cap="all" baseline="0">
                <a:solidFill>
                  <a:schemeClr val="bg1"/>
                </a:solidFill>
              </a:defRPr>
            </a:lvl1pPr>
          </a:lstStyle>
          <a:p>
            <a:r>
              <a:rPr lang="en-US"/>
              <a:t>headline</a:t>
            </a:r>
          </a:p>
        </p:txBody>
      </p:sp>
      <p:sp>
        <p:nvSpPr>
          <p:cNvPr id="3" name="Subtitle 2"/>
          <p:cNvSpPr>
            <a:spLocks noGrp="1"/>
          </p:cNvSpPr>
          <p:nvPr>
            <p:ph type="subTitle" idx="1"/>
          </p:nvPr>
        </p:nvSpPr>
        <p:spPr>
          <a:xfrm>
            <a:off x="2446867" y="3716867"/>
            <a:ext cx="7298267" cy="864261"/>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0" name="Title Placeholder 1">
            <a:extLst>
              <a:ext uri="{FF2B5EF4-FFF2-40B4-BE49-F238E27FC236}">
                <a16:creationId xmlns:a16="http://schemas.microsoft.com/office/drawing/2014/main" id="{65E59757-B7B1-7B41-8130-B6CDFF7265D6}"/>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233741576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858000"/>
          </a:xfrm>
          <a:solidFill>
            <a:schemeClr val="accent2"/>
          </a:solidFill>
        </p:spPr>
        <p:txBody>
          <a:bodyPr/>
          <a:lstStyle>
            <a:lvl1pPr marL="0" indent="0">
              <a:buFontTx/>
              <a:buNone/>
              <a:defRPr sz="1600"/>
            </a:lvl1pPr>
          </a:lstStyle>
          <a:p>
            <a:r>
              <a:rPr lang="en-US"/>
              <a:t>Insert Picture</a:t>
            </a:r>
          </a:p>
        </p:txBody>
      </p:sp>
      <p:sp>
        <p:nvSpPr>
          <p:cNvPr id="2" name="Title 1"/>
          <p:cNvSpPr>
            <a:spLocks noGrp="1"/>
          </p:cNvSpPr>
          <p:nvPr>
            <p:ph type="ctrTitle" hasCustomPrompt="1"/>
          </p:nvPr>
        </p:nvSpPr>
        <p:spPr>
          <a:xfrm>
            <a:off x="2446867" y="1797051"/>
            <a:ext cx="7298267" cy="1919816"/>
          </a:xfrm>
        </p:spPr>
        <p:txBody>
          <a:bodyPr anchor="b" anchorCtr="0"/>
          <a:lstStyle>
            <a:lvl1pPr>
              <a:lnSpc>
                <a:spcPct val="80000"/>
              </a:lnSpc>
              <a:defRPr sz="7200" cap="all" baseline="0">
                <a:solidFill>
                  <a:schemeClr val="bg1"/>
                </a:solidFill>
              </a:defRPr>
            </a:lvl1pPr>
          </a:lstStyle>
          <a:p>
            <a:r>
              <a:rPr lang="en-US"/>
              <a:t>headline</a:t>
            </a:r>
          </a:p>
        </p:txBody>
      </p:sp>
      <p:sp>
        <p:nvSpPr>
          <p:cNvPr id="3" name="Subtitle 2"/>
          <p:cNvSpPr>
            <a:spLocks noGrp="1"/>
          </p:cNvSpPr>
          <p:nvPr>
            <p:ph type="subTitle" idx="1"/>
          </p:nvPr>
        </p:nvSpPr>
        <p:spPr>
          <a:xfrm>
            <a:off x="2446867" y="3716867"/>
            <a:ext cx="7298267" cy="864261"/>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 name="Title Placeholder 1">
            <a:extLst>
              <a:ext uri="{FF2B5EF4-FFF2-40B4-BE49-F238E27FC236}">
                <a16:creationId xmlns:a16="http://schemas.microsoft.com/office/drawing/2014/main" id="{0DC7AF4B-DB26-122F-0F7D-8F4B7CC79B9D}"/>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260717981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61757-E20E-604B-9756-4A12243286F2}"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0727257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E2011-BF93-9647-A265-1814C6D8624D}"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9" name="Group 8"/>
          <p:cNvGrpSpPr>
            <a:grpSpLocks noChangeAspect="1"/>
          </p:cNvGrpSpPr>
          <p:nvPr userDrawn="1"/>
        </p:nvGrpSpPr>
        <p:grpSpPr>
          <a:xfrm>
            <a:off x="624418" y="645585"/>
            <a:ext cx="784037" cy="478367"/>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7" name="Title Placeholder 1">
            <a:extLst>
              <a:ext uri="{FF2B5EF4-FFF2-40B4-BE49-F238E27FC236}">
                <a16:creationId xmlns:a16="http://schemas.microsoft.com/office/drawing/2014/main" id="{3C67524D-34D3-BCDC-0B42-4B07994BBFF1}"/>
              </a:ext>
            </a:extLst>
          </p:cNvPr>
          <p:cNvSpPr txBox="1">
            <a:spLocks/>
          </p:cNvSpPr>
          <p:nvPr userDrawn="1"/>
        </p:nvSpPr>
        <p:spPr>
          <a:xfrm>
            <a:off x="10224459" y="549125"/>
            <a:ext cx="1601789"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t>DIGITAL HEALTH</a:t>
            </a:r>
            <a:br>
              <a:rPr lang="en-US" sz="1867"/>
            </a:br>
            <a:r>
              <a:rPr lang="en-US" sz="1867"/>
              <a:t>FINLAND</a:t>
            </a:r>
            <a:endParaRPr lang="fi-FI" sz="1867"/>
          </a:p>
        </p:txBody>
      </p:sp>
    </p:spTree>
    <p:extLst>
      <p:ext uri="{BB962C8B-B14F-4D97-AF65-F5344CB8AC3E}">
        <p14:creationId xmlns:p14="http://schemas.microsoft.com/office/powerpoint/2010/main" val="177617729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marL="353475" indent="-353475">
              <a:buFont typeface="+mj-lt"/>
              <a:buAutoNum type="arabicPeriod"/>
              <a:defRPr b="1">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Title Placeholder 1">
            <a:extLst>
              <a:ext uri="{FF2B5EF4-FFF2-40B4-BE49-F238E27FC236}">
                <a16:creationId xmlns:a16="http://schemas.microsoft.com/office/drawing/2014/main" id="{53D17315-3763-17B4-E28E-22B5C5C7E160}"/>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243178872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2446866" y="1989667"/>
            <a:ext cx="7298268" cy="1727365"/>
          </a:xfrm>
        </p:spPr>
        <p:txBody>
          <a:bodyPr anchor="b" anchorCtr="0"/>
          <a:lstStyle>
            <a:lvl1pPr algn="l">
              <a:defRPr sz="3733" b="1" cap="none" baseline="0"/>
            </a:lvl1pPr>
          </a:lstStyle>
          <a:p>
            <a:r>
              <a:rPr lang="en-US"/>
              <a:t>Click to edit Master title style</a:t>
            </a:r>
          </a:p>
        </p:txBody>
      </p:sp>
      <p:sp>
        <p:nvSpPr>
          <p:cNvPr id="4" name="Date Placeholder 3"/>
          <p:cNvSpPr>
            <a:spLocks noGrp="1"/>
          </p:cNvSpPr>
          <p:nvPr>
            <p:ph type="dt" sz="half" idx="10"/>
          </p:nvPr>
        </p:nvSpPr>
        <p:spPr/>
        <p:txBody>
          <a:bodyPr/>
          <a:lstStyle/>
          <a:p>
            <a:fld id="{B8C59C2F-8A8A-2C41-8FED-B9EAA7D2E2FE}"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3" name="Title Placeholder 1">
            <a:extLst>
              <a:ext uri="{FF2B5EF4-FFF2-40B4-BE49-F238E27FC236}">
                <a16:creationId xmlns:a16="http://schemas.microsoft.com/office/drawing/2014/main" id="{B0E1599A-B98E-E330-26C2-4E3A7E5BC1E9}"/>
              </a:ext>
            </a:extLst>
          </p:cNvPr>
          <p:cNvSpPr txBox="1">
            <a:spLocks/>
          </p:cNvSpPr>
          <p:nvPr userDrawn="1"/>
        </p:nvSpPr>
        <p:spPr>
          <a:xfrm>
            <a:off x="10224459" y="549125"/>
            <a:ext cx="1601789" cy="575619"/>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t>DIGITAL HEALTH</a:t>
            </a:r>
            <a:br>
              <a:rPr lang="en-US" sz="1867"/>
            </a:br>
            <a:r>
              <a:rPr lang="en-US" sz="1867"/>
              <a:t>FINLAND</a:t>
            </a:r>
            <a:endParaRPr lang="fi-FI" sz="1867"/>
          </a:p>
        </p:txBody>
      </p:sp>
    </p:spTree>
    <p:extLst>
      <p:ext uri="{BB962C8B-B14F-4D97-AF65-F5344CB8AC3E}">
        <p14:creationId xmlns:p14="http://schemas.microsoft.com/office/powerpoint/2010/main" val="256805353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6866" y="1989667"/>
            <a:ext cx="7298268" cy="1727365"/>
          </a:xfrm>
        </p:spPr>
        <p:txBody>
          <a:bodyPr anchor="b" anchorCtr="0"/>
          <a:lstStyle>
            <a:lvl1pPr algn="l">
              <a:defRPr sz="3733" b="1" cap="none"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 name="Title Placeholder 1">
            <a:extLst>
              <a:ext uri="{FF2B5EF4-FFF2-40B4-BE49-F238E27FC236}">
                <a16:creationId xmlns:a16="http://schemas.microsoft.com/office/drawing/2014/main" id="{A24FCE70-45A0-43A0-BC95-C4131E97FB02}"/>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5717142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5711-B43B-EBC1-3796-DB81A4B43E8B}"/>
              </a:ext>
            </a:extLst>
          </p:cNvPr>
          <p:cNvSpPr>
            <a:spLocks noGrp="1"/>
          </p:cNvSpPr>
          <p:nvPr>
            <p:ph type="title"/>
          </p:nvPr>
        </p:nvSpPr>
        <p:spPr>
          <a:xfrm>
            <a:off x="831853" y="1709738"/>
            <a:ext cx="10515600" cy="2852737"/>
          </a:xfrm>
        </p:spPr>
        <p:txBody>
          <a:bodyPr anchor="b"/>
          <a:lstStyle>
            <a:lvl1pPr>
              <a:defRPr sz="5998"/>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A764A78-CD30-08AC-0329-4A74750BF95B}"/>
              </a:ext>
            </a:extLst>
          </p:cNvPr>
          <p:cNvSpPr>
            <a:spLocks noGrp="1"/>
          </p:cNvSpPr>
          <p:nvPr>
            <p:ph type="body" idx="1"/>
          </p:nvPr>
        </p:nvSpPr>
        <p:spPr>
          <a:xfrm>
            <a:off x="831853" y="4589466"/>
            <a:ext cx="10515600" cy="1500187"/>
          </a:xfrm>
        </p:spPr>
        <p:txBody>
          <a:bodyPr/>
          <a:lstStyle>
            <a:lvl1pPr marL="0" indent="0">
              <a:buNone/>
              <a:defRPr sz="2400">
                <a:solidFill>
                  <a:schemeClr val="tx1">
                    <a:tint val="82000"/>
                  </a:schemeClr>
                </a:solidFill>
              </a:defRPr>
            </a:lvl1pPr>
            <a:lvl2pPr marL="457193" indent="0">
              <a:buNone/>
              <a:defRPr sz="2000">
                <a:solidFill>
                  <a:schemeClr val="tx1">
                    <a:tint val="82000"/>
                  </a:schemeClr>
                </a:solidFill>
              </a:defRPr>
            </a:lvl2pPr>
            <a:lvl3pPr marL="914385" indent="0">
              <a:buNone/>
              <a:defRPr sz="1801">
                <a:solidFill>
                  <a:schemeClr val="tx1">
                    <a:tint val="82000"/>
                  </a:schemeClr>
                </a:solidFill>
              </a:defRPr>
            </a:lvl3pPr>
            <a:lvl4pPr marL="1371578" indent="0">
              <a:buNone/>
              <a:defRPr sz="1600">
                <a:solidFill>
                  <a:schemeClr val="tx1">
                    <a:tint val="82000"/>
                  </a:schemeClr>
                </a:solidFill>
              </a:defRPr>
            </a:lvl4pPr>
            <a:lvl5pPr marL="1828770" indent="0">
              <a:buNone/>
              <a:defRPr sz="1600">
                <a:solidFill>
                  <a:schemeClr val="tx1">
                    <a:tint val="82000"/>
                  </a:schemeClr>
                </a:solidFill>
              </a:defRPr>
            </a:lvl5pPr>
            <a:lvl6pPr marL="2285961" indent="0">
              <a:buNone/>
              <a:defRPr sz="1600">
                <a:solidFill>
                  <a:schemeClr val="tx1">
                    <a:tint val="82000"/>
                  </a:schemeClr>
                </a:solidFill>
              </a:defRPr>
            </a:lvl6pPr>
            <a:lvl7pPr marL="2743153" indent="0">
              <a:buNone/>
              <a:defRPr sz="1600">
                <a:solidFill>
                  <a:schemeClr val="tx1">
                    <a:tint val="82000"/>
                  </a:schemeClr>
                </a:solidFill>
              </a:defRPr>
            </a:lvl7pPr>
            <a:lvl8pPr marL="3200346" indent="0">
              <a:buNone/>
              <a:defRPr sz="1600">
                <a:solidFill>
                  <a:schemeClr val="tx1">
                    <a:tint val="82000"/>
                  </a:schemeClr>
                </a:solidFill>
              </a:defRPr>
            </a:lvl8pPr>
            <a:lvl9pPr marL="365753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CB9BCD-12B3-9536-E754-DECF25004972}"/>
              </a:ext>
            </a:extLst>
          </p:cNvPr>
          <p:cNvSpPr>
            <a:spLocks noGrp="1"/>
          </p:cNvSpPr>
          <p:nvPr>
            <p:ph type="dt" sz="half" idx="10"/>
          </p:nvPr>
        </p:nvSpPr>
        <p:spPr/>
        <p:txBody>
          <a:bodyPr/>
          <a:lstStyle/>
          <a:p>
            <a:fld id="{70532E87-E0EF-40A3-9CE3-385475D568CB}" type="datetimeFigureOut">
              <a:rPr lang="en-FI" smtClean="0"/>
              <a:t>12/11/25</a:t>
            </a:fld>
            <a:endParaRPr lang="en-FI"/>
          </a:p>
        </p:txBody>
      </p:sp>
      <p:sp>
        <p:nvSpPr>
          <p:cNvPr id="5" name="Footer Placeholder 4">
            <a:extLst>
              <a:ext uri="{FF2B5EF4-FFF2-40B4-BE49-F238E27FC236}">
                <a16:creationId xmlns:a16="http://schemas.microsoft.com/office/drawing/2014/main" id="{66A77799-1F3C-F513-2C56-0BED786F469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7977FD6F-921D-DE2D-EF91-0EC3CF9E6277}"/>
              </a:ext>
            </a:extLst>
          </p:cNvPr>
          <p:cNvSpPr>
            <a:spLocks noGrp="1"/>
          </p:cNvSpPr>
          <p:nvPr>
            <p:ph type="sldNum" sz="quarter" idx="12"/>
          </p:nvPr>
        </p:nvSpPr>
        <p:spPr/>
        <p:txBody>
          <a:bodyPr/>
          <a:lstStyle/>
          <a:p>
            <a:fld id="{D6FE19B5-DFE6-4370-88C6-065DB177FD7A}" type="slidenum">
              <a:rPr lang="en-FI" smtClean="0"/>
              <a:t>‹#›</a:t>
            </a:fld>
            <a:endParaRPr lang="en-FI"/>
          </a:p>
        </p:txBody>
      </p:sp>
      <p:pic>
        <p:nvPicPr>
          <p:cNvPr id="7" name="Picture 6" descr="Blue text on a black background&#10;&#10;AI-generated content may be incorrect.">
            <a:extLst>
              <a:ext uri="{FF2B5EF4-FFF2-40B4-BE49-F238E27FC236}">
                <a16:creationId xmlns:a16="http://schemas.microsoft.com/office/drawing/2014/main" id="{60DEEC4C-49B7-1661-3568-25FCBBBCC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800" y="437699"/>
            <a:ext cx="1399323" cy="590209"/>
          </a:xfrm>
          <a:prstGeom prst="rect">
            <a:avLst/>
          </a:prstGeom>
        </p:spPr>
      </p:pic>
    </p:spTree>
    <p:extLst>
      <p:ext uri="{BB962C8B-B14F-4D97-AF65-F5344CB8AC3E}">
        <p14:creationId xmlns:p14="http://schemas.microsoft.com/office/powerpoint/2010/main" val="2000589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858000"/>
          </a:xfrm>
          <a:solidFill>
            <a:schemeClr val="accent2"/>
          </a:solidFill>
        </p:spPr>
        <p:txBody>
          <a:bodyPr/>
          <a:lstStyle>
            <a:lvl1pPr marL="0" indent="0">
              <a:buFontTx/>
              <a:buNone/>
              <a:defRPr sz="1600" baseline="0"/>
            </a:lvl1pPr>
          </a:lstStyle>
          <a:p>
            <a:r>
              <a:rPr lang="en-US"/>
              <a:t>Insert Picture</a:t>
            </a:r>
          </a:p>
        </p:txBody>
      </p:sp>
      <p:sp>
        <p:nvSpPr>
          <p:cNvPr id="2" name="Title 1"/>
          <p:cNvSpPr>
            <a:spLocks noGrp="1"/>
          </p:cNvSpPr>
          <p:nvPr>
            <p:ph type="title"/>
          </p:nvPr>
        </p:nvSpPr>
        <p:spPr>
          <a:xfrm>
            <a:off x="2446866" y="1989667"/>
            <a:ext cx="7298268" cy="1727365"/>
          </a:xfrm>
        </p:spPr>
        <p:txBody>
          <a:bodyPr anchor="b" anchorCtr="0"/>
          <a:lstStyle>
            <a:lvl1pPr algn="l">
              <a:defRPr sz="3733" b="1" cap="none"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 name="Title Placeholder 1">
            <a:extLst>
              <a:ext uri="{FF2B5EF4-FFF2-40B4-BE49-F238E27FC236}">
                <a16:creationId xmlns:a16="http://schemas.microsoft.com/office/drawing/2014/main" id="{99448787-32B7-DB1F-B96F-98C7B59A964B}"/>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344737477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46867" y="1989667"/>
            <a:ext cx="3553123" cy="3839635"/>
          </a:xfrm>
        </p:spPr>
        <p:txBody>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9667"/>
            <a:ext cx="3547533" cy="3839635"/>
          </a:xfrm>
        </p:spPr>
        <p:txBody>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CC14F9-EB2B-0D4F-8F28-271F12107DB4}" type="datetime1">
              <a:rPr lang="fi-FI" smtClean="0"/>
              <a:t>11.12.2025</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06257760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46867" y="1989668"/>
            <a:ext cx="3553123" cy="383216"/>
          </a:xfrm>
        </p:spPr>
        <p:txBody>
          <a:bodyPr anchor="b"/>
          <a:lstStyle>
            <a:lvl1pPr marL="0" indent="0">
              <a:buNone/>
              <a:defRPr sz="1867"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446867" y="2372884"/>
            <a:ext cx="3549651" cy="3456417"/>
          </a:xfrm>
        </p:spPr>
        <p:txBody>
          <a:bodyPr/>
          <a:lstStyle>
            <a:lvl1pPr>
              <a:defRPr sz="2400"/>
            </a:lvl1pPr>
            <a:lvl2pPr>
              <a:defRPr sz="2133"/>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12" y="1989668"/>
            <a:ext cx="3553123" cy="383216"/>
          </a:xfrm>
        </p:spPr>
        <p:txBody>
          <a:bodyPr anchor="b"/>
          <a:lstStyle>
            <a:lvl1pPr marL="0" indent="0">
              <a:buNone/>
              <a:defRPr sz="1867"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372884"/>
            <a:ext cx="3551765" cy="3456417"/>
          </a:xfrm>
        </p:spPr>
        <p:txBody>
          <a:bodyPr/>
          <a:lstStyle>
            <a:lvl1pPr>
              <a:defRPr sz="2400"/>
            </a:lvl1pPr>
            <a:lvl2pPr>
              <a:defRPr sz="2133"/>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11E6EC-92F7-6B4E-8279-5EB71B38C0C5}" type="datetime1">
              <a:rPr lang="fi-FI" smtClean="0"/>
              <a:t>11.12.2025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425651389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46867" y="1989668"/>
            <a:ext cx="7298267" cy="383216"/>
          </a:xfrm>
        </p:spPr>
        <p:txBody>
          <a:bodyPr anchor="b"/>
          <a:lstStyle>
            <a:lvl1pPr marL="0" indent="0">
              <a:buNone/>
              <a:defRPr sz="1867"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446867" y="2372884"/>
            <a:ext cx="7298267" cy="3456417"/>
          </a:xfrm>
        </p:spPr>
        <p:txBody>
          <a:bodyPr/>
          <a:lstStyle>
            <a:lvl1pPr>
              <a:defRPr sz="2400"/>
            </a:lvl1pPr>
            <a:lvl2pPr>
              <a:defRPr sz="2133"/>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F00B84-8DDB-8C40-AD8F-F50D046CC222}" type="datetime1">
              <a:rPr lang="fi-FI" smtClean="0"/>
              <a:t>11.12.2025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21232579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F63E03-6B74-054C-8C1B-76808F4A963F}" type="datetime1">
              <a:rPr lang="fi-FI" smtClean="0"/>
              <a:t>11.12.2025</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9103394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446867" y="645583"/>
            <a:ext cx="3649133" cy="1151236"/>
          </a:xfrm>
        </p:spPr>
        <p:txBody>
          <a:bodyPr/>
          <a:lstStyle/>
          <a:p>
            <a:r>
              <a:rPr lang="en-US"/>
              <a:t>Click to edit Master title style</a:t>
            </a:r>
          </a:p>
        </p:txBody>
      </p:sp>
      <p:sp>
        <p:nvSpPr>
          <p:cNvPr id="3" name="Content Placeholder 2"/>
          <p:cNvSpPr>
            <a:spLocks noGrp="1"/>
          </p:cNvSpPr>
          <p:nvPr>
            <p:ph idx="1"/>
          </p:nvPr>
        </p:nvSpPr>
        <p:spPr>
          <a:xfrm>
            <a:off x="2446867" y="1989666"/>
            <a:ext cx="3649133" cy="383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hasCustomPrompt="1"/>
          </p:nvPr>
        </p:nvSpPr>
        <p:spPr>
          <a:xfrm>
            <a:off x="7056968" y="0"/>
            <a:ext cx="5135033" cy="6858000"/>
          </a:xfrm>
          <a:solidFill>
            <a:schemeClr val="accent2"/>
          </a:solidFill>
        </p:spPr>
        <p:txBody>
          <a:bodyPr/>
          <a:lstStyle>
            <a:lvl1pPr marL="0" indent="0">
              <a:buFontTx/>
              <a:buNone/>
              <a:defRPr sz="1867"/>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61235347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11.12.2025</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834356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0920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50030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4527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Kuvan paikkamerkki 5">
            <a:extLst>
              <a:ext uri="{FF2B5EF4-FFF2-40B4-BE49-F238E27FC236}">
                <a16:creationId xmlns:a16="http://schemas.microsoft.com/office/drawing/2014/main" id="{6834FA15-B85F-8E81-AAA4-CD0C89CE64F5}"/>
              </a:ext>
            </a:extLst>
          </p:cNvPr>
          <p:cNvSpPr>
            <a:spLocks noGrp="1"/>
          </p:cNvSpPr>
          <p:nvPr>
            <p:ph type="pic" sz="quarter" idx="13" hasCustomPrompt="1"/>
          </p:nvPr>
        </p:nvSpPr>
        <p:spPr>
          <a:xfrm>
            <a:off x="0" y="813302"/>
            <a:ext cx="4433777" cy="5225991"/>
          </a:xfrm>
          <a:solidFill>
            <a:schemeClr val="bg2">
              <a:lumMod val="90000"/>
            </a:schemeClr>
          </a:solidFill>
        </p:spPr>
        <p:txBody>
          <a:bodyPr/>
          <a:lstStyle>
            <a:lvl1pPr marL="0" indent="0">
              <a:buNone/>
              <a:defRPr/>
            </a:lvl1pPr>
          </a:lstStyle>
          <a:p>
            <a:r>
              <a:rPr lang="fi-FI" dirty="0"/>
              <a:t>Picture</a:t>
            </a:r>
          </a:p>
        </p:txBody>
      </p:sp>
      <p:sp>
        <p:nvSpPr>
          <p:cNvPr id="16" name="Kuvan paikkamerkki 15">
            <a:extLst>
              <a:ext uri="{FF2B5EF4-FFF2-40B4-BE49-F238E27FC236}">
                <a16:creationId xmlns:a16="http://schemas.microsoft.com/office/drawing/2014/main" id="{7EB575D0-9727-91BE-1DF6-838ADF4AB71E}"/>
              </a:ext>
            </a:extLst>
          </p:cNvPr>
          <p:cNvSpPr>
            <a:spLocks noGrp="1"/>
          </p:cNvSpPr>
          <p:nvPr>
            <p:ph type="pic" sz="quarter" idx="14" hasCustomPrompt="1"/>
          </p:nvPr>
        </p:nvSpPr>
        <p:spPr>
          <a:xfrm>
            <a:off x="9707563" y="6380163"/>
            <a:ext cx="2484437" cy="477837"/>
          </a:xfrm>
          <a:solidFill>
            <a:schemeClr val="bg2">
              <a:lumMod val="90000"/>
            </a:schemeClr>
          </a:solidFill>
        </p:spPr>
        <p:txBody>
          <a:bodyPr/>
          <a:lstStyle>
            <a:lvl1pPr marL="0" indent="0">
              <a:buNone/>
              <a:defRPr/>
            </a:lvl1pPr>
          </a:lstStyle>
          <a:p>
            <a:r>
              <a:rPr lang="fi-FI" dirty="0"/>
              <a:t>Logo</a:t>
            </a:r>
          </a:p>
        </p:txBody>
      </p:sp>
    </p:spTree>
    <p:extLst>
      <p:ext uri="{BB962C8B-B14F-4D97-AF65-F5344CB8AC3E}">
        <p14:creationId xmlns:p14="http://schemas.microsoft.com/office/powerpoint/2010/main" val="39789303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4989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3161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3016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Kuvan paikkamerkki 5">
            <a:extLst>
              <a:ext uri="{FF2B5EF4-FFF2-40B4-BE49-F238E27FC236}">
                <a16:creationId xmlns:a16="http://schemas.microsoft.com/office/drawing/2014/main" id="{6834FA15-B85F-8E81-AAA4-CD0C89CE64F5}"/>
              </a:ext>
            </a:extLst>
          </p:cNvPr>
          <p:cNvSpPr>
            <a:spLocks noGrp="1"/>
          </p:cNvSpPr>
          <p:nvPr>
            <p:ph type="pic" sz="quarter" idx="13" hasCustomPrompt="1"/>
          </p:nvPr>
        </p:nvSpPr>
        <p:spPr>
          <a:xfrm>
            <a:off x="0" y="813302"/>
            <a:ext cx="4433777" cy="5225991"/>
          </a:xfrm>
          <a:solidFill>
            <a:schemeClr val="bg2">
              <a:lumMod val="90000"/>
            </a:schemeClr>
          </a:solidFill>
        </p:spPr>
        <p:txBody>
          <a:bodyPr/>
          <a:lstStyle>
            <a:lvl1pPr marL="0" indent="0">
              <a:buNone/>
              <a:defRPr/>
            </a:lvl1pPr>
          </a:lstStyle>
          <a:p>
            <a:r>
              <a:rPr lang="fi-FI" dirty="0"/>
              <a:t>Picture</a:t>
            </a:r>
          </a:p>
        </p:txBody>
      </p:sp>
      <p:sp>
        <p:nvSpPr>
          <p:cNvPr id="16" name="Kuvan paikkamerkki 15">
            <a:extLst>
              <a:ext uri="{FF2B5EF4-FFF2-40B4-BE49-F238E27FC236}">
                <a16:creationId xmlns:a16="http://schemas.microsoft.com/office/drawing/2014/main" id="{7EB575D0-9727-91BE-1DF6-838ADF4AB71E}"/>
              </a:ext>
            </a:extLst>
          </p:cNvPr>
          <p:cNvSpPr>
            <a:spLocks noGrp="1"/>
          </p:cNvSpPr>
          <p:nvPr>
            <p:ph type="pic" sz="quarter" idx="14" hasCustomPrompt="1"/>
          </p:nvPr>
        </p:nvSpPr>
        <p:spPr>
          <a:xfrm>
            <a:off x="9707563" y="6380163"/>
            <a:ext cx="2484437" cy="477837"/>
          </a:xfrm>
          <a:solidFill>
            <a:schemeClr val="bg2">
              <a:lumMod val="90000"/>
            </a:schemeClr>
          </a:solidFill>
        </p:spPr>
        <p:txBody>
          <a:bodyPr/>
          <a:lstStyle>
            <a:lvl1pPr marL="0" indent="0">
              <a:buNone/>
              <a:defRPr/>
            </a:lvl1pPr>
          </a:lstStyle>
          <a:p>
            <a:r>
              <a:rPr lang="fi-FI" dirty="0"/>
              <a:t>Logo</a:t>
            </a:r>
          </a:p>
        </p:txBody>
      </p:sp>
    </p:spTree>
    <p:extLst>
      <p:ext uri="{BB962C8B-B14F-4D97-AF65-F5344CB8AC3E}">
        <p14:creationId xmlns:p14="http://schemas.microsoft.com/office/powerpoint/2010/main" val="3385435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8969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5074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57708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4819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4175817" y="2257545"/>
            <a:ext cx="3840000" cy="2342911"/>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72674270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6867" y="1796819"/>
            <a:ext cx="7298267" cy="1920215"/>
          </a:xfrm>
        </p:spPr>
        <p:txBody>
          <a:bodyPr anchor="b" anchorCtr="0"/>
          <a:lstStyle>
            <a:lvl1pPr>
              <a:lnSpc>
                <a:spcPct val="80000"/>
              </a:lnSpc>
              <a:defRPr sz="7200" cap="all" baseline="0"/>
            </a:lvl1pPr>
          </a:lstStyle>
          <a:p>
            <a:r>
              <a:rPr lang="en-US"/>
              <a:t>headline</a:t>
            </a:r>
          </a:p>
        </p:txBody>
      </p:sp>
      <p:sp>
        <p:nvSpPr>
          <p:cNvPr id="3" name="Subtitle 2"/>
          <p:cNvSpPr>
            <a:spLocks noGrp="1"/>
          </p:cNvSpPr>
          <p:nvPr>
            <p:ph type="subTitle" idx="1"/>
          </p:nvPr>
        </p:nvSpPr>
        <p:spPr>
          <a:xfrm>
            <a:off x="2446867" y="3717032"/>
            <a:ext cx="7298267" cy="864096"/>
          </a:xfrm>
        </p:spPr>
        <p:txBody>
          <a:bodyPr/>
          <a:lstStyle>
            <a:lvl1pPr marL="0" indent="0" algn="l">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C9FF73-6F0C-C549-A81B-BD4518F8C2F1}"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647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6867" y="1797051"/>
            <a:ext cx="7298267" cy="1919816"/>
          </a:xfrm>
        </p:spPr>
        <p:txBody>
          <a:bodyPr anchor="b" anchorCtr="0"/>
          <a:lstStyle>
            <a:lvl1pPr>
              <a:lnSpc>
                <a:spcPct val="80000"/>
              </a:lnSpc>
              <a:defRPr sz="7200" cap="all" baseline="0">
                <a:solidFill>
                  <a:schemeClr val="bg1"/>
                </a:solidFill>
              </a:defRPr>
            </a:lvl1pPr>
          </a:lstStyle>
          <a:p>
            <a:r>
              <a:rPr lang="en-US"/>
              <a:t>headline</a:t>
            </a:r>
          </a:p>
        </p:txBody>
      </p:sp>
      <p:sp>
        <p:nvSpPr>
          <p:cNvPr id="3" name="Subtitle 2"/>
          <p:cNvSpPr>
            <a:spLocks noGrp="1"/>
          </p:cNvSpPr>
          <p:nvPr>
            <p:ph type="subTitle" idx="1"/>
          </p:nvPr>
        </p:nvSpPr>
        <p:spPr>
          <a:xfrm>
            <a:off x="2446867" y="3716867"/>
            <a:ext cx="7298267" cy="864261"/>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0" name="Title Placeholder 1">
            <a:extLst>
              <a:ext uri="{FF2B5EF4-FFF2-40B4-BE49-F238E27FC236}">
                <a16:creationId xmlns:a16="http://schemas.microsoft.com/office/drawing/2014/main" id="{65E59757-B7B1-7B41-8130-B6CDFF7265D6}"/>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80170888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858000"/>
          </a:xfrm>
          <a:solidFill>
            <a:schemeClr val="accent2"/>
          </a:solidFill>
        </p:spPr>
        <p:txBody>
          <a:bodyPr/>
          <a:lstStyle>
            <a:lvl1pPr marL="0" indent="0">
              <a:buFontTx/>
              <a:buNone/>
              <a:defRPr sz="1600"/>
            </a:lvl1pPr>
          </a:lstStyle>
          <a:p>
            <a:r>
              <a:rPr lang="en-US"/>
              <a:t>Insert Picture</a:t>
            </a:r>
          </a:p>
        </p:txBody>
      </p:sp>
      <p:sp>
        <p:nvSpPr>
          <p:cNvPr id="2" name="Title 1"/>
          <p:cNvSpPr>
            <a:spLocks noGrp="1"/>
          </p:cNvSpPr>
          <p:nvPr>
            <p:ph type="ctrTitle" hasCustomPrompt="1"/>
          </p:nvPr>
        </p:nvSpPr>
        <p:spPr>
          <a:xfrm>
            <a:off x="2446867" y="1797051"/>
            <a:ext cx="7298267" cy="1919816"/>
          </a:xfrm>
        </p:spPr>
        <p:txBody>
          <a:bodyPr anchor="b" anchorCtr="0"/>
          <a:lstStyle>
            <a:lvl1pPr>
              <a:lnSpc>
                <a:spcPct val="80000"/>
              </a:lnSpc>
              <a:defRPr sz="7200" cap="all" baseline="0">
                <a:solidFill>
                  <a:schemeClr val="bg1"/>
                </a:solidFill>
              </a:defRPr>
            </a:lvl1pPr>
          </a:lstStyle>
          <a:p>
            <a:r>
              <a:rPr lang="en-US"/>
              <a:t>headline</a:t>
            </a:r>
          </a:p>
        </p:txBody>
      </p:sp>
      <p:sp>
        <p:nvSpPr>
          <p:cNvPr id="3" name="Subtitle 2"/>
          <p:cNvSpPr>
            <a:spLocks noGrp="1"/>
          </p:cNvSpPr>
          <p:nvPr>
            <p:ph type="subTitle" idx="1"/>
          </p:nvPr>
        </p:nvSpPr>
        <p:spPr>
          <a:xfrm>
            <a:off x="2446867" y="3716867"/>
            <a:ext cx="7298267" cy="864261"/>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11.12.2025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624418" y="645585"/>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 name="Title Placeholder 1">
            <a:extLst>
              <a:ext uri="{FF2B5EF4-FFF2-40B4-BE49-F238E27FC236}">
                <a16:creationId xmlns:a16="http://schemas.microsoft.com/office/drawing/2014/main" id="{0DC7AF4B-DB26-122F-0F7D-8F4B7CC79B9D}"/>
              </a:ext>
            </a:extLst>
          </p:cNvPr>
          <p:cNvSpPr txBox="1">
            <a:spLocks/>
          </p:cNvSpPr>
          <p:nvPr userDrawn="1"/>
        </p:nvSpPr>
        <p:spPr>
          <a:xfrm>
            <a:off x="9840417" y="458001"/>
            <a:ext cx="1775897"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solidFill>
                  <a:schemeClr val="bg1"/>
                </a:solidFill>
              </a:rPr>
              <a:t>DIGITAL  HEALTH</a:t>
            </a:r>
            <a:br>
              <a:rPr lang="en-US" sz="1867">
                <a:solidFill>
                  <a:schemeClr val="bg1"/>
                </a:solidFill>
              </a:rPr>
            </a:br>
            <a:r>
              <a:rPr lang="en-US" sz="1867">
                <a:solidFill>
                  <a:schemeClr val="bg1"/>
                </a:solidFill>
              </a:rPr>
              <a:t>FINLAND</a:t>
            </a:r>
            <a:endParaRPr lang="fi-FI" sz="1867">
              <a:solidFill>
                <a:schemeClr val="bg1"/>
              </a:solidFill>
            </a:endParaRPr>
          </a:p>
        </p:txBody>
      </p:sp>
    </p:spTree>
    <p:extLst>
      <p:ext uri="{BB962C8B-B14F-4D97-AF65-F5344CB8AC3E}">
        <p14:creationId xmlns:p14="http://schemas.microsoft.com/office/powerpoint/2010/main" val="275117762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61757-E20E-604B-9756-4A12243286F2}" type="datetime1">
              <a:rPr lang="fi-FI" smtClean="0"/>
              <a:t>11.12.2025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62419999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ags" Target="../tags/tag1.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2.emf"/><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oleObject" Target="../embeddings/oleObject1.bin"/><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4.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chemeClr val="accent1">
                <a:lumMod val="5000"/>
                <a:lumOff val="95000"/>
              </a:schemeClr>
            </a:gs>
            <a:gs pos="0">
              <a:schemeClr val="accent1">
                <a:lumMod val="45000"/>
                <a:lumOff val="55000"/>
              </a:schemeClr>
            </a:gs>
            <a:gs pos="13000">
              <a:schemeClr val="accent1">
                <a:lumMod val="72000"/>
                <a:lumOff val="28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3CF706-D66A-8025-9A33-51134077EF94}"/>
              </a:ext>
            </a:extLst>
          </p:cNvPr>
          <p:cNvSpPr>
            <a:spLocks noGrp="1"/>
          </p:cNvSpPr>
          <p:nvPr>
            <p:ph type="title"/>
          </p:nvPr>
        </p:nvSpPr>
        <p:spPr>
          <a:xfrm>
            <a:off x="1846385" y="365127"/>
            <a:ext cx="9507419" cy="1325563"/>
          </a:xfrm>
          <a:prstGeom prst="rect">
            <a:avLst/>
          </a:prstGeom>
        </p:spPr>
        <p:txBody>
          <a:bodyPr vert="horz" lIns="91440" tIns="45720" rIns="91440" bIns="45720" rtlCol="0" anchor="ctr">
            <a:normAutofit/>
          </a:bodyPr>
          <a:lstStyle/>
          <a:p>
            <a:r>
              <a:rPr lang="en-US"/>
              <a:t>Click to edit Master title style</a:t>
            </a:r>
            <a:endParaRPr lang="en-FI" dirty="0"/>
          </a:p>
        </p:txBody>
      </p:sp>
      <p:sp>
        <p:nvSpPr>
          <p:cNvPr id="3" name="Text Placeholder 2">
            <a:extLst>
              <a:ext uri="{FF2B5EF4-FFF2-40B4-BE49-F238E27FC236}">
                <a16:creationId xmlns:a16="http://schemas.microsoft.com/office/drawing/2014/main" id="{DCE156ED-C68E-B8C4-5FEC-E8045E438C35}"/>
              </a:ext>
            </a:extLst>
          </p:cNvPr>
          <p:cNvSpPr>
            <a:spLocks noGrp="1"/>
          </p:cNvSpPr>
          <p:nvPr>
            <p:ph type="body" idx="1"/>
          </p:nvPr>
        </p:nvSpPr>
        <p:spPr>
          <a:xfrm>
            <a:off x="838205" y="1825625"/>
            <a:ext cx="10515600" cy="4351338"/>
          </a:xfrm>
          <a:prstGeom prst="rect">
            <a:avLst/>
          </a:prstGeom>
        </p:spPr>
        <p:txBody>
          <a:bodyPr vert="horz" lIns="91440" tIns="45720" rIns="91440" bIns="45720" numCol="2" spcCol="360000" rtlCol="0">
            <a:normAutofit/>
          </a:bodyPr>
          <a:lstStyle/>
          <a:p>
            <a:pPr lvl="0"/>
            <a:r>
              <a:rPr lang="en-US" dirty="0"/>
              <a:t>Click to edit Master text styles</a:t>
            </a:r>
          </a:p>
          <a:p>
            <a:pPr lvl="0"/>
            <a:r>
              <a:rPr lang="en-US" dirty="0"/>
              <a:t>	Second level</a:t>
            </a:r>
          </a:p>
        </p:txBody>
      </p:sp>
      <p:sp>
        <p:nvSpPr>
          <p:cNvPr id="4" name="Date Placeholder 3">
            <a:extLst>
              <a:ext uri="{FF2B5EF4-FFF2-40B4-BE49-F238E27FC236}">
                <a16:creationId xmlns:a16="http://schemas.microsoft.com/office/drawing/2014/main" id="{43680EB9-963F-79FE-606C-3A7E631879B1}"/>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32E87-E0EF-40A3-9CE3-385475D568CB}" type="datetimeFigureOut">
              <a:rPr lang="en-FI" smtClean="0"/>
              <a:t>12/11/25</a:t>
            </a:fld>
            <a:endParaRPr lang="en-FI"/>
          </a:p>
        </p:txBody>
      </p:sp>
      <p:sp>
        <p:nvSpPr>
          <p:cNvPr id="5" name="Footer Placeholder 4">
            <a:extLst>
              <a:ext uri="{FF2B5EF4-FFF2-40B4-BE49-F238E27FC236}">
                <a16:creationId xmlns:a16="http://schemas.microsoft.com/office/drawing/2014/main" id="{F791D182-B57D-C58B-C135-912F7B1F3803}"/>
              </a:ext>
            </a:extLst>
          </p:cNvPr>
          <p:cNvSpPr>
            <a:spLocks noGrp="1"/>
          </p:cNvSpPr>
          <p:nvPr>
            <p:ph type="ftr" sz="quarter" idx="3"/>
          </p:nvPr>
        </p:nvSpPr>
        <p:spPr>
          <a:xfrm>
            <a:off x="4038605" y="6356353"/>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FI"/>
          </a:p>
        </p:txBody>
      </p:sp>
      <p:sp>
        <p:nvSpPr>
          <p:cNvPr id="6" name="Slide Number Placeholder 5">
            <a:extLst>
              <a:ext uri="{FF2B5EF4-FFF2-40B4-BE49-F238E27FC236}">
                <a16:creationId xmlns:a16="http://schemas.microsoft.com/office/drawing/2014/main" id="{7E0A10EA-6EA2-4408-AF8E-17FEAB8FCB4F}"/>
              </a:ext>
            </a:extLst>
          </p:cNvPr>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FE19B5-DFE6-4370-88C6-065DB177FD7A}" type="slidenum">
              <a:rPr lang="en-FI" smtClean="0"/>
              <a:t>‹#›</a:t>
            </a:fld>
            <a:endParaRPr lang="en-FI"/>
          </a:p>
        </p:txBody>
      </p:sp>
    </p:spTree>
    <p:extLst>
      <p:ext uri="{BB962C8B-B14F-4D97-AF65-F5344CB8AC3E}">
        <p14:creationId xmlns:p14="http://schemas.microsoft.com/office/powerpoint/2010/main" val="2074676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3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85" rtl="0" eaLnBrk="1" latinLnBrk="0" hangingPunct="1">
        <a:lnSpc>
          <a:spcPct val="90000"/>
        </a:lnSpc>
        <a:spcBef>
          <a:spcPts val="1001"/>
        </a:spcBef>
        <a:buFont typeface="Arial" panose="020B0604020202020204" pitchFamily="34" charset="0"/>
        <a:buNone/>
        <a:defRPr sz="1800" kern="1200">
          <a:solidFill>
            <a:schemeClr val="tx1"/>
          </a:solidFill>
          <a:latin typeface="+mn-lt"/>
          <a:ea typeface="+mn-ea"/>
          <a:cs typeface="+mn-cs"/>
        </a:defRPr>
      </a:lvl1pPr>
      <a:lvl2pPr marL="685790" indent="-228598" algn="l" defTabSz="9143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1" indent="-228598" algn="l" defTabSz="9143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5" indent="-228598" algn="l" defTabSz="9143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66" indent="-228598" algn="l" defTabSz="9143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58" indent="-228598" algn="l" defTabSz="9143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51" indent="-228598" algn="l" defTabSz="9143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42" indent="-228598" algn="l" defTabSz="9143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34" indent="-228598" algn="l" defTabSz="9143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FI"/>
      </a:defPPr>
      <a:lvl1pPr marL="0" algn="l" defTabSz="914385" rtl="0" eaLnBrk="1" latinLnBrk="0" hangingPunct="1">
        <a:defRPr sz="1801" kern="1200">
          <a:solidFill>
            <a:schemeClr val="tx1"/>
          </a:solidFill>
          <a:latin typeface="+mn-lt"/>
          <a:ea typeface="+mn-ea"/>
          <a:cs typeface="+mn-cs"/>
        </a:defRPr>
      </a:lvl1pPr>
      <a:lvl2pPr marL="457193" algn="l" defTabSz="914385" rtl="0" eaLnBrk="1" latinLnBrk="0" hangingPunct="1">
        <a:defRPr sz="1801" kern="1200">
          <a:solidFill>
            <a:schemeClr val="tx1"/>
          </a:solidFill>
          <a:latin typeface="+mn-lt"/>
          <a:ea typeface="+mn-ea"/>
          <a:cs typeface="+mn-cs"/>
        </a:defRPr>
      </a:lvl2pPr>
      <a:lvl3pPr marL="914385" algn="l" defTabSz="914385" rtl="0" eaLnBrk="1" latinLnBrk="0" hangingPunct="1">
        <a:defRPr sz="1801" kern="1200">
          <a:solidFill>
            <a:schemeClr val="tx1"/>
          </a:solidFill>
          <a:latin typeface="+mn-lt"/>
          <a:ea typeface="+mn-ea"/>
          <a:cs typeface="+mn-cs"/>
        </a:defRPr>
      </a:lvl3pPr>
      <a:lvl4pPr marL="1371578" algn="l" defTabSz="914385" rtl="0" eaLnBrk="1" latinLnBrk="0" hangingPunct="1">
        <a:defRPr sz="1801" kern="1200">
          <a:solidFill>
            <a:schemeClr val="tx1"/>
          </a:solidFill>
          <a:latin typeface="+mn-lt"/>
          <a:ea typeface="+mn-ea"/>
          <a:cs typeface="+mn-cs"/>
        </a:defRPr>
      </a:lvl4pPr>
      <a:lvl5pPr marL="1828770" algn="l" defTabSz="914385" rtl="0" eaLnBrk="1" latinLnBrk="0" hangingPunct="1">
        <a:defRPr sz="1801" kern="1200">
          <a:solidFill>
            <a:schemeClr val="tx1"/>
          </a:solidFill>
          <a:latin typeface="+mn-lt"/>
          <a:ea typeface="+mn-ea"/>
          <a:cs typeface="+mn-cs"/>
        </a:defRPr>
      </a:lvl5pPr>
      <a:lvl6pPr marL="2285961" algn="l" defTabSz="914385" rtl="0" eaLnBrk="1" latinLnBrk="0" hangingPunct="1">
        <a:defRPr sz="1801" kern="1200">
          <a:solidFill>
            <a:schemeClr val="tx1"/>
          </a:solidFill>
          <a:latin typeface="+mn-lt"/>
          <a:ea typeface="+mn-ea"/>
          <a:cs typeface="+mn-cs"/>
        </a:defRPr>
      </a:lvl6pPr>
      <a:lvl7pPr marL="2743153" algn="l" defTabSz="914385" rtl="0" eaLnBrk="1" latinLnBrk="0" hangingPunct="1">
        <a:defRPr sz="1801" kern="1200">
          <a:solidFill>
            <a:schemeClr val="tx1"/>
          </a:solidFill>
          <a:latin typeface="+mn-lt"/>
          <a:ea typeface="+mn-ea"/>
          <a:cs typeface="+mn-cs"/>
        </a:defRPr>
      </a:lvl7pPr>
      <a:lvl8pPr marL="3200346" algn="l" defTabSz="914385" rtl="0" eaLnBrk="1" latinLnBrk="0" hangingPunct="1">
        <a:defRPr sz="1801" kern="1200">
          <a:solidFill>
            <a:schemeClr val="tx1"/>
          </a:solidFill>
          <a:latin typeface="+mn-lt"/>
          <a:ea typeface="+mn-ea"/>
          <a:cs typeface="+mn-cs"/>
        </a:defRPr>
      </a:lvl8pPr>
      <a:lvl9pPr marL="3657539" algn="l" defTabSz="914385"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26FCAF9-7194-5BC9-602A-0E13460720AA}"/>
              </a:ext>
            </a:extLst>
          </p:cNvPr>
          <p:cNvGraphicFramePr>
            <a:graphicFrameLocks noChangeAspect="1"/>
          </p:cNvGraphicFramePr>
          <p:nvPr userDrawn="1">
            <p:custDataLst>
              <p:tags r:id="rId18"/>
            </p:custDataLst>
            <p:extLst>
              <p:ext uri="{D42A27DB-BD31-4B8C-83A1-F6EECF244321}">
                <p14:modId xmlns:p14="http://schemas.microsoft.com/office/powerpoint/2010/main" val="1091815792"/>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19" imgW="404" imgH="405" progId="TCLayout.ActiveDocument.1">
                  <p:embed/>
                </p:oleObj>
              </mc:Choice>
              <mc:Fallback>
                <p:oleObj name="think-cell Slide" r:id="rId19" imgW="404" imgH="405" progId="TCLayout.ActiveDocument.1">
                  <p:embed/>
                  <p:pic>
                    <p:nvPicPr>
                      <p:cNvPr id="8" name="think-cell data - do not delete" hidden="1">
                        <a:extLst>
                          <a:ext uri="{FF2B5EF4-FFF2-40B4-BE49-F238E27FC236}">
                            <a16:creationId xmlns:a16="http://schemas.microsoft.com/office/drawing/2014/main" id="{726FCAF9-7194-5BC9-602A-0E13460720AA}"/>
                          </a:ext>
                        </a:extLst>
                      </p:cNvPr>
                      <p:cNvPicPr/>
                      <p:nvPr/>
                    </p:nvPicPr>
                    <p:blipFill>
                      <a:blip r:embed="rId20"/>
                      <a:stretch>
                        <a:fillRect/>
                      </a:stretch>
                    </p:blipFill>
                    <p:spPr>
                      <a:xfrm>
                        <a:off x="2118" y="2118"/>
                        <a:ext cx="2117" cy="2117"/>
                      </a:xfrm>
                      <a:prstGeom prst="rect">
                        <a:avLst/>
                      </a:prstGeom>
                    </p:spPr>
                  </p:pic>
                </p:oleObj>
              </mc:Fallback>
            </mc:AlternateContent>
          </a:graphicData>
        </a:graphic>
      </p:graphicFrame>
      <p:sp>
        <p:nvSpPr>
          <p:cNvPr id="2" name="Title Placeholder 1"/>
          <p:cNvSpPr>
            <a:spLocks noGrp="1"/>
          </p:cNvSpPr>
          <p:nvPr>
            <p:ph type="title"/>
          </p:nvPr>
        </p:nvSpPr>
        <p:spPr>
          <a:xfrm>
            <a:off x="2446867" y="645583"/>
            <a:ext cx="7298267" cy="1151236"/>
          </a:xfrm>
          <a:prstGeom prst="rect">
            <a:avLst/>
          </a:prstGeom>
        </p:spPr>
        <p:txBody>
          <a:bodyPr vert="horz" lIns="0" tIns="0" rIns="0" bIns="0" rtlCol="0" anchor="t" anchorCtr="0">
            <a:noAutofit/>
          </a:bodyPr>
          <a:lstStyle/>
          <a:p>
            <a:r>
              <a:rPr lang="en-US" noProof="0"/>
              <a:t>Click to edit Master title style</a:t>
            </a:r>
            <a:endParaRPr lang="fi-FI" noProof="0"/>
          </a:p>
        </p:txBody>
      </p:sp>
      <p:sp>
        <p:nvSpPr>
          <p:cNvPr id="3" name="Text Placeholder 2"/>
          <p:cNvSpPr>
            <a:spLocks noGrp="1"/>
          </p:cNvSpPr>
          <p:nvPr>
            <p:ph type="body" idx="1"/>
          </p:nvPr>
        </p:nvSpPr>
        <p:spPr>
          <a:xfrm>
            <a:off x="2446867" y="1989666"/>
            <a:ext cx="7298267" cy="3839601"/>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2"/>
          </p:nvPr>
        </p:nvSpPr>
        <p:spPr>
          <a:xfrm>
            <a:off x="624417" y="6021289"/>
            <a:ext cx="1822451" cy="191129"/>
          </a:xfrm>
          <a:prstGeom prst="rect">
            <a:avLst/>
          </a:prstGeom>
        </p:spPr>
        <p:txBody>
          <a:bodyPr vert="horz" lIns="0" tIns="0" rIns="0" bIns="0" rtlCol="0" anchor="ctr" anchorCtr="0">
            <a:noAutofit/>
          </a:bodyPr>
          <a:lstStyle>
            <a:lvl1pPr algn="l">
              <a:defRPr sz="1067">
                <a:solidFill>
                  <a:schemeClr val="accent1"/>
                </a:solidFill>
              </a:defRPr>
            </a:lvl1pPr>
          </a:lstStyle>
          <a:p>
            <a:fld id="{5CF5E0E5-8AA0-704A-AD7D-94A7C6D4DDB2}" type="datetime1">
              <a:rPr lang="fi-FI" noProof="0" smtClean="0"/>
              <a:t>11.12.2025</a:t>
            </a:fld>
            <a:endParaRPr lang="fi-FI" noProof="0"/>
          </a:p>
        </p:txBody>
      </p:sp>
      <p:sp>
        <p:nvSpPr>
          <p:cNvPr id="5" name="Footer Placeholder 4"/>
          <p:cNvSpPr>
            <a:spLocks noGrp="1"/>
          </p:cNvSpPr>
          <p:nvPr>
            <p:ph type="ftr" sz="quarter" idx="3"/>
          </p:nvPr>
        </p:nvSpPr>
        <p:spPr>
          <a:xfrm>
            <a:off x="2446867" y="6021289"/>
            <a:ext cx="8161867" cy="191129"/>
          </a:xfrm>
          <a:prstGeom prst="rect">
            <a:avLst/>
          </a:prstGeom>
        </p:spPr>
        <p:txBody>
          <a:bodyPr vert="horz" lIns="0" tIns="0" rIns="0" bIns="0" rtlCol="0" anchor="ctr" anchorCtr="0">
            <a:noAutofit/>
          </a:bodyPr>
          <a:lstStyle>
            <a:lvl1pPr algn="l">
              <a:defRPr sz="1067" cap="all" spc="4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10608733" y="6021289"/>
            <a:ext cx="959276" cy="191129"/>
          </a:xfrm>
          <a:prstGeom prst="rect">
            <a:avLst/>
          </a:prstGeom>
        </p:spPr>
        <p:txBody>
          <a:bodyPr vert="horz" lIns="0" tIns="0" rIns="0" bIns="0" rtlCol="0" anchor="ctr" anchorCtr="0">
            <a:noAutofit/>
          </a:bodyPr>
          <a:lstStyle>
            <a:lvl1pPr algn="r">
              <a:defRPr sz="1067">
                <a:solidFill>
                  <a:schemeClr val="accent1"/>
                </a:solidFill>
              </a:defRPr>
            </a:lvl1pPr>
          </a:lstStyle>
          <a:p>
            <a:fld id="{E9DC2C14-6E95-4EF0-AB2C-A4DB63E63034}" type="slidenum">
              <a:rPr lang="fi-FI" noProof="0" smtClean="0"/>
              <a:pPr/>
              <a:t>‹#›</a:t>
            </a:fld>
            <a:endParaRPr lang="fi-FI" noProof="0"/>
          </a:p>
        </p:txBody>
      </p:sp>
      <p:sp>
        <p:nvSpPr>
          <p:cNvPr id="14" name="Freeform 6"/>
          <p:cNvSpPr>
            <a:spLocks/>
          </p:cNvSpPr>
          <p:nvPr userDrawn="1"/>
        </p:nvSpPr>
        <p:spPr bwMode="auto">
          <a:xfrm>
            <a:off x="624418" y="645585"/>
            <a:ext cx="784037" cy="478367"/>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fi-FI" sz="2400" noProof="0"/>
          </a:p>
        </p:txBody>
      </p:sp>
      <p:sp>
        <p:nvSpPr>
          <p:cNvPr id="9" name="Title Placeholder 1">
            <a:extLst>
              <a:ext uri="{FF2B5EF4-FFF2-40B4-BE49-F238E27FC236}">
                <a16:creationId xmlns:a16="http://schemas.microsoft.com/office/drawing/2014/main" id="{EA797CBA-A0A7-294A-A413-51DBF3935400}"/>
              </a:ext>
            </a:extLst>
          </p:cNvPr>
          <p:cNvSpPr txBox="1">
            <a:spLocks/>
          </p:cNvSpPr>
          <p:nvPr userDrawn="1"/>
        </p:nvSpPr>
        <p:spPr>
          <a:xfrm>
            <a:off x="10128449" y="488481"/>
            <a:ext cx="1697801"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dirty="0"/>
              <a:t>DIGITAL HEALTH</a:t>
            </a:r>
            <a:br>
              <a:rPr lang="en-US" sz="1867" dirty="0"/>
            </a:br>
            <a:r>
              <a:rPr lang="en-US" sz="1867" dirty="0"/>
              <a:t>FINLAND</a:t>
            </a:r>
            <a:endParaRPr lang="fi-FI" sz="1867" dirty="0"/>
          </a:p>
        </p:txBody>
      </p:sp>
    </p:spTree>
    <p:extLst>
      <p:ext uri="{BB962C8B-B14F-4D97-AF65-F5344CB8AC3E}">
        <p14:creationId xmlns:p14="http://schemas.microsoft.com/office/powerpoint/2010/main" val="314677675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Lst>
  <p:transition spd="med">
    <p:fade/>
  </p:transition>
  <p:hf sldNum="0" hdr="0" ftr="0" dt="0"/>
  <p:txStyles>
    <p:titleStyle>
      <a:lvl1pPr algn="l" defTabSz="1219170" rtl="0" eaLnBrk="1" latinLnBrk="0" hangingPunct="1">
        <a:spcBef>
          <a:spcPct val="0"/>
        </a:spcBef>
        <a:buNone/>
        <a:defRPr sz="3200" b="1" kern="1200">
          <a:solidFill>
            <a:schemeClr val="accent1"/>
          </a:solidFill>
          <a:latin typeface="+mj-lt"/>
          <a:ea typeface="+mj-ea"/>
          <a:cs typeface="+mj-cs"/>
        </a:defRPr>
      </a:lvl1pPr>
    </p:titleStyle>
    <p:bodyStyle>
      <a:lvl1pPr marL="353475" indent="-353475" algn="l" defTabSz="1219170" rtl="0" eaLnBrk="1" latinLnBrk="0" hangingPunct="1">
        <a:lnSpc>
          <a:spcPct val="120000"/>
        </a:lnSpc>
        <a:spcBef>
          <a:spcPts val="267"/>
        </a:spcBef>
        <a:buFont typeface="Arial" panose="020B0604020202020204" pitchFamily="34" charset="0"/>
        <a:buChar char="•"/>
        <a:defRPr sz="2400" kern="1200">
          <a:solidFill>
            <a:schemeClr val="accent1"/>
          </a:solidFill>
          <a:latin typeface="+mn-lt"/>
          <a:ea typeface="+mn-ea"/>
          <a:cs typeface="+mn-cs"/>
        </a:defRPr>
      </a:lvl1pPr>
      <a:lvl2pPr marL="831830" indent="-353475" algn="l" defTabSz="1219170" rtl="0" eaLnBrk="1" latinLnBrk="0" hangingPunct="1">
        <a:lnSpc>
          <a:spcPct val="120000"/>
        </a:lnSpc>
        <a:spcBef>
          <a:spcPts val="267"/>
        </a:spcBef>
        <a:buFont typeface="Arial" panose="020B0604020202020204" pitchFamily="34" charset="0"/>
        <a:buChar char="–"/>
        <a:defRPr sz="2133" kern="1200">
          <a:solidFill>
            <a:schemeClr val="accent1"/>
          </a:solidFill>
          <a:latin typeface="+mn-lt"/>
          <a:ea typeface="+mn-ea"/>
          <a:cs typeface="+mn-cs"/>
        </a:defRPr>
      </a:lvl2pPr>
      <a:lvl3pPr marL="1318651" indent="-364058" algn="l" defTabSz="1219170" rtl="0" eaLnBrk="1" latinLnBrk="0" hangingPunct="1">
        <a:lnSpc>
          <a:spcPct val="120000"/>
        </a:lnSpc>
        <a:spcBef>
          <a:spcPts val="267"/>
        </a:spcBef>
        <a:buFont typeface="Arial" panose="020B0604020202020204" pitchFamily="34" charset="0"/>
        <a:buChar char="•"/>
        <a:defRPr sz="1867" kern="1200">
          <a:solidFill>
            <a:schemeClr val="accent1"/>
          </a:solidFill>
          <a:latin typeface="+mn-lt"/>
          <a:ea typeface="+mn-ea"/>
          <a:cs typeface="+mn-cs"/>
        </a:defRPr>
      </a:lvl3pPr>
      <a:lvl4pPr marL="1794888" indent="-361942" algn="l" defTabSz="1219170" rtl="0" eaLnBrk="1" latinLnBrk="0" hangingPunct="1">
        <a:lnSpc>
          <a:spcPct val="120000"/>
        </a:lnSpc>
        <a:spcBef>
          <a:spcPts val="267"/>
        </a:spcBef>
        <a:buFont typeface="Arial" panose="020B0604020202020204" pitchFamily="34" charset="0"/>
        <a:buChar char="–"/>
        <a:defRPr sz="1600" kern="1200">
          <a:solidFill>
            <a:schemeClr val="accent1"/>
          </a:solidFill>
          <a:latin typeface="+mn-lt"/>
          <a:ea typeface="+mn-ea"/>
          <a:cs typeface="+mn-cs"/>
        </a:defRPr>
      </a:lvl4pPr>
      <a:lvl5pPr marL="2273243" indent="-361942"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5pPr>
      <a:lvl6pPr marL="2751598" indent="-361942"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6pPr>
      <a:lvl7pPr marL="3229953" indent="-364058"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7pPr>
      <a:lvl8pPr marL="3706191" indent="-361942"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8pPr>
      <a:lvl9pPr marL="4184546" indent="-353475"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6867" y="645583"/>
            <a:ext cx="7298267" cy="1151236"/>
          </a:xfrm>
          <a:prstGeom prst="rect">
            <a:avLst/>
          </a:prstGeom>
        </p:spPr>
        <p:txBody>
          <a:bodyPr vert="horz" lIns="0" tIns="0" rIns="0" bIns="0" rtlCol="0" anchor="t" anchorCtr="0">
            <a:noAutofit/>
          </a:bodyPr>
          <a:lstStyle/>
          <a:p>
            <a:r>
              <a:rPr lang="en-US" noProof="0"/>
              <a:t>Click to edit Master title style</a:t>
            </a:r>
            <a:endParaRPr lang="fi-FI" noProof="0"/>
          </a:p>
        </p:txBody>
      </p:sp>
      <p:sp>
        <p:nvSpPr>
          <p:cNvPr id="3" name="Text Placeholder 2"/>
          <p:cNvSpPr>
            <a:spLocks noGrp="1"/>
          </p:cNvSpPr>
          <p:nvPr>
            <p:ph type="body" idx="1"/>
          </p:nvPr>
        </p:nvSpPr>
        <p:spPr>
          <a:xfrm>
            <a:off x="2446867" y="1989666"/>
            <a:ext cx="7298267" cy="3839601"/>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2"/>
          </p:nvPr>
        </p:nvSpPr>
        <p:spPr>
          <a:xfrm>
            <a:off x="624417" y="6021289"/>
            <a:ext cx="1822451" cy="191129"/>
          </a:xfrm>
          <a:prstGeom prst="rect">
            <a:avLst/>
          </a:prstGeom>
        </p:spPr>
        <p:txBody>
          <a:bodyPr vert="horz" lIns="0" tIns="0" rIns="0" bIns="0" rtlCol="0" anchor="ctr" anchorCtr="0">
            <a:noAutofit/>
          </a:bodyPr>
          <a:lstStyle>
            <a:lvl1pPr algn="l">
              <a:defRPr sz="1067">
                <a:solidFill>
                  <a:schemeClr val="accent1"/>
                </a:solidFill>
              </a:defRPr>
            </a:lvl1pPr>
          </a:lstStyle>
          <a:p>
            <a:fld id="{5CF5E0E5-8AA0-704A-AD7D-94A7C6D4DDB2}" type="datetime1">
              <a:rPr lang="fi-FI" noProof="0" smtClean="0"/>
              <a:t>11.12.2025</a:t>
            </a:fld>
            <a:endParaRPr lang="fi-FI" noProof="0"/>
          </a:p>
        </p:txBody>
      </p:sp>
      <p:sp>
        <p:nvSpPr>
          <p:cNvPr id="5" name="Footer Placeholder 4"/>
          <p:cNvSpPr>
            <a:spLocks noGrp="1"/>
          </p:cNvSpPr>
          <p:nvPr>
            <p:ph type="ftr" sz="quarter" idx="3"/>
          </p:nvPr>
        </p:nvSpPr>
        <p:spPr>
          <a:xfrm>
            <a:off x="2446867" y="6021289"/>
            <a:ext cx="8161867" cy="191129"/>
          </a:xfrm>
          <a:prstGeom prst="rect">
            <a:avLst/>
          </a:prstGeom>
        </p:spPr>
        <p:txBody>
          <a:bodyPr vert="horz" lIns="0" tIns="0" rIns="0" bIns="0" rtlCol="0" anchor="ctr" anchorCtr="0">
            <a:noAutofit/>
          </a:bodyPr>
          <a:lstStyle>
            <a:lvl1pPr algn="l">
              <a:defRPr sz="1067" cap="all" spc="4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10608733" y="6021289"/>
            <a:ext cx="959276" cy="191129"/>
          </a:xfrm>
          <a:prstGeom prst="rect">
            <a:avLst/>
          </a:prstGeom>
        </p:spPr>
        <p:txBody>
          <a:bodyPr vert="horz" lIns="0" tIns="0" rIns="0" bIns="0" rtlCol="0" anchor="ctr" anchorCtr="0">
            <a:noAutofit/>
          </a:bodyPr>
          <a:lstStyle>
            <a:lvl1pPr algn="r">
              <a:defRPr sz="1067">
                <a:solidFill>
                  <a:schemeClr val="accent1"/>
                </a:solidFill>
              </a:defRPr>
            </a:lvl1pPr>
          </a:lstStyle>
          <a:p>
            <a:fld id="{E9DC2C14-6E95-4EF0-AB2C-A4DB63E63034}" type="slidenum">
              <a:rPr lang="fi-FI" noProof="0" smtClean="0"/>
              <a:pPr/>
              <a:t>‹#›</a:t>
            </a:fld>
            <a:endParaRPr lang="fi-FI" noProof="0"/>
          </a:p>
        </p:txBody>
      </p:sp>
      <p:sp>
        <p:nvSpPr>
          <p:cNvPr id="14" name="Freeform 6"/>
          <p:cNvSpPr>
            <a:spLocks/>
          </p:cNvSpPr>
          <p:nvPr userDrawn="1"/>
        </p:nvSpPr>
        <p:spPr bwMode="auto">
          <a:xfrm>
            <a:off x="624418" y="645585"/>
            <a:ext cx="784037" cy="478367"/>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fi-FI" sz="2400" noProof="0"/>
          </a:p>
        </p:txBody>
      </p:sp>
      <p:sp>
        <p:nvSpPr>
          <p:cNvPr id="9" name="Title Placeholder 1">
            <a:extLst>
              <a:ext uri="{FF2B5EF4-FFF2-40B4-BE49-F238E27FC236}">
                <a16:creationId xmlns:a16="http://schemas.microsoft.com/office/drawing/2014/main" id="{EA797CBA-A0A7-294A-A413-51DBF3935400}"/>
              </a:ext>
            </a:extLst>
          </p:cNvPr>
          <p:cNvSpPr txBox="1">
            <a:spLocks/>
          </p:cNvSpPr>
          <p:nvPr userDrawn="1"/>
        </p:nvSpPr>
        <p:spPr>
          <a:xfrm>
            <a:off x="10128449" y="488481"/>
            <a:ext cx="1697801" cy="672075"/>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1867"/>
              <a:t>DIGITAL HEALTH</a:t>
            </a:r>
            <a:br>
              <a:rPr lang="en-US" sz="1867"/>
            </a:br>
            <a:r>
              <a:rPr lang="en-US" sz="1867"/>
              <a:t>FINLAND</a:t>
            </a:r>
            <a:endParaRPr lang="fi-FI" sz="1867"/>
          </a:p>
        </p:txBody>
      </p:sp>
      <p:pic>
        <p:nvPicPr>
          <p:cNvPr id="7" name="Picture 6">
            <a:extLst>
              <a:ext uri="{FF2B5EF4-FFF2-40B4-BE49-F238E27FC236}">
                <a16:creationId xmlns:a16="http://schemas.microsoft.com/office/drawing/2014/main" id="{20EB6AC0-A10A-9E02-325F-76055DB1F07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552386" y="6022943"/>
            <a:ext cx="2376377" cy="647711"/>
          </a:xfrm>
          <a:prstGeom prst="rect">
            <a:avLst/>
          </a:prstGeom>
        </p:spPr>
      </p:pic>
    </p:spTree>
    <p:extLst>
      <p:ext uri="{BB962C8B-B14F-4D97-AF65-F5344CB8AC3E}">
        <p14:creationId xmlns:p14="http://schemas.microsoft.com/office/powerpoint/2010/main" val="35212298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ransition spd="med">
    <p:fade/>
  </p:transition>
  <p:hf sldNum="0" hdr="0" ftr="0" dt="0"/>
  <p:txStyles>
    <p:titleStyle>
      <a:lvl1pPr algn="l" defTabSz="1219170" rtl="0" eaLnBrk="1" latinLnBrk="0" hangingPunct="1">
        <a:spcBef>
          <a:spcPct val="0"/>
        </a:spcBef>
        <a:buNone/>
        <a:defRPr sz="3200" b="1" kern="1200">
          <a:solidFill>
            <a:schemeClr val="accent1"/>
          </a:solidFill>
          <a:latin typeface="+mj-lt"/>
          <a:ea typeface="+mj-ea"/>
          <a:cs typeface="+mj-cs"/>
        </a:defRPr>
      </a:lvl1pPr>
    </p:titleStyle>
    <p:bodyStyle>
      <a:lvl1pPr marL="353475" indent="-353475" algn="l" defTabSz="1219170" rtl="0" eaLnBrk="1" latinLnBrk="0" hangingPunct="1">
        <a:lnSpc>
          <a:spcPct val="120000"/>
        </a:lnSpc>
        <a:spcBef>
          <a:spcPts val="267"/>
        </a:spcBef>
        <a:buFont typeface="Arial" panose="020B0604020202020204" pitchFamily="34" charset="0"/>
        <a:buChar char="•"/>
        <a:defRPr sz="2400" kern="1200">
          <a:solidFill>
            <a:schemeClr val="accent1"/>
          </a:solidFill>
          <a:latin typeface="+mn-lt"/>
          <a:ea typeface="+mn-ea"/>
          <a:cs typeface="+mn-cs"/>
        </a:defRPr>
      </a:lvl1pPr>
      <a:lvl2pPr marL="831830" indent="-353475" algn="l" defTabSz="1219170" rtl="0" eaLnBrk="1" latinLnBrk="0" hangingPunct="1">
        <a:lnSpc>
          <a:spcPct val="120000"/>
        </a:lnSpc>
        <a:spcBef>
          <a:spcPts val="267"/>
        </a:spcBef>
        <a:buFont typeface="Arial" panose="020B0604020202020204" pitchFamily="34" charset="0"/>
        <a:buChar char="–"/>
        <a:defRPr sz="2133" kern="1200">
          <a:solidFill>
            <a:schemeClr val="accent1"/>
          </a:solidFill>
          <a:latin typeface="+mn-lt"/>
          <a:ea typeface="+mn-ea"/>
          <a:cs typeface="+mn-cs"/>
        </a:defRPr>
      </a:lvl2pPr>
      <a:lvl3pPr marL="1318651" indent="-364058" algn="l" defTabSz="1219170" rtl="0" eaLnBrk="1" latinLnBrk="0" hangingPunct="1">
        <a:lnSpc>
          <a:spcPct val="120000"/>
        </a:lnSpc>
        <a:spcBef>
          <a:spcPts val="267"/>
        </a:spcBef>
        <a:buFont typeface="Arial" panose="020B0604020202020204" pitchFamily="34" charset="0"/>
        <a:buChar char="•"/>
        <a:defRPr sz="1867" kern="1200">
          <a:solidFill>
            <a:schemeClr val="accent1"/>
          </a:solidFill>
          <a:latin typeface="+mn-lt"/>
          <a:ea typeface="+mn-ea"/>
          <a:cs typeface="+mn-cs"/>
        </a:defRPr>
      </a:lvl3pPr>
      <a:lvl4pPr marL="1794888" indent="-361942" algn="l" defTabSz="1219170" rtl="0" eaLnBrk="1" latinLnBrk="0" hangingPunct="1">
        <a:lnSpc>
          <a:spcPct val="120000"/>
        </a:lnSpc>
        <a:spcBef>
          <a:spcPts val="267"/>
        </a:spcBef>
        <a:buFont typeface="Arial" panose="020B0604020202020204" pitchFamily="34" charset="0"/>
        <a:buChar char="–"/>
        <a:defRPr sz="1600" kern="1200">
          <a:solidFill>
            <a:schemeClr val="accent1"/>
          </a:solidFill>
          <a:latin typeface="+mn-lt"/>
          <a:ea typeface="+mn-ea"/>
          <a:cs typeface="+mn-cs"/>
        </a:defRPr>
      </a:lvl4pPr>
      <a:lvl5pPr marL="2273243" indent="-361942"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5pPr>
      <a:lvl6pPr marL="2751598" indent="-361942"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6pPr>
      <a:lvl7pPr marL="3229953" indent="-364058"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7pPr>
      <a:lvl8pPr marL="3706191" indent="-361942"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8pPr>
      <a:lvl9pPr marL="4184546" indent="-353475" algn="l" defTabSz="1219170" rtl="0" eaLnBrk="1" latinLnBrk="0" hangingPunct="1">
        <a:lnSpc>
          <a:spcPct val="120000"/>
        </a:lnSpc>
        <a:spcBef>
          <a:spcPts val="267"/>
        </a:spcBef>
        <a:buFont typeface="Arial" panose="020B0604020202020204" pitchFamily="34" charset="0"/>
        <a:buChar char="•"/>
        <a:defRPr sz="1333" kern="1200">
          <a:solidFill>
            <a:schemeClr val="accent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12/11/25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5676037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18/10/relationships/comments" Target="../comments/modernComment_155_28E6C26C.xml"/><Relationship Id="rId7" Type="http://schemas.microsoft.com/office/2007/relationships/hdphoto" Target="../media/hdphoto9.wdp"/><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4.png"/><Relationship Id="rId5" Type="http://schemas.microsoft.com/office/2007/relationships/hdphoto" Target="../media/hdphoto8.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chart" Target="../charts/chart1.xml"/><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38.jpg"/><Relationship Id="rId20"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28.sv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28.svg"/><Relationship Id="rId15" Type="http://schemas.openxmlformats.org/officeDocument/2006/relationships/image" Target="../media/image57.jpg"/><Relationship Id="rId10" Type="http://schemas.openxmlformats.org/officeDocument/2006/relationships/image" Target="../media/image53.png"/><Relationship Id="rId4" Type="http://schemas.openxmlformats.org/officeDocument/2006/relationships/image" Target="../media/image27.png"/><Relationship Id="rId9" Type="http://schemas.openxmlformats.org/officeDocument/2006/relationships/image" Target="../media/image52.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hyperlink" Target="mailto:Sandra.liede@laissa.fi" TargetMode="External"/><Relationship Id="rId7"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hyperlink" Target="http://www.laissa.fi/" TargetMode="External"/><Relationship Id="rId4" Type="http://schemas.openxmlformats.org/officeDocument/2006/relationships/hyperlink" Target="https://www.tietoevry.com/en/care/data-ai-and-analytics/lifecare-data-platfor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gofore.com/" TargetMode="External"/><Relationship Id="rId7" Type="http://schemas.openxmlformats.org/officeDocument/2006/relationships/image" Target="../media/image60.svg"/><Relationship Id="rId2" Type="http://schemas.openxmlformats.org/officeDocument/2006/relationships/hyperlink" Target="mailto:Antto.Seppala@gofore.com" TargetMode="Externa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hyperlink" Target="mailto:olli.knuuti@kpmg.fi" TargetMode="External"/><Relationship Id="rId4" Type="http://schemas.openxmlformats.org/officeDocument/2006/relationships/image" Target="../media/image57.jpg"/></Relationships>
</file>

<file path=ppt/slides/_rels/slide16.xml.rels><?xml version="1.0" encoding="UTF-8" standalone="yes"?>
<Relationships xmlns="http://schemas.openxmlformats.org/package/2006/relationships"><Relationship Id="rId3" Type="http://schemas.openxmlformats.org/officeDocument/2006/relationships/hyperlink" Target="mailto:Emmi.Turunen@hus.fi"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mailto:Charlotte.Granberg-Haakana@csc.fi" TargetMode="External"/><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hyperlink" Target="http://www.csc.fi/en/our-expertise/sensitive-data/" TargetMode="External"/><Relationship Id="rId4" Type="http://schemas.openxmlformats.org/officeDocument/2006/relationships/hyperlink" Target="https://www.tietoevry.com/en/care/data-ai-and-analytics/lifecare-data-platform/" TargetMode="Externa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mailto:Erkki.soini@esior.fi" TargetMode="External"/><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esior.fi/" TargetMode="External"/><Relationship Id="rId5" Type="http://schemas.openxmlformats.org/officeDocument/2006/relationships/hyperlink" Target="mailto:Janne.martikainen@esior.fi" TargetMode="External"/><Relationship Id="rId10" Type="http://schemas.openxmlformats.org/officeDocument/2006/relationships/image" Target="../media/image69.jpeg"/><Relationship Id="rId4" Type="http://schemas.openxmlformats.org/officeDocument/2006/relationships/hyperlink" Target="https://www.tietoevry.com/en/care/data-ai-and-analytics/lifecare-data-platform/" TargetMode="External"/><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s://doi.org/10.1186/s12874-023-02082-5" TargetMode="External"/><Relationship Id="rId7" Type="http://schemas.openxmlformats.org/officeDocument/2006/relationships/hyperlink" Target="http://www.veil.ai/"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www.gofore.com/" TargetMode="External"/><Relationship Id="rId5" Type="http://schemas.openxmlformats.org/officeDocument/2006/relationships/hyperlink" Target="mailto:juha.paakkola@veil.ai" TargetMode="External"/><Relationship Id="rId4" Type="http://schemas.openxmlformats.org/officeDocument/2006/relationships/hyperlink" Target="mailto:tuomo.pentikainen@veil.ai" TargetMode="External"/><Relationship Id="rId9" Type="http://schemas.openxmlformats.org/officeDocument/2006/relationships/image" Target="../media/image7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bcplatforms.com/" TargetMode="External"/><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hyperlink" Target="mailto:Joona.pylkas@tietoevry.com"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sv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hyperlink" Target="http://www.bcbmedical.com/" TargetMode="External"/><Relationship Id="rId2" Type="http://schemas.openxmlformats.org/officeDocument/2006/relationships/hyperlink" Target="https://bcbmedical.com/our-customers/" TargetMode="External"/><Relationship Id="rId1" Type="http://schemas.openxmlformats.org/officeDocument/2006/relationships/slideLayout" Target="../slideLayouts/slideLayout43.xml"/><Relationship Id="rId5" Type="http://schemas.openxmlformats.org/officeDocument/2006/relationships/image" Target="../media/image56.pn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3.xml"/><Relationship Id="rId6" Type="http://schemas.openxmlformats.org/officeDocument/2006/relationships/image" Target="../media/image80.png"/><Relationship Id="rId5" Type="http://schemas.openxmlformats.org/officeDocument/2006/relationships/hyperlink" Target="https://site.fingenious.fi/en/use-cases" TargetMode="External"/><Relationship Id="rId4" Type="http://schemas.openxmlformats.org/officeDocument/2006/relationships/hyperlink" Target="http://www.fingenious.f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81.png"/><Relationship Id="rId4" Type="http://schemas.openxmlformats.org/officeDocument/2006/relationships/hyperlink" Target="https://site.fingenious.fi/en/fingenious-ecosystem#fingenious-cta-block-form-partner-pag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findata.fi/en/" TargetMode="External"/><Relationship Id="rId3" Type="http://schemas.openxmlformats.org/officeDocument/2006/relationships/image" Target="../media/image24.png"/><Relationship Id="rId7" Type="http://schemas.openxmlformats.org/officeDocument/2006/relationships/hyperlink" Target="https://thl.fi/en/main-page"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hyperlink" Target="https://stm.fi/en/frontpage" TargetMode="External"/><Relationship Id="rId5" Type="http://schemas.openxmlformats.org/officeDocument/2006/relationships/image" Target="../media/image82.png"/><Relationship Id="rId4" Type="http://schemas.microsoft.com/office/2007/relationships/hdphoto" Target="../media/hdphoto9.wdp"/><Relationship Id="rId9" Type="http://schemas.openxmlformats.org/officeDocument/2006/relationships/hyperlink" Target="https://mediabank.businessfinland.fi/l/jCX_89rN65TT/f/NGQ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21.svg"/><Relationship Id="rId5" Type="http://schemas.microsoft.com/office/2007/relationships/hdphoto" Target="../media/hdphoto6.wdp"/><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oulu.fi/en/cooperation/international-affairs" TargetMode="External"/><Relationship Id="rId2" Type="http://schemas.openxmlformats.org/officeDocument/2006/relationships/hyperlink" Target="https://uefconnect.uef.fi/en/" TargetMode="External"/><Relationship Id="rId1" Type="http://schemas.openxmlformats.org/officeDocument/2006/relationships/slideLayout" Target="../slideLayouts/slideLayout9.xml"/><Relationship Id="rId6" Type="http://schemas.openxmlformats.org/officeDocument/2006/relationships/hyperlink" Target="https://findata.fi/en/finhits/" TargetMode="External"/><Relationship Id="rId5" Type="http://schemas.openxmlformats.org/officeDocument/2006/relationships/hyperlink" Target="https://www.laurea.fi/en/international/" TargetMode="External"/><Relationship Id="rId4" Type="http://schemas.openxmlformats.org/officeDocument/2006/relationships/hyperlink" Target="https://cleverhealth.fi/en/front-pag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5E31419-8596-8A47-7070-F68D29DFE41B}"/>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think-cell data - do not delete" hidden="1">
                        <a:extLst>
                          <a:ext uri="{FF2B5EF4-FFF2-40B4-BE49-F238E27FC236}">
                            <a16:creationId xmlns:a16="http://schemas.microsoft.com/office/drawing/2014/main" id="{E5E31419-8596-8A47-7070-F68D29DFE41B}"/>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62347A81-F1F9-6E77-EF2B-81EAED48AE09}"/>
              </a:ext>
            </a:extLst>
          </p:cNvPr>
          <p:cNvSpPr>
            <a:spLocks noGrp="1"/>
          </p:cNvSpPr>
          <p:nvPr>
            <p:ph type="ctrTitle"/>
          </p:nvPr>
        </p:nvSpPr>
        <p:spPr>
          <a:xfrm>
            <a:off x="2446866" y="2873376"/>
            <a:ext cx="8025191" cy="1919816"/>
          </a:xfrm>
        </p:spPr>
        <p:txBody>
          <a:bodyPr vert="horz"/>
          <a:lstStyle/>
          <a:p>
            <a:r>
              <a:rPr lang="en-US" sz="6600" dirty="0"/>
              <a:t>Resources for </a:t>
            </a:r>
            <a:br>
              <a:rPr lang="en-US" sz="6600" dirty="0"/>
            </a:br>
            <a:r>
              <a:rPr lang="en-US" sz="6600" dirty="0"/>
              <a:t>the secondary use of health data</a:t>
            </a:r>
            <a:endParaRPr lang="fi-FI" sz="6600" dirty="0"/>
          </a:p>
        </p:txBody>
      </p:sp>
      <p:sp>
        <p:nvSpPr>
          <p:cNvPr id="6" name="Subtitle 5">
            <a:extLst>
              <a:ext uri="{FF2B5EF4-FFF2-40B4-BE49-F238E27FC236}">
                <a16:creationId xmlns:a16="http://schemas.microsoft.com/office/drawing/2014/main" id="{01269F95-34F7-6C32-9496-8F75E717258F}"/>
              </a:ext>
            </a:extLst>
          </p:cNvPr>
          <p:cNvSpPr>
            <a:spLocks noGrp="1"/>
          </p:cNvSpPr>
          <p:nvPr>
            <p:ph type="subTitle" idx="1"/>
          </p:nvPr>
        </p:nvSpPr>
        <p:spPr>
          <a:xfrm>
            <a:off x="2446866" y="4793192"/>
            <a:ext cx="7298267" cy="988483"/>
          </a:xfrm>
        </p:spPr>
        <p:txBody>
          <a:bodyPr/>
          <a:lstStyle/>
          <a:p>
            <a:r>
              <a:rPr lang="en-US" sz="2800" dirty="0"/>
              <a:t>Your ready selection of solutions</a:t>
            </a:r>
            <a:endParaRPr lang="fi-FI" sz="2800" dirty="0"/>
          </a:p>
        </p:txBody>
      </p:sp>
      <p:pic>
        <p:nvPicPr>
          <p:cNvPr id="9" name="Picture 8">
            <a:extLst>
              <a:ext uri="{FF2B5EF4-FFF2-40B4-BE49-F238E27FC236}">
                <a16:creationId xmlns:a16="http://schemas.microsoft.com/office/drawing/2014/main" id="{2230EFE1-C016-E5EC-A828-B12B299601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4352" y="5948030"/>
            <a:ext cx="2400267" cy="530889"/>
          </a:xfrm>
          <a:prstGeom prst="rect">
            <a:avLst/>
          </a:prstGeom>
        </p:spPr>
      </p:pic>
      <p:sp>
        <p:nvSpPr>
          <p:cNvPr id="3" name="Date Placeholder 2">
            <a:extLst>
              <a:ext uri="{FF2B5EF4-FFF2-40B4-BE49-F238E27FC236}">
                <a16:creationId xmlns:a16="http://schemas.microsoft.com/office/drawing/2014/main" id="{2CA64C58-0BED-F0F0-C859-39AB89036554}"/>
              </a:ext>
            </a:extLst>
          </p:cNvPr>
          <p:cNvSpPr>
            <a:spLocks noGrp="1"/>
          </p:cNvSpPr>
          <p:nvPr>
            <p:ph type="dt" sz="half" idx="10"/>
          </p:nvPr>
        </p:nvSpPr>
        <p:spPr/>
        <p:txBody>
          <a:bodyPr/>
          <a:lstStyle/>
          <a:p>
            <a:r>
              <a:rPr lang="fi-FI" dirty="0"/>
              <a:t>11.12.2025</a:t>
            </a:r>
            <a:endParaRPr lang="en-US" dirty="0"/>
          </a:p>
        </p:txBody>
      </p:sp>
    </p:spTree>
    <p:extLst>
      <p:ext uri="{BB962C8B-B14F-4D97-AF65-F5344CB8AC3E}">
        <p14:creationId xmlns:p14="http://schemas.microsoft.com/office/powerpoint/2010/main" val="428354511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tile tx="0" ty="0" sx="100000" sy="100000" flip="none" algn="tl"/>
        </a:blipFill>
        <a:effectLst/>
      </p:bgPr>
    </p:bg>
    <p:spTree>
      <p:nvGrpSpPr>
        <p:cNvPr id="1" name="">
          <a:extLst>
            <a:ext uri="{FF2B5EF4-FFF2-40B4-BE49-F238E27FC236}">
              <a16:creationId xmlns:a16="http://schemas.microsoft.com/office/drawing/2014/main" id="{64B3E6EF-77F4-7605-B001-C8FD06E50865}"/>
            </a:ext>
          </a:extLst>
        </p:cNvPr>
        <p:cNvGrpSpPr/>
        <p:nvPr/>
      </p:nvGrpSpPr>
      <p:grpSpPr>
        <a:xfrm>
          <a:off x="0" y="0"/>
          <a:ext cx="0" cy="0"/>
          <a:chOff x="0" y="0"/>
          <a:chExt cx="0" cy="0"/>
        </a:xfrm>
      </p:grpSpPr>
      <p:pic>
        <p:nvPicPr>
          <p:cNvPr id="15" name="Picture Placeholder 14" descr="A forest with trees and rocks&#10;&#10;AI-generated content may be incorrect.">
            <a:extLst>
              <a:ext uri="{FF2B5EF4-FFF2-40B4-BE49-F238E27FC236}">
                <a16:creationId xmlns:a16="http://schemas.microsoft.com/office/drawing/2014/main" id="{911DC321-43A3-D379-D32F-2188ACE9A7BE}"/>
              </a:ext>
            </a:extLst>
          </p:cNvPr>
          <p:cNvPicPr>
            <a:picLocks noGrp="1" noChangeAspect="1"/>
          </p:cNvPicPr>
          <p:nvPr>
            <p:ph type="pic" sz="quarter" idx="13"/>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p:blipFill>
        <p:spPr/>
      </p:pic>
      <p:sp>
        <p:nvSpPr>
          <p:cNvPr id="5" name="Title 4">
            <a:extLst>
              <a:ext uri="{FF2B5EF4-FFF2-40B4-BE49-F238E27FC236}">
                <a16:creationId xmlns:a16="http://schemas.microsoft.com/office/drawing/2014/main" id="{367E3907-6F21-D90F-F317-4646B086B110}"/>
              </a:ext>
            </a:extLst>
          </p:cNvPr>
          <p:cNvSpPr>
            <a:spLocks noGrp="1"/>
          </p:cNvSpPr>
          <p:nvPr>
            <p:ph type="ctrTitle"/>
          </p:nvPr>
        </p:nvSpPr>
        <p:spPr/>
        <p:txBody>
          <a:bodyPr/>
          <a:lstStyle/>
          <a:p>
            <a:r>
              <a:rPr lang="en-US" sz="4800" dirty="0"/>
              <a:t>Solutions and </a:t>
            </a:r>
            <a:br>
              <a:rPr lang="en-US" sz="4800" dirty="0"/>
            </a:br>
            <a:r>
              <a:rPr lang="en-US" sz="4800" dirty="0"/>
              <a:t>solution providers</a:t>
            </a:r>
            <a:endParaRPr lang="en-GB" sz="4800" dirty="0"/>
          </a:p>
        </p:txBody>
      </p:sp>
      <p:sp>
        <p:nvSpPr>
          <p:cNvPr id="6" name="Subtitle 5">
            <a:extLst>
              <a:ext uri="{FF2B5EF4-FFF2-40B4-BE49-F238E27FC236}">
                <a16:creationId xmlns:a16="http://schemas.microsoft.com/office/drawing/2014/main" id="{DA845C83-45D4-A9DC-D37E-2197C7FEBF75}"/>
              </a:ext>
            </a:extLst>
          </p:cNvPr>
          <p:cNvSpPr>
            <a:spLocks noGrp="1"/>
          </p:cNvSpPr>
          <p:nvPr>
            <p:ph type="subTitle" idx="1"/>
          </p:nvPr>
        </p:nvSpPr>
        <p:spPr/>
        <p:txBody>
          <a:bodyPr/>
          <a:lstStyle/>
          <a:p>
            <a:r>
              <a:rPr lang="en-US" dirty="0"/>
              <a:t>Short presentations on networks, ready solutions and solution providers </a:t>
            </a:r>
          </a:p>
        </p:txBody>
      </p:sp>
      <p:pic>
        <p:nvPicPr>
          <p:cNvPr id="4" name="Picture 3" descr="A black background with white text&#10;&#10;AI-generated content may be incorrect.">
            <a:extLst>
              <a:ext uri="{FF2B5EF4-FFF2-40B4-BE49-F238E27FC236}">
                <a16:creationId xmlns:a16="http://schemas.microsoft.com/office/drawing/2014/main" id="{095D6F57-BAC2-55F3-BB89-BBFEFAF4E2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9353" y="344698"/>
            <a:ext cx="2333432" cy="984890"/>
          </a:xfrm>
          <a:prstGeom prst="rect">
            <a:avLst/>
          </a:prstGeom>
        </p:spPr>
      </p:pic>
    </p:spTree>
    <p:extLst>
      <p:ext uri="{BB962C8B-B14F-4D97-AF65-F5344CB8AC3E}">
        <p14:creationId xmlns:p14="http://schemas.microsoft.com/office/powerpoint/2010/main" val="686211692"/>
      </p:ext>
    </p:extLst>
  </p:cSld>
  <p:clrMapOvr>
    <a:masterClrMapping/>
  </p:clrMapOvr>
  <p:transition spd="med">
    <p:fade/>
  </p:transition>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C0D4F-4B6D-8E71-FC38-3A7B593DA9D8}"/>
            </a:ext>
          </a:extLst>
        </p:cNvPr>
        <p:cNvGrpSpPr/>
        <p:nvPr/>
      </p:nvGrpSpPr>
      <p:grpSpPr>
        <a:xfrm>
          <a:off x="0" y="0"/>
          <a:ext cx="0" cy="0"/>
          <a:chOff x="0" y="0"/>
          <a:chExt cx="0" cy="0"/>
        </a:xfrm>
      </p:grpSpPr>
      <p:sp>
        <p:nvSpPr>
          <p:cNvPr id="17" name="Ellipsi 16">
            <a:extLst>
              <a:ext uri="{FF2B5EF4-FFF2-40B4-BE49-F238E27FC236}">
                <a16:creationId xmlns:a16="http://schemas.microsoft.com/office/drawing/2014/main" id="{82C7AD6E-05E6-0160-1189-11085DC29188}"/>
              </a:ext>
            </a:extLst>
          </p:cNvPr>
          <p:cNvSpPr/>
          <p:nvPr/>
        </p:nvSpPr>
        <p:spPr>
          <a:xfrm>
            <a:off x="4831624" y="2070495"/>
            <a:ext cx="2528751" cy="25287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aphicFrame>
        <p:nvGraphicFramePr>
          <p:cNvPr id="55" name="Kaavio 54">
            <a:extLst>
              <a:ext uri="{FF2B5EF4-FFF2-40B4-BE49-F238E27FC236}">
                <a16:creationId xmlns:a16="http://schemas.microsoft.com/office/drawing/2014/main" id="{F47B39BF-508F-F00A-5468-CA337FBE158C}"/>
              </a:ext>
            </a:extLst>
          </p:cNvPr>
          <p:cNvGraphicFramePr/>
          <p:nvPr/>
        </p:nvGraphicFramePr>
        <p:xfrm>
          <a:off x="1345291" y="167731"/>
          <a:ext cx="9501415" cy="6334277"/>
        </p:xfrm>
        <a:graphic>
          <a:graphicData uri="http://schemas.openxmlformats.org/drawingml/2006/chart">
            <c:chart xmlns:c="http://schemas.openxmlformats.org/drawingml/2006/chart" xmlns:r="http://schemas.openxmlformats.org/officeDocument/2006/relationships" r:id="rId3"/>
          </a:graphicData>
        </a:graphic>
      </p:graphicFrame>
      <p:sp>
        <p:nvSpPr>
          <p:cNvPr id="56" name="Ellipsi 55">
            <a:extLst>
              <a:ext uri="{FF2B5EF4-FFF2-40B4-BE49-F238E27FC236}">
                <a16:creationId xmlns:a16="http://schemas.microsoft.com/office/drawing/2014/main" id="{4B89545C-55E7-0DC7-E0E6-ABF4905F5C8F}"/>
              </a:ext>
            </a:extLst>
          </p:cNvPr>
          <p:cNvSpPr/>
          <p:nvPr/>
        </p:nvSpPr>
        <p:spPr>
          <a:xfrm>
            <a:off x="4900610" y="2139481"/>
            <a:ext cx="2390776" cy="2390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Title 1">
            <a:extLst>
              <a:ext uri="{FF2B5EF4-FFF2-40B4-BE49-F238E27FC236}">
                <a16:creationId xmlns:a16="http://schemas.microsoft.com/office/drawing/2014/main" id="{8DAB93F0-60BD-8781-2DD5-564E7FB42BEA}"/>
              </a:ext>
            </a:extLst>
          </p:cNvPr>
          <p:cNvSpPr txBox="1">
            <a:spLocks/>
          </p:cNvSpPr>
          <p:nvPr/>
        </p:nvSpPr>
        <p:spPr>
          <a:xfrm>
            <a:off x="4992957" y="2921330"/>
            <a:ext cx="2206082" cy="827078"/>
          </a:xfrm>
          <a:prstGeom prst="rect">
            <a:avLst/>
          </a:prstGeom>
        </p:spPr>
        <p:txBody>
          <a:bodyPr vert="horz" lIns="0" tIns="0" rIns="0" bIns="0" rtlCol="0" anchor="ctr"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defTabSz="1219170">
              <a:defRPr/>
            </a:pPr>
            <a:r>
              <a:rPr kumimoji="0" lang="en-US" sz="1400" b="1" i="0" u="none" strike="noStrike" kern="1200" cap="none" spc="0" normalizeH="0" baseline="0" noProof="0" dirty="0">
                <a:ln>
                  <a:noFill/>
                </a:ln>
                <a:solidFill>
                  <a:schemeClr val="bg1"/>
                </a:solidFill>
                <a:effectLst/>
                <a:uLnTx/>
                <a:uFillTx/>
                <a:latin typeface="Finlandica"/>
                <a:ea typeface="+mj-ea"/>
                <a:cs typeface="+mj-cs"/>
              </a:rPr>
              <a:t>Solutions and solution providers</a:t>
            </a:r>
            <a:r>
              <a:rPr lang="en-US" sz="1400" dirty="0">
                <a:solidFill>
                  <a:schemeClr val="bg1"/>
                </a:solidFill>
                <a:latin typeface="Finlandica"/>
              </a:rPr>
              <a:t> for the secondary use of health and social data</a:t>
            </a:r>
          </a:p>
        </p:txBody>
      </p:sp>
      <p:sp>
        <p:nvSpPr>
          <p:cNvPr id="60" name="Tekstiruutu 59">
            <a:extLst>
              <a:ext uri="{FF2B5EF4-FFF2-40B4-BE49-F238E27FC236}">
                <a16:creationId xmlns:a16="http://schemas.microsoft.com/office/drawing/2014/main" id="{708729AD-68AB-63B7-D9D1-D10EC03B9D9D}"/>
              </a:ext>
            </a:extLst>
          </p:cNvPr>
          <p:cNvSpPr txBox="1"/>
          <p:nvPr/>
        </p:nvSpPr>
        <p:spPr>
          <a:xfrm rot="19025697">
            <a:off x="2908463" y="823988"/>
            <a:ext cx="2861331" cy="964072"/>
          </a:xfrm>
          <a:prstGeom prst="rect">
            <a:avLst/>
          </a:prstGeom>
          <a:noFill/>
        </p:spPr>
        <p:txBody>
          <a:bodyPr wrap="square" lIns="36000" tIns="36000" rIns="36000" bIns="36000" rtlCol="0">
            <a:prstTxWarp prst="textArchUp">
              <a:avLst>
                <a:gd name="adj" fmla="val 12468465"/>
              </a:avLst>
            </a:prstTxWarp>
            <a:spAutoFit/>
          </a:bodyPr>
          <a:lstStyle/>
          <a:p>
            <a:pPr algn="ctr"/>
            <a:r>
              <a:rPr lang="en-GB" sz="1600" b="1" noProof="0" dirty="0"/>
              <a:t>Legal and strategy consultations</a:t>
            </a:r>
          </a:p>
        </p:txBody>
      </p:sp>
      <p:sp>
        <p:nvSpPr>
          <p:cNvPr id="63" name="Tekstiruutu 62">
            <a:extLst>
              <a:ext uri="{FF2B5EF4-FFF2-40B4-BE49-F238E27FC236}">
                <a16:creationId xmlns:a16="http://schemas.microsoft.com/office/drawing/2014/main" id="{E475B925-A18A-3F6F-9B73-E9CBF1071CF6}"/>
              </a:ext>
            </a:extLst>
          </p:cNvPr>
          <p:cNvSpPr txBox="1"/>
          <p:nvPr/>
        </p:nvSpPr>
        <p:spPr>
          <a:xfrm rot="17249108">
            <a:off x="7295336" y="3699355"/>
            <a:ext cx="2856099" cy="854071"/>
          </a:xfrm>
          <a:prstGeom prst="rect">
            <a:avLst/>
          </a:prstGeom>
          <a:noFill/>
        </p:spPr>
        <p:txBody>
          <a:bodyPr wrap="square" lIns="36000" tIns="36000" rIns="36000" bIns="36000" rtlCol="0">
            <a:prstTxWarp prst="textArchDown">
              <a:avLst>
                <a:gd name="adj" fmla="val 236905"/>
              </a:avLst>
            </a:prstTxWarp>
            <a:spAutoFit/>
          </a:bodyPr>
          <a:lstStyle/>
          <a:p>
            <a:pPr algn="ctr"/>
            <a:r>
              <a:rPr lang="en-GB" sz="1600" b="1" noProof="0" dirty="0"/>
              <a:t>Data management and analytics</a:t>
            </a:r>
          </a:p>
        </p:txBody>
      </p:sp>
      <p:sp>
        <p:nvSpPr>
          <p:cNvPr id="73" name="Tekstiruutu 72">
            <a:extLst>
              <a:ext uri="{FF2B5EF4-FFF2-40B4-BE49-F238E27FC236}">
                <a16:creationId xmlns:a16="http://schemas.microsoft.com/office/drawing/2014/main" id="{6145F2E1-C5B9-3C26-24DB-A8A18D6AB1F3}"/>
              </a:ext>
            </a:extLst>
          </p:cNvPr>
          <p:cNvSpPr txBox="1"/>
          <p:nvPr/>
        </p:nvSpPr>
        <p:spPr>
          <a:xfrm rot="2281556">
            <a:off x="6265774" y="760671"/>
            <a:ext cx="2961364" cy="937949"/>
          </a:xfrm>
          <a:prstGeom prst="rect">
            <a:avLst/>
          </a:prstGeom>
          <a:noFill/>
        </p:spPr>
        <p:txBody>
          <a:bodyPr wrap="square" lIns="36000" tIns="36000" rIns="36000" bIns="36000" rtlCol="0">
            <a:prstTxWarp prst="textArchUp">
              <a:avLst>
                <a:gd name="adj" fmla="val 11561426"/>
              </a:avLst>
            </a:prstTxWarp>
            <a:spAutoFit/>
          </a:bodyPr>
          <a:lstStyle/>
          <a:p>
            <a:pPr algn="ctr"/>
            <a:r>
              <a:rPr lang="en-GB" sz="1600" b="1" noProof="0" dirty="0"/>
              <a:t>Secure processing environment</a:t>
            </a:r>
          </a:p>
        </p:txBody>
      </p:sp>
      <p:sp>
        <p:nvSpPr>
          <p:cNvPr id="75" name="Tekstiruutu 74">
            <a:extLst>
              <a:ext uri="{FF2B5EF4-FFF2-40B4-BE49-F238E27FC236}">
                <a16:creationId xmlns:a16="http://schemas.microsoft.com/office/drawing/2014/main" id="{CF731A68-AF4A-D068-A5BB-76EB66EE74F4}"/>
              </a:ext>
            </a:extLst>
          </p:cNvPr>
          <p:cNvSpPr txBox="1"/>
          <p:nvPr/>
        </p:nvSpPr>
        <p:spPr>
          <a:xfrm>
            <a:off x="4787253" y="5764140"/>
            <a:ext cx="2617490" cy="737868"/>
          </a:xfrm>
          <a:prstGeom prst="rect">
            <a:avLst/>
          </a:prstGeom>
          <a:noFill/>
        </p:spPr>
        <p:txBody>
          <a:bodyPr wrap="square" lIns="36000" tIns="36000" rIns="36000" bIns="36000" rtlCol="0">
            <a:prstTxWarp prst="textArchDown">
              <a:avLst>
                <a:gd name="adj" fmla="val 1156916"/>
              </a:avLst>
            </a:prstTxWarp>
            <a:spAutoFit/>
          </a:bodyPr>
          <a:lstStyle/>
          <a:p>
            <a:pPr algn="ctr"/>
            <a:r>
              <a:rPr lang="en-GB" sz="1600" b="1" noProof="0" dirty="0"/>
              <a:t>Government and agencies</a:t>
            </a:r>
          </a:p>
        </p:txBody>
      </p:sp>
      <p:sp>
        <p:nvSpPr>
          <p:cNvPr id="76" name="Tekstiruutu 75">
            <a:extLst>
              <a:ext uri="{FF2B5EF4-FFF2-40B4-BE49-F238E27FC236}">
                <a16:creationId xmlns:a16="http://schemas.microsoft.com/office/drawing/2014/main" id="{645B53A2-41D6-2BD1-4B4A-7093F21E4ABD}"/>
              </a:ext>
            </a:extLst>
          </p:cNvPr>
          <p:cNvSpPr txBox="1"/>
          <p:nvPr/>
        </p:nvSpPr>
        <p:spPr>
          <a:xfrm rot="4487102">
            <a:off x="2074929" y="3373505"/>
            <a:ext cx="3373042" cy="1505767"/>
          </a:xfrm>
          <a:prstGeom prst="rect">
            <a:avLst/>
          </a:prstGeom>
          <a:noFill/>
        </p:spPr>
        <p:txBody>
          <a:bodyPr wrap="square" lIns="36000" tIns="36000" rIns="36000" bIns="36000" rtlCol="0">
            <a:prstTxWarp prst="textArchDown">
              <a:avLst>
                <a:gd name="adj" fmla="val 1573257"/>
              </a:avLst>
            </a:prstTxWarp>
            <a:spAutoFit/>
          </a:bodyPr>
          <a:lstStyle/>
          <a:p>
            <a:pPr algn="ctr"/>
            <a:r>
              <a:rPr lang="en-GB" sz="1600" b="1" noProof="0" dirty="0"/>
              <a:t>International networking </a:t>
            </a:r>
          </a:p>
          <a:p>
            <a:pPr algn="ctr"/>
            <a:r>
              <a:rPr lang="en-GB" sz="1600" b="1" noProof="0" dirty="0"/>
              <a:t>and research opportunities</a:t>
            </a:r>
          </a:p>
        </p:txBody>
      </p:sp>
      <p:pic>
        <p:nvPicPr>
          <p:cNvPr id="77" name="Graphic 3">
            <a:extLst>
              <a:ext uri="{FF2B5EF4-FFF2-40B4-BE49-F238E27FC236}">
                <a16:creationId xmlns:a16="http://schemas.microsoft.com/office/drawing/2014/main" id="{00208A4E-634D-D9F0-3AE4-A9362498EE9B}"/>
              </a:ext>
            </a:extLst>
          </p:cNvPr>
          <p:cNvPicPr>
            <a:picLocks noChangeAspect="1"/>
          </p:cNvPicPr>
          <p:nvPr/>
        </p:nvPicPr>
        <p:blipFill>
          <a:blip r:embed="rId4">
            <a:extLst>
              <a:ext uri="{28A0092B-C50C-407E-A947-70E740481C1C}">
                <a14:useLocalDpi xmlns:a14="http://schemas.microsoft.com/office/drawing/2010/main" val="0"/>
              </a:ext>
            </a:extLst>
          </a:blip>
          <a:srcRect l="3717" r="3717"/>
          <a:stretch/>
        </p:blipFill>
        <p:spPr>
          <a:xfrm>
            <a:off x="4038505" y="1193290"/>
            <a:ext cx="793119" cy="449830"/>
          </a:xfrm>
          <a:prstGeom prst="rect">
            <a:avLst/>
          </a:prstGeom>
        </p:spPr>
      </p:pic>
      <p:pic>
        <p:nvPicPr>
          <p:cNvPr id="78" name="Graphic 19" descr="Gofore logo">
            <a:extLst>
              <a:ext uri="{FF2B5EF4-FFF2-40B4-BE49-F238E27FC236}">
                <a16:creationId xmlns:a16="http://schemas.microsoft.com/office/drawing/2014/main" id="{BBE63F9F-2E3B-134D-C3FC-9B554E1A4A1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00610" y="1783431"/>
            <a:ext cx="867676" cy="146753"/>
          </a:xfrm>
          <a:prstGeom prst="rect">
            <a:avLst/>
          </a:prstGeom>
        </p:spPr>
      </p:pic>
      <p:pic>
        <p:nvPicPr>
          <p:cNvPr id="1026" name="Picture 2" descr="ESiOR En – Creating Insights">
            <a:extLst>
              <a:ext uri="{FF2B5EF4-FFF2-40B4-BE49-F238E27FC236}">
                <a16:creationId xmlns:a16="http://schemas.microsoft.com/office/drawing/2014/main" id="{CA7E1A5E-57B3-5DC4-6640-D6B2D18505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7107" y="1667468"/>
            <a:ext cx="888004" cy="3902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US Helsinki University Hospital | Fingenious® – Your gateway to Finnish  biobanks and biomedical research">
            <a:extLst>
              <a:ext uri="{FF2B5EF4-FFF2-40B4-BE49-F238E27FC236}">
                <a16:creationId xmlns:a16="http://schemas.microsoft.com/office/drawing/2014/main" id="{39DCAF4E-C5E1-F5DA-6759-520A8D8286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6996" y="932537"/>
            <a:ext cx="1602430" cy="912425"/>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Ryhmä 85">
            <a:extLst>
              <a:ext uri="{FF2B5EF4-FFF2-40B4-BE49-F238E27FC236}">
                <a16:creationId xmlns:a16="http://schemas.microsoft.com/office/drawing/2014/main" id="{28D768C2-D596-30EB-1351-604E3EC40903}"/>
              </a:ext>
            </a:extLst>
          </p:cNvPr>
          <p:cNvGrpSpPr/>
          <p:nvPr/>
        </p:nvGrpSpPr>
        <p:grpSpPr>
          <a:xfrm>
            <a:off x="6969055" y="2139481"/>
            <a:ext cx="1379121" cy="496332"/>
            <a:chOff x="10471130" y="1904931"/>
            <a:chExt cx="1379121" cy="496332"/>
          </a:xfrm>
        </p:grpSpPr>
        <p:pic>
          <p:nvPicPr>
            <p:cNvPr id="1030" name="Picture 6" descr="ELIXIR - Korkeakoulujen ja CSC:n yhteistyö - Eduuni-wiki">
              <a:extLst>
                <a:ext uri="{FF2B5EF4-FFF2-40B4-BE49-F238E27FC236}">
                  <a16:creationId xmlns:a16="http://schemas.microsoft.com/office/drawing/2014/main" id="{F079F413-A201-9FD7-5901-F1453B8C33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81598" y="1974281"/>
              <a:ext cx="568653" cy="4269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AD18501-5C72-5261-36DC-CD05F06F22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1130" y="1904931"/>
              <a:ext cx="780473" cy="496332"/>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descr="VEIL.AI - Kuopio Health">
            <a:extLst>
              <a:ext uri="{FF2B5EF4-FFF2-40B4-BE49-F238E27FC236}">
                <a16:creationId xmlns:a16="http://schemas.microsoft.com/office/drawing/2014/main" id="{AC5C16C9-9773-0855-1DA8-C468F3F2A2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94865" y="2843591"/>
            <a:ext cx="936000" cy="3472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ietoevry Logo Digital - Tietoevry">
            <a:extLst>
              <a:ext uri="{FF2B5EF4-FFF2-40B4-BE49-F238E27FC236}">
                <a16:creationId xmlns:a16="http://schemas.microsoft.com/office/drawing/2014/main" id="{8A82A92D-451D-89CE-E523-C56DEED310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90902" y="3353946"/>
            <a:ext cx="1008000" cy="1703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Platforms AG – Swiss Biotech">
            <a:extLst>
              <a:ext uri="{FF2B5EF4-FFF2-40B4-BE49-F238E27FC236}">
                <a16:creationId xmlns:a16="http://schemas.microsoft.com/office/drawing/2014/main" id="{718E6D3B-18F9-7156-FF28-5EB67882DF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19980" y="3703036"/>
            <a:ext cx="972000" cy="27249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edia download - BCB Medical">
            <a:extLst>
              <a:ext uri="{FF2B5EF4-FFF2-40B4-BE49-F238E27FC236}">
                <a16:creationId xmlns:a16="http://schemas.microsoft.com/office/drawing/2014/main" id="{F8CE9D40-3BD3-BD5C-166A-45C5FFAA08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71215" y="4052307"/>
            <a:ext cx="720000" cy="42329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1" descr="A black background with green text&#10;&#10;AI-generated content may be incorrect.">
            <a:extLst>
              <a:ext uri="{FF2B5EF4-FFF2-40B4-BE49-F238E27FC236}">
                <a16:creationId xmlns:a16="http://schemas.microsoft.com/office/drawing/2014/main" id="{46B1196A-FA76-C986-3DF7-7FD0E5288ED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29890" y="4665053"/>
            <a:ext cx="1646905" cy="411727"/>
          </a:xfrm>
          <a:prstGeom prst="rect">
            <a:avLst/>
          </a:prstGeom>
        </p:spPr>
      </p:pic>
      <p:pic>
        <p:nvPicPr>
          <p:cNvPr id="93" name="Picture 13" descr="A white text on a black background&#10;&#10;AI-generated content may be incorrect.">
            <a:extLst>
              <a:ext uri="{FF2B5EF4-FFF2-40B4-BE49-F238E27FC236}">
                <a16:creationId xmlns:a16="http://schemas.microsoft.com/office/drawing/2014/main" id="{3A9C3421-77E3-D861-F44E-D7BA1D9ED9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04118" y="4743769"/>
            <a:ext cx="533226" cy="533226"/>
          </a:xfrm>
          <a:prstGeom prst="rect">
            <a:avLst/>
          </a:prstGeom>
        </p:spPr>
      </p:pic>
      <p:pic>
        <p:nvPicPr>
          <p:cNvPr id="1048" name="Picture 24" descr="Ministry of Social Affairs and Health - Valtiolle.fi">
            <a:extLst>
              <a:ext uri="{FF2B5EF4-FFF2-40B4-BE49-F238E27FC236}">
                <a16:creationId xmlns:a16="http://schemas.microsoft.com/office/drawing/2014/main" id="{D068F070-C1D4-4685-D74B-85C68368A55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61084" y="5278964"/>
            <a:ext cx="1095086" cy="78311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0" descr="A black background with a black square&#10;&#10;AI-generated content may be incorrect.">
            <a:extLst>
              <a:ext uri="{FF2B5EF4-FFF2-40B4-BE49-F238E27FC236}">
                <a16:creationId xmlns:a16="http://schemas.microsoft.com/office/drawing/2014/main" id="{84361B36-61FC-4F29-EE50-20F9F3EF0F5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04343" y="2779848"/>
            <a:ext cx="608580" cy="649152"/>
          </a:xfrm>
          <a:prstGeom prst="rect">
            <a:avLst/>
          </a:prstGeom>
        </p:spPr>
      </p:pic>
      <p:pic>
        <p:nvPicPr>
          <p:cNvPr id="96" name="Picture 23" descr="A logo with blue lines on a black background&#10;&#10;AI-generated content may be incorrect.">
            <a:extLst>
              <a:ext uri="{FF2B5EF4-FFF2-40B4-BE49-F238E27FC236}">
                <a16:creationId xmlns:a16="http://schemas.microsoft.com/office/drawing/2014/main" id="{ECF3E3CE-7D80-CE79-12DC-5BA66C3BDFC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83951" y="4077337"/>
            <a:ext cx="454554" cy="596434"/>
          </a:xfrm>
          <a:prstGeom prst="rect">
            <a:avLst/>
          </a:prstGeom>
        </p:spPr>
      </p:pic>
      <p:pic>
        <p:nvPicPr>
          <p:cNvPr id="1050" name="Picture 26" descr="Finnish Biobank Cooperative – FINBB | Finnish Biobank Cooperative – FINBB">
            <a:extLst>
              <a:ext uri="{FF2B5EF4-FFF2-40B4-BE49-F238E27FC236}">
                <a16:creationId xmlns:a16="http://schemas.microsoft.com/office/drawing/2014/main" id="{10079C0D-FBDB-448B-594C-7288FCBDB3E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63870" y="4109166"/>
            <a:ext cx="678254" cy="29964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University of Eastern Finland | BIOMAP">
            <a:extLst>
              <a:ext uri="{FF2B5EF4-FFF2-40B4-BE49-F238E27FC236}">
                <a16:creationId xmlns:a16="http://schemas.microsoft.com/office/drawing/2014/main" id="{699AAC9B-72A6-D98F-7A04-F2A1B44FE37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43009" y="3624984"/>
            <a:ext cx="1059295" cy="33915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Laurea medialle - Laurea-ammattikorkeakoulu">
            <a:extLst>
              <a:ext uri="{FF2B5EF4-FFF2-40B4-BE49-F238E27FC236}">
                <a16:creationId xmlns:a16="http://schemas.microsoft.com/office/drawing/2014/main" id="{F254164D-976E-A160-98F8-88FF3AB4B20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35270" y="306607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E394ED-55CD-CFEF-182A-44A141668E2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28176" y="4814961"/>
            <a:ext cx="720000" cy="344051"/>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E78A14E7-CA20-A4EE-A4B3-592850A3160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17198" y="5117479"/>
            <a:ext cx="720000" cy="720000"/>
          </a:xfrm>
          <a:prstGeom prst="rect">
            <a:avLst/>
          </a:prstGeom>
        </p:spPr>
      </p:pic>
      <p:pic>
        <p:nvPicPr>
          <p:cNvPr id="5" name="Picture 4" descr="A blue and black logo&#10;&#10;AI-generated content may be incorrect.">
            <a:extLst>
              <a:ext uri="{FF2B5EF4-FFF2-40B4-BE49-F238E27FC236}">
                <a16:creationId xmlns:a16="http://schemas.microsoft.com/office/drawing/2014/main" id="{B0E1AAB6-0D71-E3C3-004E-9CC0595E5431}"/>
              </a:ext>
            </a:extLst>
          </p:cNvPr>
          <p:cNvPicPr>
            <a:picLocks noChangeAspect="1"/>
          </p:cNvPicPr>
          <p:nvPr/>
        </p:nvPicPr>
        <p:blipFill>
          <a:blip r:embed="rId25"/>
          <a:stretch>
            <a:fillRect/>
          </a:stretch>
        </p:blipFill>
        <p:spPr>
          <a:xfrm>
            <a:off x="5771322" y="558040"/>
            <a:ext cx="874644" cy="374789"/>
          </a:xfrm>
          <a:prstGeom prst="rect">
            <a:avLst/>
          </a:prstGeom>
        </p:spPr>
      </p:pic>
    </p:spTree>
    <p:extLst>
      <p:ext uri="{BB962C8B-B14F-4D97-AF65-F5344CB8AC3E}">
        <p14:creationId xmlns:p14="http://schemas.microsoft.com/office/powerpoint/2010/main" val="126211662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09C3-FB05-FC58-69FB-E4ACE760509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50E5E3F-7A4E-9276-6FAD-532346D7325B}"/>
              </a:ext>
            </a:extLst>
          </p:cNvPr>
          <p:cNvSpPr txBox="1">
            <a:spLocks/>
          </p:cNvSpPr>
          <p:nvPr/>
        </p:nvSpPr>
        <p:spPr>
          <a:xfrm>
            <a:off x="2208331" y="526315"/>
            <a:ext cx="8423383" cy="1151236"/>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EA2"/>
                </a:solidFill>
                <a:effectLst/>
                <a:uLnTx/>
                <a:uFillTx/>
                <a:latin typeface="Finlandica"/>
                <a:ea typeface="+mj-ea"/>
                <a:cs typeface="+mj-cs"/>
              </a:rPr>
              <a:t>Solutions and solution providers</a:t>
            </a:r>
            <a:endParaRPr lang="en-US" sz="3200" dirty="0">
              <a:solidFill>
                <a:srgbClr val="002EA2"/>
              </a:solidFill>
              <a:latin typeface="Finlandica"/>
            </a:endParaRPr>
          </a:p>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EA2"/>
                </a:solidFill>
                <a:effectLst/>
                <a:uLnTx/>
                <a:uFillTx/>
                <a:latin typeface="Finlandica"/>
                <a:ea typeface="+mj-ea"/>
                <a:cs typeface="+mj-cs"/>
              </a:rPr>
              <a:t>Short presentations – The </a:t>
            </a:r>
            <a:r>
              <a:rPr lang="en-US" sz="3200" dirty="0">
                <a:solidFill>
                  <a:srgbClr val="002EA2"/>
                </a:solidFill>
                <a:latin typeface="Finlandica"/>
              </a:rPr>
              <a:t>list is expanding</a:t>
            </a:r>
            <a:endParaRPr kumimoji="0" lang="en-US" sz="2300" b="1" i="0" u="none" strike="noStrike" kern="1200" cap="none" spc="0" normalizeH="0" baseline="0" noProof="0" dirty="0">
              <a:ln>
                <a:noFill/>
              </a:ln>
              <a:solidFill>
                <a:srgbClr val="002EA2"/>
              </a:solidFill>
              <a:effectLst/>
              <a:uLnTx/>
              <a:uFillTx/>
              <a:latin typeface="Finlandica"/>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sz="2133" b="1" i="0" u="none" strike="noStrike" kern="1200" cap="none" spc="0" normalizeH="0" baseline="0" noProof="0" dirty="0">
              <a:ln>
                <a:noFill/>
              </a:ln>
              <a:solidFill>
                <a:srgbClr val="002EA2"/>
              </a:solidFill>
              <a:effectLst/>
              <a:uLnTx/>
              <a:uFillTx/>
              <a:latin typeface="Finlandica"/>
              <a:ea typeface="+mj-ea"/>
              <a:cs typeface="+mj-cs"/>
            </a:endParaRPr>
          </a:p>
        </p:txBody>
      </p:sp>
      <p:sp>
        <p:nvSpPr>
          <p:cNvPr id="27" name="Text 2">
            <a:extLst>
              <a:ext uri="{FF2B5EF4-FFF2-40B4-BE49-F238E27FC236}">
                <a16:creationId xmlns:a16="http://schemas.microsoft.com/office/drawing/2014/main" id="{2B8ECF0E-7EC4-88A3-6D58-4232D1CDE408}"/>
              </a:ext>
            </a:extLst>
          </p:cNvPr>
          <p:cNvSpPr/>
          <p:nvPr/>
        </p:nvSpPr>
        <p:spPr>
          <a:xfrm>
            <a:off x="1923142" y="1963949"/>
            <a:ext cx="3483427" cy="3979651"/>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500" b="1" i="0" u="none" strike="noStrike" kern="1200" cap="none" spc="0" normalizeH="0" baseline="0" noProof="0" dirty="0">
                <a:ln>
                  <a:noFill/>
                </a:ln>
                <a:solidFill>
                  <a:srgbClr val="002EA2">
                    <a:lumMod val="75000"/>
                  </a:srgbClr>
                </a:solidFill>
                <a:effectLst/>
                <a:uLnTx/>
                <a:uFillTx/>
                <a:latin typeface="Finlandica"/>
                <a:ea typeface="+mn-ea"/>
                <a:cs typeface="+mn-cs"/>
              </a:rPr>
              <a:t>Laissa </a:t>
            </a:r>
            <a:r>
              <a:rPr kumimoji="0" lang="en-US" sz="1500" b="0" i="0" u="none" strike="noStrike" kern="1200" cap="none" spc="0" normalizeH="0" baseline="0" noProof="0" dirty="0">
                <a:ln>
                  <a:noFill/>
                </a:ln>
                <a:solidFill>
                  <a:srgbClr val="002EA2">
                    <a:lumMod val="75000"/>
                  </a:srgbClr>
                </a:solidFill>
                <a:effectLst/>
                <a:uLnTx/>
                <a:uFillTx/>
                <a:latin typeface="Finlandica"/>
                <a:ea typeface="+mn-ea"/>
                <a:cs typeface="+mn-cs"/>
              </a:rPr>
              <a:t>– Legal services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500" b="1" i="0" u="none" strike="noStrike" kern="1200" cap="none" spc="0" normalizeH="0" baseline="0" noProof="0" dirty="0">
                <a:ln>
                  <a:noFill/>
                </a:ln>
                <a:solidFill>
                  <a:srgbClr val="002EA2">
                    <a:lumMod val="75000"/>
                  </a:srgbClr>
                </a:solidFill>
                <a:effectLst/>
                <a:uLnTx/>
                <a:uFillTx/>
                <a:latin typeface="Finlandica"/>
                <a:ea typeface="+mn-ea"/>
                <a:cs typeface="+mn-cs"/>
              </a:rPr>
              <a:t>Gofore </a:t>
            </a:r>
            <a:r>
              <a:rPr kumimoji="0" lang="en-US" sz="1500" b="0" i="0" u="none" strike="noStrike" kern="1200" cap="none" spc="0" normalizeH="0" baseline="0" noProof="0" dirty="0">
                <a:ln>
                  <a:noFill/>
                </a:ln>
                <a:solidFill>
                  <a:srgbClr val="002EA2">
                    <a:lumMod val="75000"/>
                  </a:srgbClr>
                </a:solidFill>
                <a:effectLst/>
                <a:uLnTx/>
                <a:uFillTx/>
                <a:latin typeface="Finlandica"/>
                <a:ea typeface="+mn-ea"/>
                <a:cs typeface="+mn-cs"/>
              </a:rPr>
              <a:t>– Strategy and consulting services </a:t>
            </a:r>
          </a:p>
          <a:p>
            <a:pPr>
              <a:spcAft>
                <a:spcPts val="1800"/>
              </a:spcAft>
              <a:defRPr/>
            </a:pPr>
            <a:r>
              <a:rPr lang="en-US" sz="1500" b="1" dirty="0">
                <a:solidFill>
                  <a:srgbClr val="002EA2">
                    <a:lumMod val="75000"/>
                  </a:srgbClr>
                </a:solidFill>
                <a:ea typeface="+mn-lt"/>
                <a:cs typeface="+mn-lt"/>
              </a:rPr>
              <a:t>KPMG</a:t>
            </a:r>
            <a:r>
              <a:rPr lang="en-US" sz="1500" dirty="0">
                <a:solidFill>
                  <a:srgbClr val="002EA2">
                    <a:lumMod val="75000"/>
                  </a:srgbClr>
                </a:solidFill>
                <a:ea typeface="+mn-lt"/>
                <a:cs typeface="+mn-lt"/>
              </a:rPr>
              <a:t> - Cyber Security certification, audits and assurance</a:t>
            </a:r>
            <a:endParaRPr lang="en-US" dirty="0"/>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500" b="1" i="0" u="none" strike="noStrike" kern="1200" cap="none" spc="0" normalizeH="0" baseline="0" noProof="0" dirty="0">
                <a:ln>
                  <a:noFill/>
                </a:ln>
                <a:solidFill>
                  <a:srgbClr val="002EA2">
                    <a:lumMod val="75000"/>
                  </a:srgbClr>
                </a:solidFill>
                <a:effectLst/>
                <a:uLnTx/>
                <a:uFillTx/>
                <a:latin typeface="Finlandica"/>
                <a:ea typeface="+mn-ea"/>
                <a:cs typeface="+mn-cs"/>
              </a:rPr>
              <a:t>HUS Academic </a:t>
            </a:r>
            <a:r>
              <a:rPr kumimoji="0" lang="en-US" sz="1500" b="0" i="0" u="none" strike="noStrike" kern="1200" cap="none" spc="0" normalizeH="0" baseline="0" noProof="0" dirty="0">
                <a:ln>
                  <a:noFill/>
                </a:ln>
                <a:solidFill>
                  <a:srgbClr val="002EA2">
                    <a:lumMod val="75000"/>
                  </a:srgbClr>
                </a:solidFill>
                <a:effectLst/>
                <a:uLnTx/>
                <a:uFillTx/>
                <a:latin typeface="Finlandica"/>
                <a:ea typeface="+mn-ea"/>
                <a:cs typeface="+mn-cs"/>
              </a:rPr>
              <a:t>- Secure processing environment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500" b="1" i="0" u="none" strike="noStrike" kern="1200" cap="none" spc="0" normalizeH="0" baseline="0" noProof="0" dirty="0">
                <a:ln>
                  <a:noFill/>
                </a:ln>
                <a:solidFill>
                  <a:srgbClr val="002EA2">
                    <a:lumMod val="75000"/>
                  </a:srgbClr>
                </a:solidFill>
                <a:effectLst/>
                <a:uLnTx/>
                <a:uFillTx/>
                <a:latin typeface="Finlandica"/>
                <a:ea typeface="+mn-ea"/>
                <a:cs typeface="+mn-cs"/>
              </a:rPr>
              <a:t>CSC </a:t>
            </a:r>
            <a:r>
              <a:rPr kumimoji="0" lang="en-US" sz="1500" b="0" i="0" u="none" strike="noStrike" kern="1200" cap="none" spc="0" normalizeH="0" baseline="0" noProof="0" dirty="0">
                <a:ln>
                  <a:noFill/>
                </a:ln>
                <a:solidFill>
                  <a:srgbClr val="002EA2">
                    <a:lumMod val="75000"/>
                  </a:srgbClr>
                </a:solidFill>
                <a:effectLst/>
                <a:uLnTx/>
                <a:uFillTx/>
                <a:latin typeface="Finlandica"/>
                <a:ea typeface="+mn-ea"/>
                <a:cs typeface="+mn-cs"/>
              </a:rPr>
              <a:t>– Management of sensitive research data </a:t>
            </a:r>
          </a:p>
          <a:p>
            <a:pPr>
              <a:spcAft>
                <a:spcPts val="1800"/>
              </a:spcAft>
              <a:defRPr/>
            </a:pPr>
            <a:r>
              <a:rPr lang="en-US" sz="1500" b="1" dirty="0" err="1">
                <a:solidFill>
                  <a:srgbClr val="002EA2">
                    <a:lumMod val="75000"/>
                  </a:srgbClr>
                </a:solidFill>
                <a:ea typeface="+mn-lt"/>
                <a:cs typeface="+mn-lt"/>
              </a:rPr>
              <a:t>Esior</a:t>
            </a:r>
            <a:r>
              <a:rPr lang="en-US" sz="1500" b="1" dirty="0">
                <a:solidFill>
                  <a:srgbClr val="002EA2">
                    <a:lumMod val="75000"/>
                  </a:srgbClr>
                </a:solidFill>
                <a:ea typeface="+mn-lt"/>
                <a:cs typeface="+mn-lt"/>
              </a:rPr>
              <a:t> </a:t>
            </a:r>
            <a:r>
              <a:rPr lang="en-US" sz="1500" dirty="0">
                <a:solidFill>
                  <a:srgbClr val="002EA2">
                    <a:lumMod val="75000"/>
                  </a:srgbClr>
                </a:solidFill>
                <a:ea typeface="+mn-lt"/>
                <a:cs typeface="+mn-lt"/>
              </a:rPr>
              <a:t>– Research, a security processing environment </a:t>
            </a:r>
          </a:p>
          <a:p>
            <a:pPr>
              <a:spcAft>
                <a:spcPts val="1800"/>
              </a:spcAft>
              <a:defRPr/>
            </a:pPr>
            <a:r>
              <a:rPr lang="en-US" sz="1500" b="1" dirty="0">
                <a:solidFill>
                  <a:srgbClr val="002EA2">
                    <a:lumMod val="75000"/>
                  </a:srgbClr>
                </a:solidFill>
              </a:rPr>
              <a:t>Veil.ai </a:t>
            </a:r>
            <a:r>
              <a:rPr lang="en-US" sz="1500" dirty="0">
                <a:solidFill>
                  <a:srgbClr val="002EA2">
                    <a:lumMod val="75000"/>
                  </a:srgbClr>
                </a:solidFill>
              </a:rPr>
              <a:t>– Data anonymization and synthesis </a:t>
            </a:r>
          </a:p>
          <a:p>
            <a:pPr>
              <a:spcAft>
                <a:spcPts val="1800"/>
              </a:spcAft>
              <a:defRPr/>
            </a:pPr>
            <a:endParaRPr lang="en-US" sz="1500" dirty="0">
              <a:solidFill>
                <a:srgbClr val="002EA2">
                  <a:lumMod val="75000"/>
                </a:srgbClr>
              </a:solidFill>
            </a:endParaRPr>
          </a:p>
          <a:p>
            <a:pPr>
              <a:spcAft>
                <a:spcPts val="1800"/>
              </a:spcAft>
              <a:defRPr/>
            </a:pPr>
            <a:endParaRPr lang="en-US" sz="1500" dirty="0">
              <a:solidFill>
                <a:srgbClr val="002EA2">
                  <a:lumMod val="75000"/>
                </a:srgbClr>
              </a:solidFill>
            </a:endParaRPr>
          </a:p>
          <a:p>
            <a:pPr>
              <a:spcAft>
                <a:spcPts val="1800"/>
              </a:spcAft>
              <a:defRPr/>
            </a:pPr>
            <a:endParaRPr lang="en-US" sz="1500" dirty="0">
              <a:solidFill>
                <a:srgbClr val="002EA2">
                  <a:lumMod val="75000"/>
                </a:srgbClr>
              </a:solidFill>
              <a:ea typeface="+mn-lt"/>
              <a:cs typeface="+mn-lt"/>
            </a:endParaRPr>
          </a:p>
          <a:p>
            <a:pPr>
              <a:spcAft>
                <a:spcPts val="1800"/>
              </a:spcAft>
              <a:defRPr/>
            </a:pPr>
            <a:endParaRPr lang="en-US" sz="1500" dirty="0">
              <a:solidFill>
                <a:srgbClr val="002EA2"/>
              </a:solidFill>
              <a:ea typeface="+mn-lt"/>
              <a:cs typeface="+mn-lt"/>
            </a:endParaRPr>
          </a:p>
          <a:p>
            <a:pPr>
              <a:spcAft>
                <a:spcPts val="1800"/>
              </a:spcAft>
              <a:defRPr/>
            </a:pPr>
            <a:endParaRPr lang="en-US" sz="1500" dirty="0">
              <a:solidFill>
                <a:srgbClr val="00237A"/>
              </a:solidFill>
              <a:ea typeface="+mn-lt"/>
              <a:cs typeface="+mn-lt"/>
            </a:endParaRPr>
          </a:p>
        </p:txBody>
      </p:sp>
      <p:pic>
        <p:nvPicPr>
          <p:cNvPr id="16" name="Graphic 3">
            <a:extLst>
              <a:ext uri="{FF2B5EF4-FFF2-40B4-BE49-F238E27FC236}">
                <a16:creationId xmlns:a16="http://schemas.microsoft.com/office/drawing/2014/main" id="{E2C7374A-54D8-9159-26E1-FF42C97CD116}"/>
              </a:ext>
            </a:extLst>
          </p:cNvPr>
          <p:cNvPicPr>
            <a:picLocks noChangeAspect="1"/>
          </p:cNvPicPr>
          <p:nvPr/>
        </p:nvPicPr>
        <p:blipFill>
          <a:blip r:embed="rId3"/>
          <a:srcRect r="7298"/>
          <a:stretch>
            <a:fillRect/>
          </a:stretch>
        </p:blipFill>
        <p:spPr>
          <a:xfrm>
            <a:off x="938134" y="1901984"/>
            <a:ext cx="793119" cy="449830"/>
          </a:xfrm>
          <a:prstGeom prst="rect">
            <a:avLst/>
          </a:prstGeom>
        </p:spPr>
      </p:pic>
      <p:pic>
        <p:nvPicPr>
          <p:cNvPr id="20" name="Graphic 19" descr="Gofore logo">
            <a:extLst>
              <a:ext uri="{FF2B5EF4-FFF2-40B4-BE49-F238E27FC236}">
                <a16:creationId xmlns:a16="http://schemas.microsoft.com/office/drawing/2014/main" id="{F2EF9D39-8404-D5D4-F101-EB83D4A0062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577" y="2491052"/>
            <a:ext cx="867676" cy="146753"/>
          </a:xfrm>
          <a:prstGeom prst="rect">
            <a:avLst/>
          </a:prstGeom>
        </p:spPr>
      </p:pic>
      <p:pic>
        <p:nvPicPr>
          <p:cNvPr id="22" name="Picture 21" descr="A black text on a white background&#10;&#10;AI-generated content may be incorrect.">
            <a:extLst>
              <a:ext uri="{FF2B5EF4-FFF2-40B4-BE49-F238E27FC236}">
                <a16:creationId xmlns:a16="http://schemas.microsoft.com/office/drawing/2014/main" id="{267ACE2D-640A-2C31-560D-764B7E083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168" y="2047490"/>
            <a:ext cx="1069473" cy="304800"/>
          </a:xfrm>
          <a:prstGeom prst="rect">
            <a:avLst/>
          </a:prstGeom>
        </p:spPr>
      </p:pic>
      <p:pic>
        <p:nvPicPr>
          <p:cNvPr id="36" name="Picture 35">
            <a:extLst>
              <a:ext uri="{FF2B5EF4-FFF2-40B4-BE49-F238E27FC236}">
                <a16:creationId xmlns:a16="http://schemas.microsoft.com/office/drawing/2014/main" id="{24EBCB2C-FE63-5B06-3F22-CF76CE5F28FB}"/>
              </a:ext>
            </a:extLst>
          </p:cNvPr>
          <p:cNvPicPr>
            <a:picLocks noChangeAspect="1"/>
          </p:cNvPicPr>
          <p:nvPr/>
        </p:nvPicPr>
        <p:blipFill>
          <a:blip r:embed="rId7"/>
          <a:stretch>
            <a:fillRect/>
          </a:stretch>
        </p:blipFill>
        <p:spPr>
          <a:xfrm>
            <a:off x="1042792" y="4947827"/>
            <a:ext cx="663314" cy="292429"/>
          </a:xfrm>
          <a:prstGeom prst="rect">
            <a:avLst/>
          </a:prstGeom>
        </p:spPr>
      </p:pic>
      <p:pic>
        <p:nvPicPr>
          <p:cNvPr id="38" name="Picture 37">
            <a:extLst>
              <a:ext uri="{FF2B5EF4-FFF2-40B4-BE49-F238E27FC236}">
                <a16:creationId xmlns:a16="http://schemas.microsoft.com/office/drawing/2014/main" id="{11A77B4A-02F5-4157-124D-D0906B3AA5CA}"/>
              </a:ext>
            </a:extLst>
          </p:cNvPr>
          <p:cNvPicPr>
            <a:picLocks noChangeAspect="1"/>
          </p:cNvPicPr>
          <p:nvPr/>
        </p:nvPicPr>
        <p:blipFill>
          <a:blip r:embed="rId8"/>
          <a:stretch>
            <a:fillRect/>
          </a:stretch>
        </p:blipFill>
        <p:spPr>
          <a:xfrm>
            <a:off x="6305175" y="2788045"/>
            <a:ext cx="1093038" cy="188455"/>
          </a:xfrm>
          <a:prstGeom prst="rect">
            <a:avLst/>
          </a:prstGeom>
        </p:spPr>
      </p:pic>
      <p:pic>
        <p:nvPicPr>
          <p:cNvPr id="41" name="Picture 40">
            <a:extLst>
              <a:ext uri="{FF2B5EF4-FFF2-40B4-BE49-F238E27FC236}">
                <a16:creationId xmlns:a16="http://schemas.microsoft.com/office/drawing/2014/main" id="{7A42DB7E-C746-2848-9F31-BA66393557AA}"/>
              </a:ext>
            </a:extLst>
          </p:cNvPr>
          <p:cNvPicPr>
            <a:picLocks noChangeAspect="1"/>
          </p:cNvPicPr>
          <p:nvPr/>
        </p:nvPicPr>
        <p:blipFill>
          <a:blip r:embed="rId9"/>
          <a:srcRect t="1" r="17128" b="-12062"/>
          <a:stretch>
            <a:fillRect/>
          </a:stretch>
        </p:blipFill>
        <p:spPr>
          <a:xfrm>
            <a:off x="1068519" y="3532992"/>
            <a:ext cx="663313" cy="262900"/>
          </a:xfrm>
          <a:prstGeom prst="rect">
            <a:avLst/>
          </a:prstGeom>
        </p:spPr>
      </p:pic>
      <p:pic>
        <p:nvPicPr>
          <p:cNvPr id="43" name="Picture 42">
            <a:extLst>
              <a:ext uri="{FF2B5EF4-FFF2-40B4-BE49-F238E27FC236}">
                <a16:creationId xmlns:a16="http://schemas.microsoft.com/office/drawing/2014/main" id="{9E4AB173-EC51-58F7-D6A3-92AF02675B87}"/>
              </a:ext>
            </a:extLst>
          </p:cNvPr>
          <p:cNvPicPr>
            <a:picLocks noChangeAspect="1"/>
          </p:cNvPicPr>
          <p:nvPr/>
        </p:nvPicPr>
        <p:blipFill>
          <a:blip r:embed="rId10"/>
          <a:srcRect r="6353"/>
          <a:stretch>
            <a:fillRect/>
          </a:stretch>
        </p:blipFill>
        <p:spPr>
          <a:xfrm>
            <a:off x="631589" y="5588557"/>
            <a:ext cx="1093038" cy="336921"/>
          </a:xfrm>
          <a:prstGeom prst="rect">
            <a:avLst/>
          </a:prstGeom>
        </p:spPr>
      </p:pic>
      <p:grpSp>
        <p:nvGrpSpPr>
          <p:cNvPr id="47" name="Group 46">
            <a:extLst>
              <a:ext uri="{FF2B5EF4-FFF2-40B4-BE49-F238E27FC236}">
                <a16:creationId xmlns:a16="http://schemas.microsoft.com/office/drawing/2014/main" id="{63DC9E49-02D4-FE23-4250-32D18C3DE08C}"/>
              </a:ext>
            </a:extLst>
          </p:cNvPr>
          <p:cNvGrpSpPr/>
          <p:nvPr/>
        </p:nvGrpSpPr>
        <p:grpSpPr>
          <a:xfrm>
            <a:off x="826624" y="4157640"/>
            <a:ext cx="873948" cy="456200"/>
            <a:chOff x="2682902" y="5613320"/>
            <a:chExt cx="1461417" cy="772714"/>
          </a:xfrm>
        </p:grpSpPr>
        <p:pic>
          <p:nvPicPr>
            <p:cNvPr id="45" name="Graphic 3">
              <a:extLst>
                <a:ext uri="{FF2B5EF4-FFF2-40B4-BE49-F238E27FC236}">
                  <a16:creationId xmlns:a16="http://schemas.microsoft.com/office/drawing/2014/main" id="{1E83C22A-ECB1-1904-2B35-7737A8A4743A}"/>
                </a:ext>
              </a:extLst>
            </p:cNvPr>
            <p:cNvPicPr>
              <a:picLocks noChangeAspect="1"/>
            </p:cNvPicPr>
            <p:nvPr/>
          </p:nvPicPr>
          <p:blipFill>
            <a:blip r:embed="rId11"/>
            <a:srcRect t="10481" b="10127"/>
            <a:stretch>
              <a:fillRect/>
            </a:stretch>
          </p:blipFill>
          <p:spPr>
            <a:xfrm>
              <a:off x="2682902" y="5613320"/>
              <a:ext cx="889464" cy="772714"/>
            </a:xfrm>
            <a:prstGeom prst="rect">
              <a:avLst/>
            </a:prstGeom>
          </p:spPr>
        </p:pic>
        <p:pic>
          <p:nvPicPr>
            <p:cNvPr id="46" name="Picture 14">
              <a:extLst>
                <a:ext uri="{FF2B5EF4-FFF2-40B4-BE49-F238E27FC236}">
                  <a16:creationId xmlns:a16="http://schemas.microsoft.com/office/drawing/2014/main" id="{A19B0467-17AE-BD82-F544-7B8AC332948A}"/>
                </a:ext>
              </a:extLst>
            </p:cNvPr>
            <p:cNvPicPr>
              <a:picLocks noChangeAspect="1"/>
            </p:cNvPicPr>
            <p:nvPr/>
          </p:nvPicPr>
          <p:blipFill>
            <a:blip r:embed="rId12">
              <a:extLst>
                <a:ext uri="{28A0092B-C50C-407E-A947-70E740481C1C}">
                  <a14:useLocalDpi xmlns:a14="http://schemas.microsoft.com/office/drawing/2010/main" val="0"/>
                </a:ext>
              </a:extLst>
            </a:blip>
            <a:srcRect l="8708" r="14715"/>
            <a:stretch>
              <a:fillRect/>
            </a:stretch>
          </p:blipFill>
          <p:spPr>
            <a:xfrm>
              <a:off x="3454022" y="5620577"/>
              <a:ext cx="690297" cy="672952"/>
            </a:xfrm>
            <a:prstGeom prst="rect">
              <a:avLst/>
            </a:prstGeom>
          </p:spPr>
        </p:pic>
      </p:grpSp>
      <p:sp>
        <p:nvSpPr>
          <p:cNvPr id="2" name="Text 2">
            <a:extLst>
              <a:ext uri="{FF2B5EF4-FFF2-40B4-BE49-F238E27FC236}">
                <a16:creationId xmlns:a16="http://schemas.microsoft.com/office/drawing/2014/main" id="{08B13C8A-7853-8BC2-B370-C27736D311D6}"/>
              </a:ext>
            </a:extLst>
          </p:cNvPr>
          <p:cNvSpPr/>
          <p:nvPr/>
        </p:nvSpPr>
        <p:spPr>
          <a:xfrm>
            <a:off x="7543549" y="1963949"/>
            <a:ext cx="3686627" cy="3979651"/>
          </a:xfrm>
          <a:prstGeom prst="rect">
            <a:avLst/>
          </a:prstGeom>
          <a:noFill/>
          <a:ln/>
        </p:spPr>
        <p:txBody>
          <a:bodyPr wrap="square" lIns="0" tIns="0" rIns="0" bIns="0" rtlCol="0" anchor="t"/>
          <a:lstStyle/>
          <a:p>
            <a:pPr>
              <a:spcAft>
                <a:spcPts val="1800"/>
              </a:spcAft>
              <a:defRPr/>
            </a:pPr>
            <a:r>
              <a:rPr lang="en-US" sz="1500" b="1" dirty="0">
                <a:solidFill>
                  <a:srgbClr val="002EA2">
                    <a:lumMod val="75000"/>
                  </a:srgbClr>
                </a:solidFill>
                <a:ea typeface="+mn-lt"/>
                <a:cs typeface="+mn-lt"/>
              </a:rPr>
              <a:t>BC Platforms</a:t>
            </a:r>
            <a:r>
              <a:rPr lang="en-US" sz="1500" dirty="0">
                <a:solidFill>
                  <a:srgbClr val="002EA2">
                    <a:lumMod val="75000"/>
                  </a:srgbClr>
                </a:solidFill>
                <a:ea typeface="+mn-lt"/>
                <a:cs typeface="+mn-lt"/>
              </a:rPr>
              <a:t> – EHDS compatible Trusted Research Environment </a:t>
            </a:r>
            <a:endParaRPr lang="en-US" dirty="0"/>
          </a:p>
          <a:p>
            <a:pPr>
              <a:spcAft>
                <a:spcPts val="1800"/>
              </a:spcAft>
              <a:defRPr/>
            </a:pPr>
            <a:r>
              <a:rPr kumimoji="0" lang="en-US" sz="1500" b="1" i="0" u="none" strike="noStrike" kern="1200" cap="none" spc="0" normalizeH="0" baseline="0" noProof="0" err="1">
                <a:ln>
                  <a:noFill/>
                </a:ln>
                <a:solidFill>
                  <a:srgbClr val="002EA2">
                    <a:lumMod val="75000"/>
                  </a:srgbClr>
                </a:solidFill>
                <a:effectLst/>
                <a:uLnTx/>
                <a:uFillTx/>
                <a:latin typeface="Finlandica"/>
                <a:ea typeface="+mn-ea"/>
                <a:cs typeface="+mn-cs"/>
              </a:rPr>
              <a:t>TietoEvry</a:t>
            </a:r>
            <a:r>
              <a:rPr kumimoji="0" lang="en-US" sz="1500" b="1" i="0" u="none" strike="noStrike" kern="1200" cap="none" spc="0" normalizeH="0" baseline="0" noProof="0" dirty="0">
                <a:ln>
                  <a:noFill/>
                </a:ln>
                <a:solidFill>
                  <a:srgbClr val="002EA2">
                    <a:lumMod val="75000"/>
                  </a:srgbClr>
                </a:solidFill>
                <a:effectLst/>
                <a:uLnTx/>
                <a:uFillTx/>
                <a:latin typeface="Finlandica"/>
                <a:ea typeface="+mn-ea"/>
                <a:cs typeface="+mn-cs"/>
              </a:rPr>
              <a:t> </a:t>
            </a:r>
            <a:r>
              <a:rPr kumimoji="0" lang="en-US" sz="1500" b="0" i="0" u="none" strike="noStrike" kern="1200" cap="none" spc="0" normalizeH="0" baseline="0" noProof="0" dirty="0">
                <a:ln>
                  <a:noFill/>
                </a:ln>
                <a:solidFill>
                  <a:srgbClr val="002EA2">
                    <a:lumMod val="75000"/>
                  </a:srgbClr>
                </a:solidFill>
                <a:effectLst/>
                <a:uLnTx/>
                <a:uFillTx/>
                <a:latin typeface="Finlandica"/>
                <a:ea typeface="+mn-ea"/>
                <a:cs typeface="+mn-cs"/>
              </a:rPr>
              <a:t>– Data</a:t>
            </a:r>
            <a:r>
              <a:rPr lang="en-US" sz="1500" dirty="0">
                <a:solidFill>
                  <a:srgbClr val="002EA2">
                    <a:lumMod val="75000"/>
                  </a:srgbClr>
                </a:solidFill>
                <a:latin typeface="Finlandica"/>
              </a:rPr>
              <a:t> management,</a:t>
            </a:r>
            <a:r>
              <a:rPr kumimoji="0" lang="en-US" sz="1500" b="0" i="0" u="none" strike="noStrike" kern="1200" cap="none" spc="0" normalizeH="0" baseline="0" noProof="0" dirty="0">
                <a:ln>
                  <a:noFill/>
                </a:ln>
                <a:solidFill>
                  <a:srgbClr val="002EA2">
                    <a:lumMod val="75000"/>
                  </a:srgbClr>
                </a:solidFill>
                <a:effectLst/>
                <a:uLnTx/>
                <a:uFillTx/>
                <a:latin typeface="Finlandica"/>
                <a:ea typeface="+mn-ea"/>
                <a:cs typeface="+mn-cs"/>
              </a:rPr>
              <a:t> analytics and AI solutions </a:t>
            </a:r>
            <a:endParaRPr lang="en-US">
              <a:ea typeface="+mn-ea"/>
              <a:cs typeface="+mn-cs"/>
            </a:endParaRPr>
          </a:p>
          <a:p>
            <a:pPr>
              <a:spcAft>
                <a:spcPts val="1800"/>
              </a:spcAft>
              <a:defRPr/>
            </a:pPr>
            <a:r>
              <a:rPr lang="en-US" sz="1500" b="1" dirty="0">
                <a:solidFill>
                  <a:srgbClr val="002EA2">
                    <a:lumMod val="75000"/>
                  </a:srgbClr>
                </a:solidFill>
                <a:latin typeface="Finlandica"/>
              </a:rPr>
              <a:t>BCB Medical</a:t>
            </a:r>
            <a:r>
              <a:rPr lang="en-US" sz="1500" dirty="0">
                <a:solidFill>
                  <a:srgbClr val="002EA2">
                    <a:lumMod val="75000"/>
                  </a:srgbClr>
                </a:solidFill>
                <a:latin typeface="Finlandica"/>
              </a:rPr>
              <a:t> – Data management and analytics</a:t>
            </a:r>
          </a:p>
          <a:p>
            <a:pPr>
              <a:spcAft>
                <a:spcPts val="1800"/>
              </a:spcAft>
              <a:defRPr/>
            </a:pPr>
            <a:r>
              <a:rPr lang="en-US" sz="1500" b="1" dirty="0">
                <a:solidFill>
                  <a:srgbClr val="002EA2">
                    <a:lumMod val="75000"/>
                  </a:srgbClr>
                </a:solidFill>
                <a:latin typeface="Finlandica"/>
              </a:rPr>
              <a:t>Fingenious</a:t>
            </a:r>
            <a:r>
              <a:rPr lang="en-US" sz="1500" dirty="0">
                <a:solidFill>
                  <a:srgbClr val="002EA2">
                    <a:lumMod val="75000"/>
                  </a:srgbClr>
                </a:solidFill>
                <a:latin typeface="Finlandica"/>
              </a:rPr>
              <a:t> – </a:t>
            </a:r>
            <a:r>
              <a:rPr lang="en-US" sz="1500" dirty="0">
                <a:solidFill>
                  <a:srgbClr val="00237A"/>
                </a:solidFill>
                <a:latin typeface="Finlandica"/>
              </a:rPr>
              <a:t>Gateway to collections and services of the Finnish biobanks </a:t>
            </a:r>
          </a:p>
          <a:p>
            <a:pPr>
              <a:spcAft>
                <a:spcPts val="1800"/>
              </a:spcAft>
              <a:defRPr/>
            </a:pPr>
            <a:r>
              <a:rPr lang="en-US" sz="1500" b="1" dirty="0">
                <a:solidFill>
                  <a:srgbClr val="002EA2">
                    <a:lumMod val="75000"/>
                  </a:srgbClr>
                </a:solidFill>
                <a:latin typeface="Finlandica"/>
              </a:rPr>
              <a:t>Fingenious Ecosystem </a:t>
            </a:r>
            <a:r>
              <a:rPr lang="en-US" sz="1500" dirty="0"/>
              <a:t>- G</a:t>
            </a:r>
            <a:r>
              <a:rPr lang="en-US" sz="1500" dirty="0">
                <a:solidFill>
                  <a:srgbClr val="002EA2">
                    <a:lumMod val="75000"/>
                  </a:srgbClr>
                </a:solidFill>
                <a:latin typeface="Finlandica"/>
              </a:rPr>
              <a:t>ateway to Finnish Biomedical Research</a:t>
            </a:r>
          </a:p>
          <a:p>
            <a:pPr>
              <a:spcAft>
                <a:spcPts val="1800"/>
              </a:spcAft>
              <a:defRPr/>
            </a:pPr>
            <a:endParaRPr lang="en-US" sz="1600" dirty="0">
              <a:solidFill>
                <a:srgbClr val="002EA2">
                  <a:lumMod val="75000"/>
                </a:srgbClr>
              </a:solidFill>
              <a:latin typeface="Finlandica"/>
            </a:endParaRPr>
          </a:p>
          <a:p>
            <a:pPr>
              <a:spcAft>
                <a:spcPts val="1800"/>
              </a:spcAft>
              <a:defRPr/>
            </a:pPr>
            <a:endParaRPr lang="en-US" sz="1600" dirty="0">
              <a:solidFill>
                <a:srgbClr val="002EA2">
                  <a:lumMod val="75000"/>
                </a:srgbClr>
              </a:solidFill>
              <a:latin typeface="Finlandica"/>
            </a:endParaRPr>
          </a:p>
          <a:p>
            <a:pPr>
              <a:spcAft>
                <a:spcPts val="1800"/>
              </a:spcAft>
              <a:defRPr/>
            </a:pPr>
            <a:endParaRPr lang="en-US" sz="1600" dirty="0">
              <a:solidFill>
                <a:srgbClr val="002EA2">
                  <a:lumMod val="75000"/>
                </a:srgbClr>
              </a:solidFill>
              <a:latin typeface="Finlandica"/>
            </a:endParaRPr>
          </a:p>
          <a:p>
            <a:pPr>
              <a:spcAft>
                <a:spcPts val="1800"/>
              </a:spcAft>
              <a:defRPr/>
            </a:pPr>
            <a:endParaRPr lang="en-US" sz="1600" dirty="0">
              <a:solidFill>
                <a:srgbClr val="002EA2">
                  <a:lumMod val="75000"/>
                </a:srgbClr>
              </a:solidFill>
              <a:latin typeface="Finlandica"/>
            </a:endParaRPr>
          </a:p>
        </p:txBody>
      </p:sp>
      <p:pic>
        <p:nvPicPr>
          <p:cNvPr id="4" name="Picture 3" descr="A logo with a black background&#10;&#10;AI-generated content may be incorrect.">
            <a:extLst>
              <a:ext uri="{FF2B5EF4-FFF2-40B4-BE49-F238E27FC236}">
                <a16:creationId xmlns:a16="http://schemas.microsoft.com/office/drawing/2014/main" id="{17C1F164-1B39-69E7-ACC9-266E8633E5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77248" y="3153726"/>
            <a:ext cx="920965" cy="545044"/>
          </a:xfrm>
          <a:prstGeom prst="rect">
            <a:avLst/>
          </a:prstGeom>
        </p:spPr>
      </p:pic>
      <p:pic>
        <p:nvPicPr>
          <p:cNvPr id="5" name="Picture 4" descr="A blue circle with black background&#10;&#10;AI-generated content may be incorrect.">
            <a:extLst>
              <a:ext uri="{FF2B5EF4-FFF2-40B4-BE49-F238E27FC236}">
                <a16:creationId xmlns:a16="http://schemas.microsoft.com/office/drawing/2014/main" id="{90A453F2-CCB3-3430-4E1D-423A1C64EF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63057" y="4356841"/>
            <a:ext cx="974693" cy="465755"/>
          </a:xfrm>
          <a:prstGeom prst="rect">
            <a:avLst/>
          </a:prstGeom>
        </p:spPr>
      </p:pic>
      <p:pic>
        <p:nvPicPr>
          <p:cNvPr id="3" name="Picture Placeholder 12" descr="A blue and white logo&#10;&#10;AI-generated content may be incorrect.">
            <a:extLst>
              <a:ext uri="{FF2B5EF4-FFF2-40B4-BE49-F238E27FC236}">
                <a16:creationId xmlns:a16="http://schemas.microsoft.com/office/drawing/2014/main" id="{AB655CA2-B5E0-E3E9-69E8-91B913606732}"/>
              </a:ext>
            </a:extLst>
          </p:cNvPr>
          <p:cNvPicPr>
            <a:picLocks noChangeAspect="1"/>
          </p:cNvPicPr>
          <p:nvPr/>
        </p:nvPicPr>
        <p:blipFill>
          <a:blip r:embed="rId15">
            <a:extLst>
              <a:ext uri="{28A0092B-C50C-407E-A947-70E740481C1C}">
                <a14:useLocalDpi xmlns:a14="http://schemas.microsoft.com/office/drawing/2010/main" val="0"/>
              </a:ext>
            </a:extLst>
          </a:blip>
          <a:srcRect t="30445" b="30445"/>
          <a:stretch>
            <a:fillRect/>
          </a:stretch>
        </p:blipFill>
        <p:spPr>
          <a:xfrm>
            <a:off x="805317" y="2877869"/>
            <a:ext cx="1123527" cy="324239"/>
          </a:xfrm>
          <a:prstGeom prst="rect">
            <a:avLst/>
          </a:prstGeom>
        </p:spPr>
      </p:pic>
    </p:spTree>
    <p:extLst>
      <p:ext uri="{BB962C8B-B14F-4D97-AF65-F5344CB8AC3E}">
        <p14:creationId xmlns:p14="http://schemas.microsoft.com/office/powerpoint/2010/main" val="210938587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73BEA3-3A53-DDDC-5519-439115E83BAA}"/>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9C06B68F-C471-ACB3-B3B9-2E6342802723}"/>
              </a:ext>
            </a:extLst>
          </p:cNvPr>
          <p:cNvSpPr txBox="1"/>
          <p:nvPr/>
        </p:nvSpPr>
        <p:spPr>
          <a:xfrm>
            <a:off x="126659" y="176013"/>
            <a:ext cx="8795272"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prstClr val="black"/>
                </a:solidFill>
                <a:latin typeface="Aptos" panose="020B0004020202020204"/>
              </a:rPr>
              <a:t>Legal services</a:t>
            </a:r>
            <a:endParaRPr kumimoji="0" lang="en-US" sz="1200" b="0" i="0" u="none" strike="noStrike" kern="1200" cap="none" spc="0" normalizeH="0" baseline="0" noProof="0" dirty="0">
              <a:ln>
                <a:noFill/>
              </a:ln>
              <a:solidFill>
                <a:prstClr val="black"/>
              </a:solidFill>
              <a:effectLst/>
              <a:uLnTx/>
              <a:uFillTx/>
              <a:latin typeface="Work Sans" pitchFamily="2" charset="77"/>
              <a:ea typeface="+mn-ea"/>
              <a:cs typeface="+mn-cs"/>
            </a:endParaRPr>
          </a:p>
        </p:txBody>
      </p:sp>
      <p:sp>
        <p:nvSpPr>
          <p:cNvPr id="8" name="Tekstiruutu 7">
            <a:extLst>
              <a:ext uri="{FF2B5EF4-FFF2-40B4-BE49-F238E27FC236}">
                <a16:creationId xmlns:a16="http://schemas.microsoft.com/office/drawing/2014/main" id="{064B25AB-882A-3784-74B8-722C8765F419}"/>
              </a:ext>
            </a:extLst>
          </p:cNvPr>
          <p:cNvSpPr txBox="1"/>
          <p:nvPr/>
        </p:nvSpPr>
        <p:spPr>
          <a:xfrm>
            <a:off x="4758930" y="813303"/>
            <a:ext cx="6932327" cy="1015663"/>
          </a:xfrm>
          <a:prstGeom prst="rect">
            <a:avLst/>
          </a:prstGeom>
          <a:noFill/>
        </p:spPr>
        <p:txBody>
          <a:bodyPr wrap="square" lIns="91440" tIns="45720" rIns="91440" bIns="45720" anchor="t">
            <a:spAutoFit/>
          </a:bodyPr>
          <a:lstStyle/>
          <a:p>
            <a:pPr lvl="0" defTabSz="1219170">
              <a:spcBef>
                <a:spcPct val="0"/>
              </a:spcBef>
              <a:defRPr/>
            </a:pPr>
            <a:r>
              <a:rPr lang="en-US" sz="2000" b="1" dirty="0">
                <a:solidFill>
                  <a:srgbClr val="002EA2"/>
                </a:solidFill>
                <a:latin typeface="Finlandica"/>
                <a:ea typeface="+mj-ea"/>
                <a:cs typeface="+mj-cs"/>
              </a:rPr>
              <a:t>Deep industry knowledge and practical legal expertise. In-house counsel as a service. At a scale and price point that fits your business.</a:t>
            </a:r>
          </a:p>
        </p:txBody>
      </p:sp>
      <p:sp>
        <p:nvSpPr>
          <p:cNvPr id="9" name="Tekstiruutu 8">
            <a:extLst>
              <a:ext uri="{FF2B5EF4-FFF2-40B4-BE49-F238E27FC236}">
                <a16:creationId xmlns:a16="http://schemas.microsoft.com/office/drawing/2014/main" id="{EE75D41A-9882-E118-AFED-1CC10BC68661}"/>
              </a:ext>
            </a:extLst>
          </p:cNvPr>
          <p:cNvSpPr txBox="1"/>
          <p:nvPr/>
        </p:nvSpPr>
        <p:spPr>
          <a:xfrm>
            <a:off x="4772296" y="4099691"/>
            <a:ext cx="3240000"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Benefits and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Finlandica" panose="00000500000000000000"/>
            </a:endParaRPr>
          </a:p>
          <a:p>
            <a:r>
              <a:rPr lang="en-US" sz="1050" noProof="0" dirty="0">
                <a:solidFill>
                  <a:prstClr val="black"/>
                </a:solidFill>
                <a:latin typeface="Finlandica" panose="00000500000000000000"/>
              </a:rPr>
              <a:t>Our services are ideal for companies </a:t>
            </a:r>
            <a:r>
              <a:rPr lang="en-US" sz="1050" noProof="0" dirty="0">
                <a:latin typeface="Finlandica" panose="00000500000000000000"/>
                <a:cs typeface="Calibri"/>
              </a:rPr>
              <a:t>needing regular support but not a full-time lawyer, and for tailored country counsel assignment, e.g. board support, marketing and sales contacts, HR. We provide fast responses and integration with the local business team.</a:t>
            </a:r>
          </a:p>
          <a:p>
            <a:endParaRPr lang="en-US" sz="1050" noProof="0" dirty="0">
              <a:latin typeface="Finlandica" panose="00000500000000000000"/>
              <a:cs typeface="Calibri"/>
            </a:endParaRPr>
          </a:p>
          <a:p>
            <a:r>
              <a:rPr lang="en-US" sz="1050" noProof="0" dirty="0">
                <a:latin typeface="Finlandica" panose="00000500000000000000"/>
              </a:rPr>
              <a:t>Laissa team experience consists of </a:t>
            </a:r>
            <a:r>
              <a:rPr lang="en-US" sz="1050" noProof="0" dirty="0" err="1">
                <a:latin typeface="Finlandica" panose="00000500000000000000"/>
              </a:rPr>
              <a:t>Healthtech</a:t>
            </a:r>
            <a:r>
              <a:rPr lang="en-US" sz="1050" noProof="0" dirty="0">
                <a:latin typeface="Finlandica" panose="00000500000000000000"/>
              </a:rPr>
              <a:t> Finland Industry Association, Microsoft, </a:t>
            </a:r>
            <a:r>
              <a:rPr lang="en-US" sz="1050" noProof="0" dirty="0" err="1">
                <a:latin typeface="Finlandica" panose="00000500000000000000"/>
              </a:rPr>
              <a:t>Nexstim</a:t>
            </a:r>
            <a:r>
              <a:rPr lang="en-US" sz="1050" noProof="0" dirty="0">
                <a:latin typeface="Finlandica" panose="00000500000000000000"/>
              </a:rPr>
              <a:t>, Polar, Nokia Corporation, Finnish </a:t>
            </a:r>
            <a:r>
              <a:rPr lang="en-US" sz="1050" noProof="0" dirty="0" err="1">
                <a:latin typeface="Finlandica" panose="00000500000000000000"/>
              </a:rPr>
              <a:t>Defence</a:t>
            </a:r>
            <a:r>
              <a:rPr lang="en-US" sz="1050" noProof="0" dirty="0">
                <a:latin typeface="Finlandica" panose="00000500000000000000"/>
              </a:rPr>
              <a:t> Forces.</a:t>
            </a:r>
          </a:p>
          <a:p>
            <a:endParaRPr lang="en-US" sz="1050" noProof="0" dirty="0">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noProof="0" dirty="0">
                <a:solidFill>
                  <a:prstClr val="black"/>
                </a:solidFill>
                <a:latin typeface="Finlandica" panose="00000500000000000000"/>
              </a:rPr>
              <a:t> </a:t>
            </a:r>
            <a:endParaRPr kumimoji="0" lang="en-US" sz="1050" b="0" i="0" u="none" strike="noStrike" kern="1200" cap="none" spc="0" normalizeH="0" baseline="0" noProof="0" dirty="0">
              <a:ln>
                <a:noFill/>
              </a:ln>
              <a:solidFill>
                <a:prstClr val="black"/>
              </a:solidFill>
              <a:effectLst/>
              <a:uLnTx/>
              <a:uFillTx/>
              <a:latin typeface="Finlandica" panose="00000500000000000000"/>
            </a:endParaRPr>
          </a:p>
        </p:txBody>
      </p:sp>
      <p:sp>
        <p:nvSpPr>
          <p:cNvPr id="10" name="Tekstiruutu 9">
            <a:extLst>
              <a:ext uri="{FF2B5EF4-FFF2-40B4-BE49-F238E27FC236}">
                <a16:creationId xmlns:a16="http://schemas.microsoft.com/office/drawing/2014/main" id="{9B8C5BA3-3131-A5E9-C883-41EAEA233863}"/>
              </a:ext>
            </a:extLst>
          </p:cNvPr>
          <p:cNvSpPr txBox="1"/>
          <p:nvPr/>
        </p:nvSpPr>
        <p:spPr>
          <a:xfrm>
            <a:off x="8255725" y="2141026"/>
            <a:ext cx="3240000" cy="13311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Finlandica" panose="00000500000000000000"/>
            </a:endParaRPr>
          </a:p>
          <a:p>
            <a:r>
              <a:rPr lang="en-US" sz="1050" noProof="0" dirty="0">
                <a:solidFill>
                  <a:srgbClr val="000000"/>
                </a:solidFill>
                <a:latin typeface="Finlandica" panose="00000500000000000000"/>
              </a:rPr>
              <a:t>Laissa is a legal counsel based in Helsinki. Our team of industry experts includes legal professionals specialized in the health field. We have extensive experience in bio- and </a:t>
            </a:r>
            <a:r>
              <a:rPr lang="en-US" sz="1050" noProof="0" dirty="0" err="1">
                <a:solidFill>
                  <a:srgbClr val="000000"/>
                </a:solidFill>
                <a:latin typeface="Finlandica" panose="00000500000000000000"/>
              </a:rPr>
              <a:t>medtech</a:t>
            </a:r>
            <a:r>
              <a:rPr lang="en-US" sz="1050" noProof="0" dirty="0">
                <a:solidFill>
                  <a:srgbClr val="000000"/>
                </a:solidFill>
                <a:latin typeface="Finlandica" panose="00000500000000000000"/>
              </a:rPr>
              <a:t>, diagnostics and digital health (incl. Artificial Intelligence)</a:t>
            </a:r>
          </a:p>
        </p:txBody>
      </p:sp>
      <p:sp>
        <p:nvSpPr>
          <p:cNvPr id="11" name="Tekstiruutu 10">
            <a:extLst>
              <a:ext uri="{FF2B5EF4-FFF2-40B4-BE49-F238E27FC236}">
                <a16:creationId xmlns:a16="http://schemas.microsoft.com/office/drawing/2014/main" id="{D7CE0DBD-D021-D0E8-910B-8284DF32561A}"/>
              </a:ext>
            </a:extLst>
          </p:cNvPr>
          <p:cNvSpPr txBox="1"/>
          <p:nvPr/>
        </p:nvSpPr>
        <p:spPr>
          <a:xfrm>
            <a:off x="8255725" y="4099691"/>
            <a:ext cx="324000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noProof="0" dirty="0">
                <a:solidFill>
                  <a:prstClr val="black"/>
                </a:solidFill>
                <a:latin typeface="Finlandica" panose="00000500000000000000"/>
              </a:rPr>
              <a:t>Sandra </a:t>
            </a:r>
            <a:r>
              <a:rPr lang="en-US" sz="1050" b="1" noProof="0" dirty="0" err="1">
                <a:solidFill>
                  <a:prstClr val="black"/>
                </a:solidFill>
                <a:latin typeface="Finlandica" panose="00000500000000000000"/>
              </a:rPr>
              <a:t>Liede</a:t>
            </a: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rPr>
              <a:t>Health Tech Lawyer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hlinkClick r:id="rId3"/>
              </a:rPr>
              <a:t>Sandra.liede@laissa.fi</a:t>
            </a:r>
            <a:r>
              <a:rPr kumimoji="0" lang="en-US" sz="1050" b="0" i="0" u="none" strike="noStrike" kern="1200" cap="none" spc="0" normalizeH="0" baseline="0" noProof="0" dirty="0">
                <a:ln>
                  <a:noFill/>
                </a:ln>
                <a:solidFill>
                  <a:prstClr val="black"/>
                </a:solidFill>
                <a:effectLst/>
                <a:uLnTx/>
                <a:uFillTx/>
                <a:latin typeface="Finlandica" panose="00000500000000000000"/>
              </a:rPr>
              <a:t> </a:t>
            </a:r>
          </a:p>
          <a:p>
            <a:pPr>
              <a:defRPr/>
            </a:pPr>
            <a:r>
              <a:rPr lang="en-US" sz="1050" noProof="0" dirty="0">
                <a:latin typeface="Finlandica" panose="00000500000000000000"/>
              </a:rPr>
              <a:t>+358407001658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hlinkClick r:id="rId4"/>
            </a:endParaRPr>
          </a:p>
          <a:p>
            <a:r>
              <a:rPr lang="en-US" sz="1050" noProof="0" dirty="0">
                <a:latin typeface="Finlandica" panose="00000500000000000000"/>
                <a:hlinkClick r:id="rId5"/>
              </a:rPr>
              <a:t>www.laissa.fi</a:t>
            </a:r>
            <a:r>
              <a:rPr lang="en-US" sz="1050" noProof="0" dirty="0">
                <a:latin typeface="Finlandica" panose="0000050000000000000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endParaRPr>
          </a:p>
        </p:txBody>
      </p:sp>
      <p:sp>
        <p:nvSpPr>
          <p:cNvPr id="12" name="Tekstiruutu 11">
            <a:extLst>
              <a:ext uri="{FF2B5EF4-FFF2-40B4-BE49-F238E27FC236}">
                <a16:creationId xmlns:a16="http://schemas.microsoft.com/office/drawing/2014/main" id="{235D34C3-6584-EC33-D15C-96891A0A7A95}"/>
              </a:ext>
            </a:extLst>
          </p:cNvPr>
          <p:cNvSpPr txBox="1"/>
          <p:nvPr/>
        </p:nvSpPr>
        <p:spPr>
          <a:xfrm>
            <a:off x="4772298" y="2141026"/>
            <a:ext cx="3240000" cy="2146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Finlandica" panose="00000500000000000000"/>
            </a:endParaRPr>
          </a:p>
          <a:p>
            <a:pPr>
              <a:defRPr/>
            </a:pPr>
            <a:r>
              <a:rPr kumimoji="0" lang="en-US" sz="1050" b="0" i="0" u="none" strike="noStrike" kern="1200" cap="none" spc="0" normalizeH="0" baseline="0" noProof="0" dirty="0">
                <a:ln>
                  <a:noFill/>
                </a:ln>
                <a:solidFill>
                  <a:prstClr val="black"/>
                </a:solidFill>
                <a:effectLst/>
                <a:uLnTx/>
                <a:uFillTx/>
                <a:latin typeface="Finlandica" panose="00000500000000000000"/>
              </a:rPr>
              <a:t>Laissa provides </a:t>
            </a:r>
            <a:r>
              <a:rPr lang="en-US" sz="1050" noProof="0" dirty="0">
                <a:solidFill>
                  <a:srgbClr val="000000"/>
                </a:solidFill>
                <a:latin typeface="Finlandica" panose="00000500000000000000"/>
              </a:rPr>
              <a:t>specialized legal counsel for life Science, health, deep tech, ICT and hospital supply industries. We have hands-on experience navigating industry-specific agreements, R&amp;D and regulatory challenges. We are experts in commercial contracts, regulatory compliance, licensing agreements and strategies, data protection, marketing authorizations, product liability risk management, and sustainable business practices.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rPr>
              <a:t> </a:t>
            </a:r>
            <a:br>
              <a:rPr kumimoji="0" lang="en-US" sz="1050" b="0" i="0" u="none" strike="noStrike" kern="1200" cap="none" spc="0" normalizeH="0" baseline="0" noProof="0" dirty="0">
                <a:ln>
                  <a:noFill/>
                </a:ln>
                <a:solidFill>
                  <a:prstClr val="black"/>
                </a:solidFill>
                <a:effectLst/>
                <a:uLnTx/>
                <a:uFillTx/>
                <a:latin typeface="Finlandica" panose="00000500000000000000"/>
              </a:rPr>
            </a:br>
            <a:endParaRPr kumimoji="0" lang="en-US" sz="1200" b="0" i="0" u="none" strike="noStrike" kern="1200" cap="none" spc="0" normalizeH="0" baseline="0" noProof="0" dirty="0">
              <a:ln>
                <a:noFill/>
              </a:ln>
              <a:solidFill>
                <a:prstClr val="black"/>
              </a:solidFill>
              <a:effectLst/>
              <a:uLnTx/>
              <a:uFillTx/>
              <a:latin typeface="Finlandica" panose="00000500000000000000"/>
            </a:endParaRPr>
          </a:p>
        </p:txBody>
      </p:sp>
      <p:pic>
        <p:nvPicPr>
          <p:cNvPr id="4" name="Graphic 3">
            <a:extLst>
              <a:ext uri="{FF2B5EF4-FFF2-40B4-BE49-F238E27FC236}">
                <a16:creationId xmlns:a16="http://schemas.microsoft.com/office/drawing/2014/main" id="{AB9086F3-F5BE-52CA-EDD7-DEC77DB71772}"/>
              </a:ext>
            </a:extLst>
          </p:cNvPr>
          <p:cNvPicPr>
            <a:picLocks noChangeAspect="1"/>
          </p:cNvPicPr>
          <p:nvPr/>
        </p:nvPicPr>
        <p:blipFill>
          <a:blip r:embed="rId6"/>
          <a:srcRect/>
          <a:stretch/>
        </p:blipFill>
        <p:spPr>
          <a:xfrm>
            <a:off x="11164552" y="6139762"/>
            <a:ext cx="867676" cy="456200"/>
          </a:xfrm>
          <a:prstGeom prst="rect">
            <a:avLst/>
          </a:prstGeom>
        </p:spPr>
      </p:pic>
      <p:pic>
        <p:nvPicPr>
          <p:cNvPr id="5" name="Picture 2" descr="A sunset over a body of water&#10;&#10;Description automatically generated">
            <a:extLst>
              <a:ext uri="{FF2B5EF4-FFF2-40B4-BE49-F238E27FC236}">
                <a16:creationId xmlns:a16="http://schemas.microsoft.com/office/drawing/2014/main" id="{437EAABF-6569-6EEC-94DC-C684293015A0}"/>
              </a:ext>
            </a:extLst>
          </p:cNvPr>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l="26175" r="26175"/>
          <a:stretch>
            <a:fillRect/>
          </a:stretch>
        </p:blipFill>
        <p:spPr>
          <a:xfrm>
            <a:off x="0" y="812800"/>
            <a:ext cx="4433888" cy="5226050"/>
          </a:xfrm>
          <a:prstGeom prst="rect">
            <a:avLst/>
          </a:prstGeom>
        </p:spPr>
      </p:pic>
    </p:spTree>
    <p:extLst>
      <p:ext uri="{BB962C8B-B14F-4D97-AF65-F5344CB8AC3E}">
        <p14:creationId xmlns:p14="http://schemas.microsoft.com/office/powerpoint/2010/main" val="996903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560DE3-FB7A-0AF0-A6F8-A96E81A8D896}"/>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C71F5242-C2A1-D7BF-9360-10D0BF24D0E5}"/>
              </a:ext>
            </a:extLst>
          </p:cNvPr>
          <p:cNvSpPr txBox="1"/>
          <p:nvPr/>
        </p:nvSpPr>
        <p:spPr>
          <a:xfrm>
            <a:off x="126659" y="176013"/>
            <a:ext cx="4188053"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Work Sans"/>
                <a:ea typeface="+mn-ea"/>
                <a:cs typeface="+mn-cs"/>
              </a:rPr>
              <a:t>Strategy and </a:t>
            </a:r>
            <a:r>
              <a:rPr lang="en-US" sz="1200" noProof="0" dirty="0">
                <a:solidFill>
                  <a:prstClr val="black"/>
                </a:solidFill>
                <a:latin typeface="Work Sans"/>
              </a:rPr>
              <a:t>c</a:t>
            </a:r>
            <a:r>
              <a:rPr kumimoji="0" lang="en-US" sz="1200" b="0" i="0" u="none" strike="noStrike" kern="1200" cap="none" spc="0" normalizeH="0" baseline="0" noProof="0" dirty="0">
                <a:ln>
                  <a:noFill/>
                </a:ln>
                <a:solidFill>
                  <a:prstClr val="black"/>
                </a:solidFill>
                <a:effectLst/>
                <a:uLnTx/>
                <a:uFillTx/>
                <a:latin typeface="Work Sans"/>
                <a:ea typeface="+mn-ea"/>
                <a:cs typeface="+mn-cs"/>
              </a:rPr>
              <a:t>onsulting services</a:t>
            </a:r>
            <a:endParaRPr kumimoji="0" lang="en-US" sz="1200" b="0" i="0" u="none" strike="noStrike" kern="1200" cap="none" spc="0" normalizeH="0" baseline="0" noProof="0" dirty="0">
              <a:ln>
                <a:noFill/>
              </a:ln>
              <a:solidFill>
                <a:prstClr val="black"/>
              </a:solidFill>
              <a:effectLst/>
              <a:uLnTx/>
              <a:uFillTx/>
              <a:latin typeface="Work Sans" pitchFamily="2" charset="77"/>
              <a:ea typeface="+mn-ea"/>
              <a:cs typeface="+mn-cs"/>
            </a:endParaRPr>
          </a:p>
        </p:txBody>
      </p:sp>
      <p:sp>
        <p:nvSpPr>
          <p:cNvPr id="8" name="Tekstiruutu 7">
            <a:extLst>
              <a:ext uri="{FF2B5EF4-FFF2-40B4-BE49-F238E27FC236}">
                <a16:creationId xmlns:a16="http://schemas.microsoft.com/office/drawing/2014/main" id="{394C840A-FF46-B4AB-3543-909BE69C4F55}"/>
              </a:ext>
            </a:extLst>
          </p:cNvPr>
          <p:cNvSpPr txBox="1"/>
          <p:nvPr/>
        </p:nvSpPr>
        <p:spPr>
          <a:xfrm>
            <a:off x="4758930" y="813303"/>
            <a:ext cx="7001957" cy="923330"/>
          </a:xfrm>
          <a:prstGeom prst="rect">
            <a:avLst/>
          </a:prstGeom>
          <a:noFill/>
        </p:spPr>
        <p:txBody>
          <a:bodyPr wrap="square" lIns="91440" tIns="45720" rIns="91440" bIns="45720" anchor="t">
            <a:spAutoFit/>
          </a:bodyPr>
          <a:lstStyle>
            <a:defPPr>
              <a:defRPr lang="en-FI"/>
            </a:defPPr>
            <a:lvl1pPr lvl="0" defTabSz="1219170">
              <a:spcBef>
                <a:spcPct val="0"/>
              </a:spcBef>
              <a:defRPr sz="2000" b="1">
                <a:solidFill>
                  <a:srgbClr val="002EA2"/>
                </a:solidFill>
                <a:latin typeface="Finlandica"/>
                <a:ea typeface="+mj-ea"/>
                <a:cs typeface="+mj-cs"/>
              </a:defRPr>
            </a:lvl1pPr>
          </a:lstStyle>
          <a:p>
            <a:r>
              <a:rPr lang="en-US" dirty="0"/>
              <a:t>Leverage the lessons learned from Finland through our consultancy services to advance the development of secondary use of health and social data.</a:t>
            </a:r>
          </a:p>
        </p:txBody>
      </p:sp>
      <p:sp>
        <p:nvSpPr>
          <p:cNvPr id="9" name="Tekstiruutu 8">
            <a:extLst>
              <a:ext uri="{FF2B5EF4-FFF2-40B4-BE49-F238E27FC236}">
                <a16:creationId xmlns:a16="http://schemas.microsoft.com/office/drawing/2014/main" id="{C0E140D1-1D07-62A4-12AE-707302708685}"/>
              </a:ext>
            </a:extLst>
          </p:cNvPr>
          <p:cNvSpPr txBox="1"/>
          <p:nvPr/>
        </p:nvSpPr>
        <p:spPr>
          <a:xfrm>
            <a:off x="4772296" y="4099691"/>
            <a:ext cx="3240000" cy="1923604"/>
          </a:xfrm>
          <a:prstGeom prst="rect">
            <a:avLst/>
          </a:prstGeom>
          <a:noFill/>
        </p:spPr>
        <p:txBody>
          <a:bodyPr wrap="square" rtlCol="0">
            <a:spAutoFit/>
          </a:bodyPr>
          <a:lstStyle>
            <a:defPPr>
              <a:defRPr lang="en-FI"/>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Finlandica" panose="00000500000000000000"/>
              </a:defRPr>
            </a:lvl1pPr>
          </a:lstStyle>
          <a:p>
            <a:r>
              <a:rPr lang="en-US" dirty="0"/>
              <a:t>Benefits and references</a:t>
            </a:r>
          </a:p>
          <a:p>
            <a:endParaRPr lang="en-US" dirty="0"/>
          </a:p>
          <a:p>
            <a:r>
              <a:rPr lang="en-US" sz="1100" b="0" dirty="0"/>
              <a:t>We have been actively involved in developing Finland’s secondary use infrastructure. At Gofore, we offer extensive experience and insights from Finnish solutions to help enable secure secondary use. We have worked with Ministry of Social Affairs and Health, Finnish Institute for Health and Welfare and the Social Insurance Institution of Finland.</a:t>
            </a:r>
          </a:p>
          <a:p>
            <a:endParaRPr lang="en-US" dirty="0"/>
          </a:p>
        </p:txBody>
      </p:sp>
      <p:sp>
        <p:nvSpPr>
          <p:cNvPr id="10" name="Tekstiruutu 9">
            <a:extLst>
              <a:ext uri="{FF2B5EF4-FFF2-40B4-BE49-F238E27FC236}">
                <a16:creationId xmlns:a16="http://schemas.microsoft.com/office/drawing/2014/main" id="{29D5469B-669D-076B-0A9C-05315416BE0F}"/>
              </a:ext>
            </a:extLst>
          </p:cNvPr>
          <p:cNvSpPr txBox="1"/>
          <p:nvPr/>
        </p:nvSpPr>
        <p:spPr>
          <a:xfrm>
            <a:off x="8255725" y="2141026"/>
            <a:ext cx="3240000" cy="2523768"/>
          </a:xfrm>
          <a:prstGeom prst="rect">
            <a:avLst/>
          </a:prstGeom>
          <a:noFill/>
        </p:spPr>
        <p:txBody>
          <a:bodyPr wrap="square" rtlCol="0">
            <a:spAutoFit/>
          </a:bodyPr>
          <a:lstStyle>
            <a:defPPr>
              <a:defRPr lang="en-FI"/>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Finlandica" panose="00000500000000000000"/>
              </a:defRPr>
            </a:lvl1pPr>
          </a:lstStyle>
          <a:p>
            <a:r>
              <a:rPr lang="en-US" dirty="0"/>
              <a:t>Company</a:t>
            </a:r>
          </a:p>
          <a:p>
            <a:endParaRPr lang="en-US" sz="1100" b="0" dirty="0"/>
          </a:p>
          <a:p>
            <a:r>
              <a:rPr lang="en-US" sz="1100" b="0" dirty="0"/>
              <a:t>Gofore is an international digital transformation consultancy with Finnish roots, founded in 2001. We employ nearly 1,500 experts across 18 locations in Finland, Germany, Austria, Spain, and Estonia. With our technology and business expertise, we work for functional, secure and equal services for the digital society.</a:t>
            </a:r>
          </a:p>
          <a:p>
            <a:endParaRPr lang="en-US" dirty="0"/>
          </a:p>
          <a:p>
            <a:endParaRPr lang="en-US" dirty="0"/>
          </a:p>
          <a:p>
            <a:endParaRPr lang="en-US" dirty="0"/>
          </a:p>
          <a:p>
            <a:endParaRPr lang="en-US" dirty="0"/>
          </a:p>
        </p:txBody>
      </p:sp>
      <p:sp>
        <p:nvSpPr>
          <p:cNvPr id="11" name="Tekstiruutu 10">
            <a:extLst>
              <a:ext uri="{FF2B5EF4-FFF2-40B4-BE49-F238E27FC236}">
                <a16:creationId xmlns:a16="http://schemas.microsoft.com/office/drawing/2014/main" id="{B6EF3D8E-2161-DE06-0CF3-F8C238D928B6}"/>
              </a:ext>
            </a:extLst>
          </p:cNvPr>
          <p:cNvSpPr txBox="1"/>
          <p:nvPr/>
        </p:nvSpPr>
        <p:spPr>
          <a:xfrm>
            <a:off x="8255724" y="4452389"/>
            <a:ext cx="32400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inlandica" panose="00000500000000000000"/>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Finlandica" panose="00000500000000000000"/>
              </a:rPr>
              <a:t>Antto Seppälä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Director, Strategy and Consulting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hlinkClick r:id="rId2"/>
              </a:rPr>
              <a:t>Antto.Seppala@gofore.com</a:t>
            </a:r>
            <a:r>
              <a:rPr kumimoji="0" lang="en-US" sz="1100" b="0" i="0" u="none" strike="noStrike" kern="1200" cap="none" spc="0" normalizeH="0" baseline="0" noProof="0" dirty="0">
                <a:ln>
                  <a:noFill/>
                </a:ln>
                <a:solidFill>
                  <a:prstClr val="black"/>
                </a:solidFill>
                <a:effectLst/>
                <a:uLnTx/>
                <a:uFillTx/>
                <a:latin typeface="Finlandica" panose="0000050000000000000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+358 40 706 9919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noProof="0" dirty="0">
              <a:solidFill>
                <a:prstClr val="black"/>
              </a:solidFill>
              <a:latin typeface="Finlandica" panose="0000050000000000000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hlinkClick r:id="rId3"/>
              </a:rPr>
              <a:t>www.gofore.com</a:t>
            </a:r>
            <a:r>
              <a:rPr kumimoji="0" lang="en-US" sz="1100" b="0" i="0" u="none" strike="noStrike" kern="1200" cap="none" spc="0" normalizeH="0" baseline="0" noProof="0" dirty="0">
                <a:ln>
                  <a:noFill/>
                </a:ln>
                <a:solidFill>
                  <a:prstClr val="black"/>
                </a:solidFill>
                <a:effectLst/>
                <a:uLnTx/>
                <a:uFillTx/>
                <a:latin typeface="Finlandica" panose="0000050000000000000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Finlandica" panose="00000500000000000000"/>
            </a:endParaRPr>
          </a:p>
        </p:txBody>
      </p:sp>
      <p:sp>
        <p:nvSpPr>
          <p:cNvPr id="12" name="Tekstiruutu 11">
            <a:extLst>
              <a:ext uri="{FF2B5EF4-FFF2-40B4-BE49-F238E27FC236}">
                <a16:creationId xmlns:a16="http://schemas.microsoft.com/office/drawing/2014/main" id="{DBA6DC52-54CB-9564-5C36-31E13D174429}"/>
              </a:ext>
            </a:extLst>
          </p:cNvPr>
          <p:cNvSpPr txBox="1"/>
          <p:nvPr/>
        </p:nvSpPr>
        <p:spPr>
          <a:xfrm>
            <a:off x="4772298" y="2141026"/>
            <a:ext cx="3240000" cy="1754326"/>
          </a:xfrm>
          <a:prstGeom prst="rect">
            <a:avLst/>
          </a:prstGeom>
          <a:noFill/>
        </p:spPr>
        <p:txBody>
          <a:bodyPr wrap="square" rtlCol="0">
            <a:spAutoFit/>
          </a:bodyPr>
          <a:lstStyle>
            <a:defPPr>
              <a:defRPr lang="en-FI"/>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Finlandica" panose="00000500000000000000"/>
              </a:defRPr>
            </a:lvl1pPr>
          </a:lstStyle>
          <a:p>
            <a:r>
              <a:rPr lang="en-US" dirty="0"/>
              <a:t>Our offering</a:t>
            </a:r>
          </a:p>
          <a:p>
            <a:endParaRPr lang="en-US" dirty="0"/>
          </a:p>
          <a:p>
            <a:r>
              <a:rPr lang="en-US" sz="1100" b="0" dirty="0"/>
              <a:t>We help design ethically sustainable digital solutions and operating models for secondary use of health and social data in secure way including architectural design, process development, project management, service and business design and software development.</a:t>
            </a:r>
          </a:p>
          <a:p>
            <a:endParaRPr lang="en-US" dirty="0"/>
          </a:p>
        </p:txBody>
      </p:sp>
      <p:pic>
        <p:nvPicPr>
          <p:cNvPr id="4" name="Graphic 3" descr="Gofore logo">
            <a:extLst>
              <a:ext uri="{FF2B5EF4-FFF2-40B4-BE49-F238E27FC236}">
                <a16:creationId xmlns:a16="http://schemas.microsoft.com/office/drawing/2014/main" id="{3B66C59B-2281-D58B-40E0-63FF275055F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71381" y="6352049"/>
            <a:ext cx="1308663" cy="221339"/>
          </a:xfrm>
          <a:prstGeom prst="rect">
            <a:avLst/>
          </a:prstGeom>
        </p:spPr>
      </p:pic>
      <p:pic>
        <p:nvPicPr>
          <p:cNvPr id="5" name="Graphic 4">
            <a:extLst>
              <a:ext uri="{FF2B5EF4-FFF2-40B4-BE49-F238E27FC236}">
                <a16:creationId xmlns:a16="http://schemas.microsoft.com/office/drawing/2014/main" id="{FB8164A1-DBAC-4AAF-7E45-E243D0B8B1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441586"/>
            <a:ext cx="4748887" cy="4061146"/>
          </a:xfrm>
          <a:prstGeom prst="rect">
            <a:avLst/>
          </a:prstGeom>
        </p:spPr>
      </p:pic>
    </p:spTree>
    <p:extLst>
      <p:ext uri="{BB962C8B-B14F-4D97-AF65-F5344CB8AC3E}">
        <p14:creationId xmlns:p14="http://schemas.microsoft.com/office/powerpoint/2010/main" val="143207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02027466-D438-0308-B88E-9654DA33340F}"/>
              </a:ext>
            </a:extLst>
          </p:cNvPr>
          <p:cNvPicPr>
            <a:picLocks noGrp="1" noChangeAspect="1"/>
          </p:cNvPicPr>
          <p:nvPr>
            <p:ph type="pic" sz="quarter" idx="13"/>
          </p:nvPr>
        </p:nvPicPr>
        <p:blipFill>
          <a:blip r:embed="rId3"/>
          <a:srcRect l="26136" r="26136"/>
          <a:stretch/>
        </p:blipFill>
        <p:spPr/>
      </p:pic>
      <p:pic>
        <p:nvPicPr>
          <p:cNvPr id="13" name="Picture Placeholder 12" descr="A blue and white logo&#10;&#10;AI-generated content may be incorrect.">
            <a:extLst>
              <a:ext uri="{FF2B5EF4-FFF2-40B4-BE49-F238E27FC236}">
                <a16:creationId xmlns:a16="http://schemas.microsoft.com/office/drawing/2014/main" id="{730224C0-94B1-4E50-832D-E84414C0DE8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0445" b="30445"/>
          <a:stretch>
            <a:fillRect/>
          </a:stretch>
        </p:blipFill>
        <p:spPr>
          <a:xfrm>
            <a:off x="9353550" y="6010857"/>
            <a:ext cx="2838450" cy="819150"/>
          </a:xfrm>
        </p:spPr>
      </p:pic>
      <p:sp>
        <p:nvSpPr>
          <p:cNvPr id="7" name="Tekstiruutu 6">
            <a:extLst>
              <a:ext uri="{FF2B5EF4-FFF2-40B4-BE49-F238E27FC236}">
                <a16:creationId xmlns:a16="http://schemas.microsoft.com/office/drawing/2014/main" id="{50F5BF19-4BD4-C39E-0396-5BAC9F8CD09E}"/>
              </a:ext>
            </a:extLst>
          </p:cNvPr>
          <p:cNvSpPr txBox="1"/>
          <p:nvPr/>
        </p:nvSpPr>
        <p:spPr>
          <a:xfrm>
            <a:off x="74407" y="162950"/>
            <a:ext cx="418805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Work Sans" pitchFamily="2" charset="77"/>
                <a:ea typeface="+mn-ea"/>
                <a:cs typeface="+mn-cs"/>
              </a:rPr>
              <a:t>Cyber Security certification, audits and assurance</a:t>
            </a:r>
          </a:p>
        </p:txBody>
      </p:sp>
      <p:sp>
        <p:nvSpPr>
          <p:cNvPr id="8" name="Tekstiruutu 7">
            <a:extLst>
              <a:ext uri="{FF2B5EF4-FFF2-40B4-BE49-F238E27FC236}">
                <a16:creationId xmlns:a16="http://schemas.microsoft.com/office/drawing/2014/main" id="{C885C2E0-3F93-704A-F421-29A341A6C9CF}"/>
              </a:ext>
            </a:extLst>
          </p:cNvPr>
          <p:cNvSpPr txBox="1"/>
          <p:nvPr/>
        </p:nvSpPr>
        <p:spPr>
          <a:xfrm>
            <a:off x="4772298" y="813303"/>
            <a:ext cx="651401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1">
                <a:ln>
                  <a:noFill/>
                </a:ln>
                <a:solidFill>
                  <a:prstClr val="black"/>
                </a:solidFill>
                <a:effectLst/>
                <a:uLnTx/>
                <a:uFillTx/>
                <a:latin typeface="Work Sans" pitchFamily="2" charset="77"/>
                <a:ea typeface="+mn-ea"/>
                <a:cs typeface="+mn-cs"/>
              </a:rPr>
              <a:t>Certification for your secure processing environment</a:t>
            </a:r>
          </a:p>
        </p:txBody>
      </p:sp>
      <p:sp>
        <p:nvSpPr>
          <p:cNvPr id="9" name="Tekstiruutu 8">
            <a:extLst>
              <a:ext uri="{FF2B5EF4-FFF2-40B4-BE49-F238E27FC236}">
                <a16:creationId xmlns:a16="http://schemas.microsoft.com/office/drawing/2014/main" id="{576EFD63-FA64-D28B-35AC-BA96BFB779D8}"/>
              </a:ext>
            </a:extLst>
          </p:cNvPr>
          <p:cNvSpPr txBox="1"/>
          <p:nvPr/>
        </p:nvSpPr>
        <p:spPr>
          <a:xfrm>
            <a:off x="4772297" y="4099691"/>
            <a:ext cx="2869473"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1">
                <a:ln>
                  <a:noFill/>
                </a:ln>
                <a:solidFill>
                  <a:prstClr val="black"/>
                </a:solidFill>
                <a:effectLst/>
                <a:uLnTx/>
                <a:uFillTx/>
                <a:latin typeface="Work Sans" pitchFamily="2" charset="77"/>
                <a:ea typeface="+mn-ea"/>
                <a:cs typeface="+mn-cs"/>
              </a:rPr>
              <a:t>Benefits and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Our certification services give you confidence that your systems securely process and store social and health data while meeting all privacy regulations.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With a proven track record, we’ve certified over 100 healthcare systems and 70% of secure processing environments—helping organizations build trust and ensure compliance.</a:t>
            </a: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10" name="Tekstiruutu 9">
            <a:extLst>
              <a:ext uri="{FF2B5EF4-FFF2-40B4-BE49-F238E27FC236}">
                <a16:creationId xmlns:a16="http://schemas.microsoft.com/office/drawing/2014/main" id="{A51BF81D-228B-2DEB-570A-92138007ACE7}"/>
              </a:ext>
            </a:extLst>
          </p:cNvPr>
          <p:cNvSpPr txBox="1"/>
          <p:nvPr/>
        </p:nvSpPr>
        <p:spPr>
          <a:xfrm>
            <a:off x="8255726" y="2141026"/>
            <a:ext cx="2869473" cy="2323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1">
                <a:ln>
                  <a:noFill/>
                </a:ln>
                <a:solidFill>
                  <a:prstClr val="black"/>
                </a:solidFill>
                <a:effectLst/>
                <a:uLnTx/>
                <a:uFillTx/>
                <a:latin typeface="Work Sans" pitchFamily="2" charset="77"/>
                <a:ea typeface="+mn-ea"/>
                <a:cs typeface="+mn-cs"/>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KPMG IT Certification delivers comprehensive cyber and privacy audits, including ISAE/SOC assurance and ISO certifications. Our services also cover technical security testing for information systems, cloud platforms, applications, mobile devices, and operational technology (OT).</a:t>
            </a: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11" name="Tekstiruutu 10">
            <a:extLst>
              <a:ext uri="{FF2B5EF4-FFF2-40B4-BE49-F238E27FC236}">
                <a16:creationId xmlns:a16="http://schemas.microsoft.com/office/drawing/2014/main" id="{8AEAB748-A794-8E89-D0EE-E66DEE894EEA}"/>
              </a:ext>
            </a:extLst>
          </p:cNvPr>
          <p:cNvSpPr txBox="1"/>
          <p:nvPr/>
        </p:nvSpPr>
        <p:spPr>
          <a:xfrm>
            <a:off x="8255725" y="4099691"/>
            <a:ext cx="286947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1">
                <a:ln>
                  <a:noFill/>
                </a:ln>
                <a:solidFill>
                  <a:prstClr val="black"/>
                </a:solidFill>
                <a:effectLst/>
                <a:uLnTx/>
                <a:uFillTx/>
                <a:latin typeface="Work Sans" pitchFamily="2" charset="77"/>
                <a:ea typeface="+mn-ea"/>
                <a:cs typeface="+mn-cs"/>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1">
                <a:ln>
                  <a:noFill/>
                </a:ln>
                <a:solidFill>
                  <a:prstClr val="black"/>
                </a:solidFill>
                <a:effectLst/>
                <a:uLnTx/>
                <a:uFillTx/>
                <a:latin typeface="Work Sans" pitchFamily="2" charset="77"/>
                <a:ea typeface="+mn-ea"/>
                <a:cs typeface="+mn-cs"/>
              </a:rPr>
              <a:t>Olli knuuti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Work Sans" pitchFamily="2" charset="77"/>
                <a:ea typeface="+mn-ea"/>
                <a:cs typeface="+mn-cs"/>
              </a:rPr>
              <a:t>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Work Sans" pitchFamily="2" charset="77"/>
                <a:ea typeface="+mn-ea"/>
                <a:cs typeface="+mn-cs"/>
                <a:hlinkClick r:id="rId5"/>
              </a:rPr>
              <a:t>olli.knuuti@kpmg.fi</a:t>
            </a: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Work Sans" pitchFamily="2" charset="77"/>
                <a:ea typeface="+mn-ea"/>
                <a:cs typeface="+mn-cs"/>
              </a:rPr>
              <a:t>+358401625620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12" name="Tekstiruutu 11">
            <a:extLst>
              <a:ext uri="{FF2B5EF4-FFF2-40B4-BE49-F238E27FC236}">
                <a16:creationId xmlns:a16="http://schemas.microsoft.com/office/drawing/2014/main" id="{D9703C15-FD28-EDE6-267E-865794E16A12}"/>
              </a:ext>
            </a:extLst>
          </p:cNvPr>
          <p:cNvSpPr txBox="1"/>
          <p:nvPr/>
        </p:nvSpPr>
        <p:spPr>
          <a:xfrm>
            <a:off x="4772298" y="2141026"/>
            <a:ext cx="286947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1">
                <a:ln>
                  <a:noFill/>
                </a:ln>
                <a:solidFill>
                  <a:prstClr val="black"/>
                </a:solidFill>
                <a:effectLst/>
                <a:uLnTx/>
                <a:uFillTx/>
                <a:latin typeface="Work Sans" pitchFamily="2" charset="77"/>
                <a:ea typeface="+mn-ea"/>
                <a:cs typeface="+mn-cs"/>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KPMG IT Certification Ltd provides expert certification services in the fields of cybersecurity and data privacy.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We also conduct certification audits for secure processing environments, ensuring the protection of sensitive social and health data.</a:t>
            </a: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spTree>
    <p:extLst>
      <p:ext uri="{BB962C8B-B14F-4D97-AF65-F5344CB8AC3E}">
        <p14:creationId xmlns:p14="http://schemas.microsoft.com/office/powerpoint/2010/main" val="373507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5ADFF-9802-5215-CF8E-EF0090BFCDE4}"/>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5064C2F2-3629-9E4D-B09F-0F8F7722AFFA}"/>
              </a:ext>
            </a:extLst>
          </p:cNvPr>
          <p:cNvSpPr txBox="1"/>
          <p:nvPr/>
        </p:nvSpPr>
        <p:spPr>
          <a:xfrm>
            <a:off x="126659" y="176013"/>
            <a:ext cx="8795272" cy="276999"/>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dirty="0">
                <a:ln>
                  <a:noFill/>
                </a:ln>
                <a:solidFill>
                  <a:prstClr val="black"/>
                </a:solidFill>
                <a:effectLst/>
                <a:uLnTx/>
                <a:uFillTx/>
                <a:ea typeface="+mn-lt"/>
                <a:cs typeface="+mn-lt"/>
              </a:rPr>
              <a:t>Secure processing environment</a:t>
            </a:r>
            <a:r>
              <a:rPr lang="en-US" sz="1200" dirty="0">
                <a:solidFill>
                  <a:prstClr val="black"/>
                </a:solidFill>
                <a:ea typeface="+mn-lt"/>
                <a:cs typeface="+mn-lt"/>
              </a:rPr>
              <a:t> and Research platform</a:t>
            </a:r>
            <a:endParaRPr lang="en-US" dirty="0">
              <a:ea typeface="+mn-ea"/>
              <a:cs typeface="+mn-cs"/>
            </a:endParaRPr>
          </a:p>
        </p:txBody>
      </p:sp>
      <p:sp>
        <p:nvSpPr>
          <p:cNvPr id="8" name="Tekstiruutu 7">
            <a:extLst>
              <a:ext uri="{FF2B5EF4-FFF2-40B4-BE49-F238E27FC236}">
                <a16:creationId xmlns:a16="http://schemas.microsoft.com/office/drawing/2014/main" id="{891A8437-C3EB-1646-93DF-6E92EAAE4C8C}"/>
              </a:ext>
            </a:extLst>
          </p:cNvPr>
          <p:cNvSpPr txBox="1"/>
          <p:nvPr/>
        </p:nvSpPr>
        <p:spPr>
          <a:xfrm>
            <a:off x="4758930" y="813303"/>
            <a:ext cx="6932327" cy="1200329"/>
          </a:xfrm>
          <a:prstGeom prst="rect">
            <a:avLst/>
          </a:prstGeom>
          <a:noFill/>
        </p:spPr>
        <p:txBody>
          <a:bodyPr wrap="square" lIns="91440" tIns="45720" rIns="91440" bIns="45720" anchor="t">
            <a:spAutoFit/>
          </a:bodyPr>
          <a:lstStyle>
            <a:defPPr>
              <a:defRPr lang="en-FI"/>
            </a:defPPr>
            <a:lvl1pPr>
              <a:defRPr sz="2000" b="1">
                <a:solidFill>
                  <a:srgbClr val="002EA2"/>
                </a:solidFill>
                <a:latin typeface="Finlandica"/>
                <a:ea typeface="+mj-ea"/>
                <a:cs typeface="+mj-cs"/>
              </a:defRPr>
            </a:lvl1pPr>
          </a:lstStyle>
          <a:p>
            <a:r>
              <a:rPr lang="en-US" dirty="0"/>
              <a:t>Leverage HUS </a:t>
            </a:r>
            <a:r>
              <a:rPr lang="en-US" dirty="0" err="1"/>
              <a:t>Acamedic</a:t>
            </a:r>
            <a:r>
              <a:rPr lang="en-US" dirty="0"/>
              <a:t>, a Secure Processing Environment (SPE), to run your study in a virtual, globally accessible SaaS workspace designed for the secondary use of healthcare data.</a:t>
            </a:r>
          </a:p>
        </p:txBody>
      </p:sp>
      <p:sp>
        <p:nvSpPr>
          <p:cNvPr id="9" name="Tekstiruutu 8">
            <a:extLst>
              <a:ext uri="{FF2B5EF4-FFF2-40B4-BE49-F238E27FC236}">
                <a16:creationId xmlns:a16="http://schemas.microsoft.com/office/drawing/2014/main" id="{F85CD58C-3224-7667-ECA2-73721B30E62E}"/>
              </a:ext>
            </a:extLst>
          </p:cNvPr>
          <p:cNvSpPr txBox="1"/>
          <p:nvPr/>
        </p:nvSpPr>
        <p:spPr>
          <a:xfrm>
            <a:off x="4772296" y="4099691"/>
            <a:ext cx="3240000"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Benefits and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HUS </a:t>
            </a:r>
            <a:r>
              <a:rPr kumimoji="0" lang="en-US" sz="1100" b="0" i="0" u="none" strike="noStrike" kern="1200" cap="none" spc="0" normalizeH="0" baseline="0" noProof="0" dirty="0" err="1">
                <a:ln>
                  <a:noFill/>
                </a:ln>
                <a:solidFill>
                  <a:prstClr val="black"/>
                </a:solidFill>
                <a:effectLst/>
                <a:uLnTx/>
                <a:uFillTx/>
                <a:latin typeface="Finlandica" panose="00000500000000000000"/>
              </a:rPr>
              <a:t>Acamedic</a:t>
            </a:r>
            <a:r>
              <a:rPr kumimoji="0" lang="en-US" sz="1100" b="0" i="0" u="none" strike="noStrike" kern="1200" cap="none" spc="0" normalizeH="0" baseline="0" noProof="0" dirty="0">
                <a:ln>
                  <a:noFill/>
                </a:ln>
                <a:solidFill>
                  <a:prstClr val="black"/>
                </a:solidFill>
                <a:effectLst/>
                <a:uLnTx/>
                <a:uFillTx/>
                <a:latin typeface="Finlandica" panose="00000500000000000000"/>
              </a:rPr>
              <a:t> provides a secure processing environment for secondary use of health care data, ensuring data privacy and compliance with regulations. The virtual and globally accessible nature of the solution allows researchers from around the world to collaborate and access valuable health care data for their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Finlandica" panose="00000500000000000000"/>
              </a:rPr>
              <a:t>iCAN</a:t>
            </a:r>
            <a:r>
              <a:rPr kumimoji="0" lang="en-US" sz="1100" b="0" i="0" u="none" strike="noStrike" kern="1200" cap="none" spc="0" normalizeH="0" baseline="0" noProof="0" dirty="0">
                <a:ln>
                  <a:noFill/>
                </a:ln>
                <a:solidFill>
                  <a:prstClr val="black"/>
                </a:solidFill>
                <a:effectLst/>
                <a:uLnTx/>
                <a:uFillTx/>
                <a:latin typeface="Finlandica" panose="00000500000000000000"/>
              </a:rPr>
              <a:t> is using HUS </a:t>
            </a:r>
            <a:r>
              <a:rPr kumimoji="0" lang="en-US" sz="1100" b="0" i="0" u="none" strike="noStrike" kern="1200" cap="none" spc="0" normalizeH="0" baseline="0" noProof="0" dirty="0" err="1">
                <a:ln>
                  <a:noFill/>
                </a:ln>
                <a:solidFill>
                  <a:prstClr val="black"/>
                </a:solidFill>
                <a:effectLst/>
                <a:uLnTx/>
                <a:uFillTx/>
                <a:latin typeface="Finlandica" panose="00000500000000000000"/>
              </a:rPr>
              <a:t>Acamedic</a:t>
            </a:r>
            <a:r>
              <a:rPr kumimoji="0" lang="en-US" sz="1100" b="0" i="0" u="none" strike="noStrike" kern="1200" cap="none" spc="0" normalizeH="0" baseline="0" noProof="0" dirty="0">
                <a:ln>
                  <a:noFill/>
                </a:ln>
                <a:solidFill>
                  <a:prstClr val="black"/>
                </a:solidFill>
                <a:effectLst/>
                <a:uLnTx/>
                <a:uFillTx/>
                <a:latin typeface="Finlandica" panose="00000500000000000000"/>
              </a:rPr>
              <a:t> on their research: https://</a:t>
            </a:r>
            <a:r>
              <a:rPr kumimoji="0" lang="en-US" sz="1100" b="0" i="0" u="none" strike="noStrike" kern="1200" cap="none" spc="0" normalizeH="0" baseline="0" noProof="0" dirty="0" err="1">
                <a:ln>
                  <a:noFill/>
                </a:ln>
                <a:solidFill>
                  <a:prstClr val="black"/>
                </a:solidFill>
                <a:effectLst/>
                <a:uLnTx/>
                <a:uFillTx/>
                <a:latin typeface="Finlandica" panose="00000500000000000000"/>
              </a:rPr>
              <a:t>ican.fi</a:t>
            </a:r>
            <a:r>
              <a:rPr kumimoji="0" lang="en-US" sz="1100" b="0" i="0" u="none" strike="noStrike" kern="1200" cap="none" spc="0" normalizeH="0" baseline="0" noProof="0" dirty="0">
                <a:ln>
                  <a:noFill/>
                </a:ln>
                <a:solidFill>
                  <a:prstClr val="black"/>
                </a:solidFill>
                <a:effectLst/>
                <a:uLnTx/>
                <a:uFillTx/>
                <a:latin typeface="Finlandica" panose="00000500000000000000"/>
              </a:rPr>
              <a:t>/</a:t>
            </a:r>
          </a:p>
        </p:txBody>
      </p:sp>
      <p:sp>
        <p:nvSpPr>
          <p:cNvPr id="10" name="Tekstiruutu 9">
            <a:extLst>
              <a:ext uri="{FF2B5EF4-FFF2-40B4-BE49-F238E27FC236}">
                <a16:creationId xmlns:a16="http://schemas.microsoft.com/office/drawing/2014/main" id="{088C4AFE-9E06-75AC-74D7-87BD3850B742}"/>
              </a:ext>
            </a:extLst>
          </p:cNvPr>
          <p:cNvSpPr txBox="1"/>
          <p:nvPr/>
        </p:nvSpPr>
        <p:spPr>
          <a:xfrm>
            <a:off x="8255725" y="2141026"/>
            <a:ext cx="3240000" cy="1515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HUS, Helsinki University Hospital, is a public organization and a healthcare provider in Finland, headquartered in Helsinki. Established in 1830, it specializes in advanced medical care and handles rare and severe diseases nationwide.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inlandica" panose="00000500000000000000"/>
            </a:endParaRPr>
          </a:p>
        </p:txBody>
      </p:sp>
      <p:sp>
        <p:nvSpPr>
          <p:cNvPr id="11" name="Tekstiruutu 10">
            <a:extLst>
              <a:ext uri="{FF2B5EF4-FFF2-40B4-BE49-F238E27FC236}">
                <a16:creationId xmlns:a16="http://schemas.microsoft.com/office/drawing/2014/main" id="{D6E758F7-822A-AF5D-A1C5-BA4609FCEBD5}"/>
              </a:ext>
            </a:extLst>
          </p:cNvPr>
          <p:cNvSpPr txBox="1"/>
          <p:nvPr/>
        </p:nvSpPr>
        <p:spPr>
          <a:xfrm>
            <a:off x="8255725" y="4452389"/>
            <a:ext cx="324000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Finlandica" panose="00000500000000000000"/>
              </a:rPr>
              <a:t>Emmi Turunen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rPr>
              <a:t>Product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hlinkClick r:id="rId3"/>
              </a:rPr>
              <a:t>Emmi.Turunen@hus.fi</a:t>
            </a:r>
            <a:r>
              <a:rPr kumimoji="0" lang="en-US" sz="1050" b="0" i="0" u="none" strike="noStrike" kern="1200" cap="none" spc="0" normalizeH="0" baseline="0" noProof="0" dirty="0">
                <a:ln>
                  <a:noFill/>
                </a:ln>
                <a:solidFill>
                  <a:prstClr val="black"/>
                </a:solidFill>
                <a:effectLst/>
                <a:uLnTx/>
                <a:uFillTx/>
                <a:latin typeface="Finlandica" panose="0000050000000000000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inlandica" panose="00000500000000000000"/>
              </a:rPr>
              <a:t>+358404819467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hlinkClick r:id="" action="ppaction://noaction"/>
              </a:rPr>
              <a:t>https://www.hus.fi/ HUS</a:t>
            </a:r>
            <a:endParaRPr kumimoji="0" lang="en-US" sz="1050" b="0"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endParaRPr>
          </a:p>
        </p:txBody>
      </p:sp>
      <p:sp>
        <p:nvSpPr>
          <p:cNvPr id="12" name="Tekstiruutu 11">
            <a:extLst>
              <a:ext uri="{FF2B5EF4-FFF2-40B4-BE49-F238E27FC236}">
                <a16:creationId xmlns:a16="http://schemas.microsoft.com/office/drawing/2014/main" id="{6BE8FDC5-B786-92FE-4506-5377C5394E7E}"/>
              </a:ext>
            </a:extLst>
          </p:cNvPr>
          <p:cNvSpPr txBox="1"/>
          <p:nvPr/>
        </p:nvSpPr>
        <p:spPr>
          <a:xfrm>
            <a:off x="4772298" y="2141026"/>
            <a:ext cx="3240000"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r>
              <a:rPr lang="en-US" sz="1100" noProof="0" dirty="0">
                <a:latin typeface="Finlandica" panose="00000500000000000000"/>
              </a:rPr>
              <a:t>As Finland’s largest university hospital, we at HUS have spent the past eight years developing HUS </a:t>
            </a:r>
            <a:r>
              <a:rPr lang="en-US" sz="1100" noProof="0" dirty="0" err="1">
                <a:latin typeface="Finlandica" panose="00000500000000000000"/>
              </a:rPr>
              <a:t>Acamedic</a:t>
            </a:r>
            <a:r>
              <a:rPr lang="en-US" sz="1100" noProof="0" dirty="0">
                <a:latin typeface="Finlandica" panose="00000500000000000000"/>
              </a:rPr>
              <a:t>, a secure processing environment that has been rigorously audited for the secondary use of healthcare data. HUS </a:t>
            </a:r>
            <a:r>
              <a:rPr lang="en-US" sz="1100" noProof="0" dirty="0" err="1">
                <a:latin typeface="Finlandica" panose="00000500000000000000"/>
              </a:rPr>
              <a:t>Acamedic</a:t>
            </a:r>
            <a:r>
              <a:rPr lang="en-US" sz="1100" noProof="0" dirty="0">
                <a:latin typeface="Finlandica" panose="00000500000000000000"/>
              </a:rPr>
              <a:t> is available worldwide for researchers who need a trusted platform for health-data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inlandica" panose="00000500000000000000"/>
            </a:endParaRPr>
          </a:p>
        </p:txBody>
      </p:sp>
      <p:pic>
        <p:nvPicPr>
          <p:cNvPr id="4" name="Graphic 3">
            <a:extLst>
              <a:ext uri="{FF2B5EF4-FFF2-40B4-BE49-F238E27FC236}">
                <a16:creationId xmlns:a16="http://schemas.microsoft.com/office/drawing/2014/main" id="{54F52229-FFC2-AA57-BDD4-CF262FB6A5A0}"/>
              </a:ext>
            </a:extLst>
          </p:cNvPr>
          <p:cNvPicPr>
            <a:picLocks noChangeAspect="1"/>
          </p:cNvPicPr>
          <p:nvPr/>
        </p:nvPicPr>
        <p:blipFill>
          <a:blip r:embed="rId4"/>
          <a:srcRect/>
          <a:stretch/>
        </p:blipFill>
        <p:spPr>
          <a:xfrm>
            <a:off x="10528664" y="6230309"/>
            <a:ext cx="1654425" cy="480078"/>
          </a:xfrm>
          <a:prstGeom prst="rect">
            <a:avLst/>
          </a:prstGeom>
        </p:spPr>
      </p:pic>
      <p:pic>
        <p:nvPicPr>
          <p:cNvPr id="5" name="Graphic 4">
            <a:extLst>
              <a:ext uri="{FF2B5EF4-FFF2-40B4-BE49-F238E27FC236}">
                <a16:creationId xmlns:a16="http://schemas.microsoft.com/office/drawing/2014/main" id="{003AFCDF-A961-D2AE-D9F6-E8BFE3181E96}"/>
              </a:ext>
            </a:extLst>
          </p:cNvPr>
          <p:cNvPicPr>
            <a:picLocks noChangeAspect="1"/>
          </p:cNvPicPr>
          <p:nvPr/>
        </p:nvPicPr>
        <p:blipFill>
          <a:blip r:embed="rId5"/>
          <a:srcRect/>
          <a:stretch/>
        </p:blipFill>
        <p:spPr>
          <a:xfrm>
            <a:off x="0" y="1170389"/>
            <a:ext cx="3997151" cy="4705218"/>
          </a:xfrm>
          <a:prstGeom prst="rect">
            <a:avLst/>
          </a:prstGeom>
        </p:spPr>
      </p:pic>
    </p:spTree>
    <p:extLst>
      <p:ext uri="{BB962C8B-B14F-4D97-AF65-F5344CB8AC3E}">
        <p14:creationId xmlns:p14="http://schemas.microsoft.com/office/powerpoint/2010/main" val="3591763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BD4312-B492-B8AC-CFEA-974ECC6F87FA}"/>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56B1C66D-6D00-6F62-C93C-32971717676E}"/>
              </a:ext>
            </a:extLst>
          </p:cNvPr>
          <p:cNvSpPr txBox="1"/>
          <p:nvPr/>
        </p:nvSpPr>
        <p:spPr>
          <a:xfrm>
            <a:off x="126659" y="176013"/>
            <a:ext cx="8795272" cy="276999"/>
          </a:xfrm>
          <a:prstGeom prst="rect">
            <a:avLst/>
          </a:prstGeom>
          <a:noFill/>
        </p:spPr>
        <p:txBody>
          <a:bodyPr wrap="square" lIns="91440" tIns="45720" rIns="91440" bIns="45720" rtlCol="0" anchor="t">
            <a:spAutoFit/>
          </a:bodyPr>
          <a:lstStyle/>
          <a:p>
            <a:pPr>
              <a:defRPr/>
            </a:pPr>
            <a:r>
              <a:rPr lang="en-US" sz="1200" noProof="0" dirty="0">
                <a:solidFill>
                  <a:prstClr val="black"/>
                </a:solidFill>
                <a:latin typeface="Aptos" panose="020B0004020202020204"/>
              </a:rPr>
              <a:t>S</a:t>
            </a:r>
            <a:r>
              <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rPr>
              <a:t>ecure services for managing sensitive </a:t>
            </a:r>
            <a:r>
              <a:rPr lang="en-US" sz="1200" dirty="0">
                <a:solidFill>
                  <a:prstClr val="black"/>
                </a:solidFill>
                <a:latin typeface="Aptos" panose="020B0004020202020204"/>
              </a:rPr>
              <a:t>research </a:t>
            </a:r>
            <a:r>
              <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rPr>
              <a:t>data</a:t>
            </a:r>
            <a:endParaRPr kumimoji="0" lang="en-US" sz="1200" b="0" i="0" u="none" strike="noStrike" kern="1200" cap="none" spc="0" normalizeH="0" baseline="0" noProof="0" dirty="0">
              <a:ln>
                <a:noFill/>
              </a:ln>
              <a:solidFill>
                <a:prstClr val="black"/>
              </a:solidFill>
              <a:effectLst/>
              <a:uLnTx/>
              <a:uFillTx/>
              <a:latin typeface="Work Sans" pitchFamily="2" charset="77"/>
              <a:ea typeface="+mn-ea"/>
              <a:cs typeface="+mn-cs"/>
            </a:endParaRPr>
          </a:p>
        </p:txBody>
      </p:sp>
      <p:sp>
        <p:nvSpPr>
          <p:cNvPr id="8" name="Tekstiruutu 7">
            <a:extLst>
              <a:ext uri="{FF2B5EF4-FFF2-40B4-BE49-F238E27FC236}">
                <a16:creationId xmlns:a16="http://schemas.microsoft.com/office/drawing/2014/main" id="{C8E5487A-7DF2-1DF0-2CDF-3A6225541AF0}"/>
              </a:ext>
            </a:extLst>
          </p:cNvPr>
          <p:cNvSpPr txBox="1"/>
          <p:nvPr/>
        </p:nvSpPr>
        <p:spPr>
          <a:xfrm>
            <a:off x="4758930" y="813303"/>
            <a:ext cx="6932327" cy="646331"/>
          </a:xfrm>
          <a:prstGeom prst="rect">
            <a:avLst/>
          </a:prstGeom>
          <a:noFill/>
        </p:spPr>
        <p:txBody>
          <a:bodyPr wrap="square" lIns="91440" tIns="45720" rIns="91440" bIns="45720" anchor="t">
            <a:spAutoFit/>
          </a:bodyPr>
          <a:lstStyle>
            <a:defPPr>
              <a:defRPr lang="en-FI"/>
            </a:defPPr>
            <a:lvl1pPr>
              <a:defRPr sz="2000" b="1">
                <a:solidFill>
                  <a:srgbClr val="002EA2"/>
                </a:solidFill>
                <a:latin typeface="Finlandica"/>
                <a:ea typeface="+mj-ea"/>
                <a:cs typeface="+mj-cs"/>
              </a:defRPr>
            </a:lvl1pPr>
          </a:lstStyle>
          <a:p>
            <a:r>
              <a:rPr lang="en-US" dirty="0"/>
              <a:t>CSC provides secure and scalable solutions for sensitive research data management and analysis</a:t>
            </a:r>
          </a:p>
        </p:txBody>
      </p:sp>
      <p:sp>
        <p:nvSpPr>
          <p:cNvPr id="9" name="Tekstiruutu 8">
            <a:extLst>
              <a:ext uri="{FF2B5EF4-FFF2-40B4-BE49-F238E27FC236}">
                <a16:creationId xmlns:a16="http://schemas.microsoft.com/office/drawing/2014/main" id="{7E8AC9FD-655A-561D-3336-BDB1C1D24CE3}"/>
              </a:ext>
            </a:extLst>
          </p:cNvPr>
          <p:cNvSpPr txBox="1"/>
          <p:nvPr/>
        </p:nvSpPr>
        <p:spPr>
          <a:xfrm>
            <a:off x="4772298" y="4398528"/>
            <a:ext cx="324000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Benefits and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Access powerful, secure data tools directly from your browser—no local setup needed. Our services are free for researchers and students at Finnish institutions, with built-in support for safe international collaboration and joint analysis. Our target users include</a:t>
            </a:r>
            <a:r>
              <a:rPr lang="en-US" sz="1100" noProof="0" dirty="0">
                <a:solidFill>
                  <a:prstClr val="black"/>
                </a:solidFill>
                <a:latin typeface="Finlandica" panose="00000500000000000000"/>
              </a:rPr>
              <a:t> </a:t>
            </a:r>
            <a:r>
              <a:rPr kumimoji="0" lang="en-US" sz="1100" b="0" i="0" u="none" strike="noStrike" kern="1200" cap="none" spc="0" normalizeH="0" baseline="0" noProof="0" dirty="0">
                <a:ln>
                  <a:noFill/>
                </a:ln>
                <a:solidFill>
                  <a:prstClr val="black"/>
                </a:solidFill>
                <a:effectLst/>
                <a:uLnTx/>
                <a:uFillTx/>
                <a:latin typeface="Finlandica" panose="00000500000000000000"/>
              </a:rPr>
              <a:t>national researchers, public authorities, and their collaborators.</a:t>
            </a:r>
          </a:p>
        </p:txBody>
      </p:sp>
      <p:sp>
        <p:nvSpPr>
          <p:cNvPr id="10" name="Tekstiruutu 9">
            <a:extLst>
              <a:ext uri="{FF2B5EF4-FFF2-40B4-BE49-F238E27FC236}">
                <a16:creationId xmlns:a16="http://schemas.microsoft.com/office/drawing/2014/main" id="{8061F191-4B18-CCEB-065A-B63A0A1ADB00}"/>
              </a:ext>
            </a:extLst>
          </p:cNvPr>
          <p:cNvSpPr txBox="1"/>
          <p:nvPr/>
        </p:nvSpPr>
        <p:spPr>
          <a:xfrm>
            <a:off x="8255725" y="2141026"/>
            <a:ext cx="324000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CSC is a Finnish center of expertise providing high-performance computing, data management, and digital services to support research, education, public administration, and innovation. We bridge science and technology, offering secure, scalable, and sustainable digital solutions that empower national and international collaboration.</a:t>
            </a:r>
          </a:p>
        </p:txBody>
      </p:sp>
      <p:sp>
        <p:nvSpPr>
          <p:cNvPr id="11" name="Tekstiruutu 10">
            <a:extLst>
              <a:ext uri="{FF2B5EF4-FFF2-40B4-BE49-F238E27FC236}">
                <a16:creationId xmlns:a16="http://schemas.microsoft.com/office/drawing/2014/main" id="{040DC396-EF52-8200-5023-4F61C53650F7}"/>
              </a:ext>
            </a:extLst>
          </p:cNvPr>
          <p:cNvSpPr txBox="1"/>
          <p:nvPr/>
        </p:nvSpPr>
        <p:spPr>
          <a:xfrm>
            <a:off x="8273219" y="4398528"/>
            <a:ext cx="3240000" cy="1438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noProof="0" dirty="0">
                <a:solidFill>
                  <a:prstClr val="black"/>
                </a:solidFill>
                <a:latin typeface="Finlandica" panose="00000500000000000000"/>
              </a:rPr>
              <a:t>Charlotte Granberg-Haakana </a:t>
            </a: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rPr>
              <a:t>Customer solution manager, sensitive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hlinkClick r:id="rId3"/>
              </a:rPr>
              <a:t>Charlotte.Granberg-Haakana@csc.fi</a:t>
            </a:r>
            <a:r>
              <a:rPr kumimoji="0" lang="en-US" sz="1050" b="0" i="0" u="none" strike="noStrike" kern="1200" cap="none" spc="0" normalizeH="0" baseline="0" noProof="0" dirty="0">
                <a:ln>
                  <a:noFill/>
                </a:ln>
                <a:solidFill>
                  <a:prstClr val="black"/>
                </a:solidFill>
                <a:effectLst/>
                <a:uLnTx/>
                <a:uFillTx/>
                <a:latin typeface="Finlandica" panose="0000050000000000000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noProof="0" dirty="0">
                <a:solidFill>
                  <a:prstClr val="black"/>
                </a:solidFill>
                <a:latin typeface="Finlandica" panose="00000500000000000000"/>
                <a:hlinkClick r:id="rId5"/>
              </a:rPr>
              <a:t>www.</a:t>
            </a:r>
            <a:r>
              <a:rPr kumimoji="0" lang="en-US" sz="1050" b="0" i="0" u="none" strike="noStrike" kern="1200" cap="none" spc="0" normalizeH="0" baseline="0" noProof="0" dirty="0">
                <a:ln>
                  <a:noFill/>
                </a:ln>
                <a:solidFill>
                  <a:prstClr val="black"/>
                </a:solidFill>
                <a:effectLst/>
                <a:uLnTx/>
                <a:uFillTx/>
                <a:latin typeface="Finlandica" panose="00000500000000000000"/>
                <a:hlinkClick r:id="rId5"/>
              </a:rPr>
              <a:t>csc.fi/en/our-expertise/sensitive-data/</a:t>
            </a:r>
            <a:r>
              <a:rPr kumimoji="0" lang="en-US" sz="1050" b="0" i="0" u="none" strike="noStrike" kern="1200" cap="none" spc="0" normalizeH="0" baseline="0" noProof="0" dirty="0">
                <a:ln>
                  <a:noFill/>
                </a:ln>
                <a:solidFill>
                  <a:prstClr val="black"/>
                </a:solidFill>
                <a:effectLst/>
                <a:uLnTx/>
                <a:uFillTx/>
                <a:latin typeface="Finlandica" panose="0000050000000000000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endParaRPr>
          </a:p>
        </p:txBody>
      </p:sp>
      <p:sp>
        <p:nvSpPr>
          <p:cNvPr id="12" name="Tekstiruutu 11">
            <a:extLst>
              <a:ext uri="{FF2B5EF4-FFF2-40B4-BE49-F238E27FC236}">
                <a16:creationId xmlns:a16="http://schemas.microsoft.com/office/drawing/2014/main" id="{66279F9C-BF2C-7D6A-4C78-307B10E36351}"/>
              </a:ext>
            </a:extLst>
          </p:cNvPr>
          <p:cNvSpPr txBox="1"/>
          <p:nvPr/>
        </p:nvSpPr>
        <p:spPr>
          <a:xfrm>
            <a:off x="4772298" y="2141026"/>
            <a:ext cx="3240000"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We offer secure, audited and scalable services for managing sensitive research data in full compliance with Finnish legislation and GDPR. Our expertise supports national organizations—such as </a:t>
            </a:r>
            <a:r>
              <a:rPr kumimoji="0" lang="en-US" sz="1100" b="0" i="0" u="none" strike="noStrike" kern="1200" cap="none" spc="0" normalizeH="0" baseline="0" noProof="0" dirty="0" err="1">
                <a:ln>
                  <a:noFill/>
                </a:ln>
                <a:solidFill>
                  <a:prstClr val="black"/>
                </a:solidFill>
                <a:effectLst/>
                <a:uLnTx/>
                <a:uFillTx/>
                <a:latin typeface="Finlandica" panose="00000500000000000000"/>
              </a:rPr>
              <a:t>Findata</a:t>
            </a:r>
            <a:r>
              <a:rPr kumimoji="0" lang="en-US" sz="1100" b="0" i="0" u="none" strike="noStrike" kern="1200" cap="none" spc="0" normalizeH="0" baseline="0" noProof="0" dirty="0">
                <a:ln>
                  <a:noFill/>
                </a:ln>
                <a:solidFill>
                  <a:prstClr val="black"/>
                </a:solidFill>
                <a:effectLst/>
                <a:uLnTx/>
                <a:uFillTx/>
                <a:latin typeface="Finlandica" panose="00000500000000000000"/>
              </a:rPr>
              <a:t> and Statistics Finland—in meeting their data management and service delivery needs. Through ELIXIR, we also bridge European life science competences to enhance our services and foster international collaboration.</a:t>
            </a:r>
          </a:p>
        </p:txBody>
      </p:sp>
      <p:pic>
        <p:nvPicPr>
          <p:cNvPr id="4" name="Graphic 3">
            <a:extLst>
              <a:ext uri="{FF2B5EF4-FFF2-40B4-BE49-F238E27FC236}">
                <a16:creationId xmlns:a16="http://schemas.microsoft.com/office/drawing/2014/main" id="{F8F3DB9F-9FFE-45F4-8898-FB51D070E186}"/>
              </a:ext>
            </a:extLst>
          </p:cNvPr>
          <p:cNvPicPr>
            <a:picLocks noChangeAspect="1"/>
          </p:cNvPicPr>
          <p:nvPr/>
        </p:nvPicPr>
        <p:blipFill>
          <a:blip r:embed="rId6"/>
          <a:srcRect/>
          <a:stretch/>
        </p:blipFill>
        <p:spPr>
          <a:xfrm>
            <a:off x="11164552" y="6044697"/>
            <a:ext cx="867676" cy="646331"/>
          </a:xfrm>
          <a:prstGeom prst="rect">
            <a:avLst/>
          </a:prstGeom>
        </p:spPr>
      </p:pic>
      <p:pic>
        <p:nvPicPr>
          <p:cNvPr id="2" name="Picture 2">
            <a:extLst>
              <a:ext uri="{FF2B5EF4-FFF2-40B4-BE49-F238E27FC236}">
                <a16:creationId xmlns:a16="http://schemas.microsoft.com/office/drawing/2014/main" id="{7CB78BAE-A277-E3C0-AE79-84C9C9D7AF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962" y="1042541"/>
            <a:ext cx="4215091" cy="2417816"/>
          </a:xfrm>
          <a:prstGeom prst="rect">
            <a:avLst/>
          </a:prstGeom>
        </p:spPr>
      </p:pic>
      <p:pic>
        <p:nvPicPr>
          <p:cNvPr id="3" name="Picture 16">
            <a:extLst>
              <a:ext uri="{FF2B5EF4-FFF2-40B4-BE49-F238E27FC236}">
                <a16:creationId xmlns:a16="http://schemas.microsoft.com/office/drawing/2014/main" id="{6998A252-1904-E202-B17B-B22B1CFE3A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839" y="3622874"/>
            <a:ext cx="4008487" cy="2417817"/>
          </a:xfrm>
          <a:prstGeom prst="rect">
            <a:avLst/>
          </a:prstGeom>
        </p:spPr>
      </p:pic>
      <p:pic>
        <p:nvPicPr>
          <p:cNvPr id="6" name="Picture 14">
            <a:extLst>
              <a:ext uri="{FF2B5EF4-FFF2-40B4-BE49-F238E27FC236}">
                <a16:creationId xmlns:a16="http://schemas.microsoft.com/office/drawing/2014/main" id="{3536A615-2BD1-FE11-693F-186D47FC91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1669" y="6148534"/>
            <a:ext cx="1017387" cy="517033"/>
          </a:xfrm>
          <a:prstGeom prst="rect">
            <a:avLst/>
          </a:prstGeom>
        </p:spPr>
      </p:pic>
    </p:spTree>
    <p:extLst>
      <p:ext uri="{BB962C8B-B14F-4D97-AF65-F5344CB8AC3E}">
        <p14:creationId xmlns:p14="http://schemas.microsoft.com/office/powerpoint/2010/main" val="1127571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425946-DADA-A16C-9189-9F75AAD6B0F2}"/>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BE2C86FE-DBB5-382B-207E-42CA47D36AFA}"/>
              </a:ext>
            </a:extLst>
          </p:cNvPr>
          <p:cNvSpPr txBox="1"/>
          <p:nvPr/>
        </p:nvSpPr>
        <p:spPr>
          <a:xfrm>
            <a:off x="126658" y="176013"/>
            <a:ext cx="11834359" cy="276999"/>
          </a:xfrm>
          <a:prstGeom prst="rect">
            <a:avLst/>
          </a:prstGeom>
          <a:noFill/>
        </p:spPr>
        <p:txBody>
          <a:bodyPr wrap="square" lIns="91440" tIns="45720" rIns="91440" bIns="45720" rtlCol="0" anchor="t">
            <a:spAutoFit/>
          </a:bodyPr>
          <a:lstStyle/>
          <a:p>
            <a:pPr marL="12700">
              <a:spcBef>
                <a:spcPts val="100"/>
              </a:spcBef>
              <a:defRPr/>
            </a:pPr>
            <a:r>
              <a:rPr lang="en-US" sz="1200" kern="0" spc="-40" dirty="0">
                <a:latin typeface="Work Sans"/>
                <a:cs typeface="Calibri"/>
              </a:rPr>
              <a:t>Secure Processing Environment and Data </a:t>
            </a:r>
            <a:r>
              <a:rPr lang="en-US" sz="1200" kern="0" spc="-40">
                <a:latin typeface="Work Sans"/>
                <a:cs typeface="Calibri"/>
              </a:rPr>
              <a:t>analytics</a:t>
            </a:r>
            <a:endParaRPr lang="en-US" sz="1200" i="0" u="none" strike="noStrike" kern="0" cap="none" spc="35" normalizeH="0" baseline="0" noProof="0">
              <a:ln>
                <a:noFill/>
              </a:ln>
              <a:effectLst/>
              <a:uLnTx/>
              <a:uFillTx/>
              <a:latin typeface="Work Sans"/>
              <a:cs typeface="Calibri"/>
            </a:endParaRPr>
          </a:p>
        </p:txBody>
      </p:sp>
      <p:sp>
        <p:nvSpPr>
          <p:cNvPr id="8" name="Tekstiruutu 7">
            <a:extLst>
              <a:ext uri="{FF2B5EF4-FFF2-40B4-BE49-F238E27FC236}">
                <a16:creationId xmlns:a16="http://schemas.microsoft.com/office/drawing/2014/main" id="{759E9E9F-6A5E-DF75-C81A-7551F122516C}"/>
              </a:ext>
            </a:extLst>
          </p:cNvPr>
          <p:cNvSpPr txBox="1"/>
          <p:nvPr/>
        </p:nvSpPr>
        <p:spPr>
          <a:xfrm>
            <a:off x="4758930" y="813303"/>
            <a:ext cx="6932327" cy="646331"/>
          </a:xfrm>
          <a:prstGeom prst="rect">
            <a:avLst/>
          </a:prstGeom>
          <a:noFill/>
        </p:spPr>
        <p:txBody>
          <a:bodyPr wrap="square" lIns="91440" tIns="45720" rIns="91440" bIns="45720" anchor="t">
            <a:spAutoFit/>
          </a:bodyPr>
          <a:lstStyle>
            <a:defPPr>
              <a:defRPr lang="en-FI"/>
            </a:defPPr>
            <a:lvl1pPr>
              <a:defRPr sz="2000" b="1">
                <a:solidFill>
                  <a:srgbClr val="002EA2"/>
                </a:solidFill>
                <a:latin typeface="Finlandica"/>
                <a:ea typeface="+mj-ea"/>
                <a:cs typeface="+mj-cs"/>
              </a:defRPr>
            </a:lvl1pPr>
          </a:lstStyle>
          <a:p>
            <a:r>
              <a:rPr lang="en-US" dirty="0"/>
              <a:t>From data to competitive advantage™ - data access, secure analysis, knowledge management, communication content, and market access.</a:t>
            </a:r>
          </a:p>
        </p:txBody>
      </p:sp>
      <p:sp>
        <p:nvSpPr>
          <p:cNvPr id="10" name="Tekstiruutu 9">
            <a:extLst>
              <a:ext uri="{FF2B5EF4-FFF2-40B4-BE49-F238E27FC236}">
                <a16:creationId xmlns:a16="http://schemas.microsoft.com/office/drawing/2014/main" id="{C52786B3-2F9A-A26D-C46B-CB20D248603E}"/>
              </a:ext>
            </a:extLst>
          </p:cNvPr>
          <p:cNvSpPr txBox="1"/>
          <p:nvPr/>
        </p:nvSpPr>
        <p:spPr>
          <a:xfrm>
            <a:off x="8242357" y="1906847"/>
            <a:ext cx="3240000" cy="21954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12700" marR="5080" lvl="0" indent="0" defTabSz="914400" eaLnBrk="1" fontAlgn="auto" latinLnBrk="0" hangingPunct="1">
              <a:lnSpc>
                <a:spcPct val="100000"/>
              </a:lnSpc>
              <a:spcBef>
                <a:spcPts val="195"/>
              </a:spcBef>
              <a:spcAft>
                <a:spcPts val="0"/>
              </a:spcAft>
              <a:buClrTx/>
              <a:buSzTx/>
              <a:buFontTx/>
              <a:buNone/>
              <a:tabLst/>
              <a:defRPr/>
            </a:pPr>
            <a:r>
              <a:rPr lang="en-US" sz="1100" dirty="0" err="1">
                <a:latin typeface="Finlandica" panose="00000500000000000000"/>
              </a:rPr>
              <a:t>ESiOR</a:t>
            </a:r>
            <a:r>
              <a:rPr lang="en-US" sz="1100" dirty="0">
                <a:latin typeface="Finlandica" panose="00000500000000000000"/>
              </a:rPr>
              <a:t> Oy is a private expert organization that creates insights and value from data and evidence and provides secure processing environment (SPE) called as </a:t>
            </a:r>
            <a:r>
              <a:rPr lang="en-US" sz="1100" dirty="0" err="1">
                <a:latin typeface="Finlandica" panose="00000500000000000000"/>
              </a:rPr>
              <a:t>SPESiOR</a:t>
            </a:r>
            <a:r>
              <a:rPr lang="en-US" sz="1100" dirty="0">
                <a:latin typeface="Finlandica" panose="00000500000000000000"/>
              </a:rPr>
              <a:t>®. </a:t>
            </a:r>
            <a:r>
              <a:rPr lang="en-US" sz="1100" dirty="0" err="1">
                <a:latin typeface="Finlandica" panose="00000500000000000000"/>
              </a:rPr>
              <a:t>ESiOR</a:t>
            </a:r>
            <a:r>
              <a:rPr lang="en-US" sz="1100" dirty="0">
                <a:latin typeface="Finlandica" panose="00000500000000000000"/>
              </a:rPr>
              <a:t> has solid experience in research, social and health economics and outcomes research (SHEOR), data science and evidence generation (DSEG), and market access. </a:t>
            </a:r>
            <a:r>
              <a:rPr lang="en-US" sz="1100" dirty="0" err="1">
                <a:latin typeface="Finlandica" panose="00000500000000000000"/>
              </a:rPr>
              <a:t>ESiOR</a:t>
            </a:r>
            <a:r>
              <a:rPr lang="en-US" sz="1100" dirty="0">
                <a:latin typeface="Finlandica" panose="00000500000000000000"/>
              </a:rPr>
              <a:t> Oy has a strong track record of client success, with over 800 projects, over 400 scientific publications, and more than 15 innovations and at least 5 international awards. </a:t>
            </a:r>
          </a:p>
        </p:txBody>
      </p:sp>
      <p:sp>
        <p:nvSpPr>
          <p:cNvPr id="11" name="Tekstiruutu 10">
            <a:extLst>
              <a:ext uri="{FF2B5EF4-FFF2-40B4-BE49-F238E27FC236}">
                <a16:creationId xmlns:a16="http://schemas.microsoft.com/office/drawing/2014/main" id="{2C190349-453D-F907-8065-A960F8D9686D}"/>
              </a:ext>
            </a:extLst>
          </p:cNvPr>
          <p:cNvSpPr txBox="1"/>
          <p:nvPr/>
        </p:nvSpPr>
        <p:spPr>
          <a:xfrm>
            <a:off x="8271431" y="4215171"/>
            <a:ext cx="3240000" cy="27315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noProof="0" dirty="0">
                <a:solidFill>
                  <a:prstClr val="black"/>
                </a:solidFill>
                <a:latin typeface="Finlandica" panose="00000500000000000000"/>
              </a:rPr>
              <a:t>Erkki Soini</a:t>
            </a: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noProof="0" dirty="0">
                <a:solidFill>
                  <a:prstClr val="black"/>
                </a:solidFill>
                <a:latin typeface="Finlandica" panose="00000500000000000000"/>
              </a:rPr>
              <a:t>CEO, Health Economist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hlinkClick r:id="rId3"/>
              </a:rPr>
              <a:t>Erkki.soini@esior.fi</a:t>
            </a:r>
            <a:r>
              <a:rPr kumimoji="0" lang="en-US" sz="1050" b="0" i="0" u="none" strike="noStrike" kern="1200" cap="none" spc="0" normalizeH="0" baseline="0" noProof="0" dirty="0">
                <a:ln>
                  <a:noFill/>
                </a:ln>
                <a:solidFill>
                  <a:prstClr val="black"/>
                </a:solidFill>
                <a:effectLst/>
                <a:uLnTx/>
                <a:uFillTx/>
                <a:latin typeface="Finlandica" panose="00000500000000000000"/>
              </a:rPr>
              <a:t> </a:t>
            </a:r>
          </a:p>
          <a:p>
            <a:pPr marL="12700" marR="0" lvl="0" indent="0" defTabSz="914400" eaLnBrk="1" fontAlgn="auto" latinLnBrk="0" hangingPunct="1">
              <a:lnSpc>
                <a:spcPct val="100000"/>
              </a:lnSpc>
              <a:spcBef>
                <a:spcPts val="25"/>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Finlandica" panose="00000500000000000000"/>
                <a:cs typeface="Trebuchet MS"/>
              </a:rPr>
              <a:t>+358</a:t>
            </a:r>
            <a:r>
              <a:rPr kumimoji="0" lang="en-US" sz="1050" b="0" i="0" u="none" strike="noStrike" kern="0" cap="none" spc="10" normalizeH="0" baseline="0" noProof="0" dirty="0">
                <a:ln>
                  <a:noFill/>
                </a:ln>
                <a:solidFill>
                  <a:prstClr val="black"/>
                </a:solidFill>
                <a:effectLst/>
                <a:uLnTx/>
                <a:uFillTx/>
                <a:latin typeface="Finlandica" panose="00000500000000000000"/>
                <a:cs typeface="Trebuchet MS"/>
              </a:rPr>
              <a:t> </a:t>
            </a:r>
            <a:r>
              <a:rPr kumimoji="0" lang="en-US" sz="1050" b="0" i="0" u="none" strike="noStrike" kern="0" cap="none" spc="0" normalizeH="0" baseline="0" noProof="0" dirty="0">
                <a:ln>
                  <a:noFill/>
                </a:ln>
                <a:solidFill>
                  <a:prstClr val="black"/>
                </a:solidFill>
                <a:effectLst/>
                <a:uLnTx/>
                <a:uFillTx/>
                <a:latin typeface="Finlandica" panose="00000500000000000000"/>
                <a:cs typeface="Trebuchet MS"/>
              </a:rPr>
              <a:t>40</a:t>
            </a:r>
            <a:r>
              <a:rPr kumimoji="0" lang="en-US" sz="1050" b="0" i="0" u="none" strike="noStrike" kern="0" cap="none" spc="10" normalizeH="0" baseline="0" noProof="0" dirty="0">
                <a:ln>
                  <a:noFill/>
                </a:ln>
                <a:solidFill>
                  <a:prstClr val="black"/>
                </a:solidFill>
                <a:effectLst/>
                <a:uLnTx/>
                <a:uFillTx/>
                <a:latin typeface="Finlandica" panose="00000500000000000000"/>
                <a:cs typeface="Trebuchet MS"/>
              </a:rPr>
              <a:t> </a:t>
            </a:r>
            <a:r>
              <a:rPr kumimoji="0" lang="en-US" sz="1050" b="0" i="0" u="none" strike="noStrike" kern="0" cap="none" spc="0" normalizeH="0" baseline="0" noProof="0" dirty="0">
                <a:ln>
                  <a:noFill/>
                </a:ln>
                <a:solidFill>
                  <a:prstClr val="black"/>
                </a:solidFill>
                <a:effectLst/>
                <a:uLnTx/>
                <a:uFillTx/>
                <a:latin typeface="Finlandica" panose="00000500000000000000"/>
                <a:cs typeface="Trebuchet MS"/>
              </a:rPr>
              <a:t>0533</a:t>
            </a:r>
            <a:r>
              <a:rPr kumimoji="0" lang="en-US" sz="1050" b="0" i="0" u="none" strike="noStrike" kern="0" cap="none" spc="10" normalizeH="0" baseline="0" noProof="0" dirty="0">
                <a:ln>
                  <a:noFill/>
                </a:ln>
                <a:solidFill>
                  <a:prstClr val="black"/>
                </a:solidFill>
                <a:effectLst/>
                <a:uLnTx/>
                <a:uFillTx/>
                <a:latin typeface="Finlandica" panose="00000500000000000000"/>
                <a:cs typeface="Trebuchet MS"/>
              </a:rPr>
              <a:t> </a:t>
            </a:r>
            <a:r>
              <a:rPr kumimoji="0" lang="en-US" sz="1050" b="0" i="0" u="none" strike="noStrike" kern="0" cap="none" spc="-25" normalizeH="0" baseline="0" noProof="0" dirty="0">
                <a:ln>
                  <a:noFill/>
                </a:ln>
                <a:solidFill>
                  <a:prstClr val="black"/>
                </a:solidFill>
                <a:effectLst/>
                <a:uLnTx/>
                <a:uFillTx/>
                <a:latin typeface="Finlandica" panose="00000500000000000000"/>
                <a:cs typeface="Trebuchet MS"/>
              </a:rPr>
              <a:t>971</a:t>
            </a:r>
            <a:endParaRPr kumimoji="0" lang="en-US" sz="1050" b="0" i="0" u="none" strike="noStrike" kern="0" cap="none" spc="0" normalizeH="0" baseline="0" noProof="0" dirty="0">
              <a:ln>
                <a:noFill/>
              </a:ln>
              <a:solidFill>
                <a:prstClr val="black"/>
              </a:solidFill>
              <a:effectLst/>
              <a:uLnTx/>
              <a:uFillTx/>
              <a:latin typeface="Finlandica" panose="00000500000000000000"/>
              <a:cs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noProof="0" dirty="0">
              <a:solidFill>
                <a:prstClr val="black"/>
              </a:solidFill>
              <a:latin typeface="Finlandica" panose="0000050000000000000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noProof="0" dirty="0">
                <a:solidFill>
                  <a:prstClr val="black"/>
                </a:solidFill>
                <a:latin typeface="Finlandica" panose="00000500000000000000"/>
              </a:rPr>
              <a:t>Janne Martikainen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noProof="0" dirty="0">
                <a:solidFill>
                  <a:prstClr val="black"/>
                </a:solidFill>
                <a:latin typeface="Finlandica" panose="00000500000000000000"/>
              </a:rPr>
              <a:t>Managing partner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prstClr val="black"/>
                </a:solidFill>
                <a:effectLst/>
                <a:uLnTx/>
                <a:uFillTx/>
                <a:latin typeface="Finlandica" panose="00000500000000000000"/>
                <a:hlinkClick r:id="rId5"/>
              </a:rPr>
              <a:t>Janne.martikainen@esior.fi</a:t>
            </a:r>
            <a:r>
              <a:rPr kumimoji="0" lang="en-US" sz="1050" i="0" u="none" strike="noStrike" kern="1200" cap="none" spc="0" normalizeH="0" baseline="0" noProof="0" dirty="0">
                <a:ln>
                  <a:noFill/>
                </a:ln>
                <a:solidFill>
                  <a:prstClr val="black"/>
                </a:solidFill>
                <a:effectLst/>
                <a:uLnTx/>
                <a:uFillTx/>
                <a:latin typeface="Finlandica" panose="00000500000000000000"/>
              </a:rPr>
              <a:t> </a:t>
            </a:r>
          </a:p>
          <a:p>
            <a:pPr>
              <a:defRPr/>
            </a:pPr>
            <a:r>
              <a:rPr kumimoji="0" lang="en-US" sz="1050" b="0" i="0" u="none" strike="noStrike" kern="0" cap="none" spc="0" normalizeH="0" baseline="0" noProof="0" dirty="0">
                <a:ln>
                  <a:noFill/>
                </a:ln>
                <a:solidFill>
                  <a:prstClr val="black"/>
                </a:solidFill>
                <a:effectLst/>
                <a:uLnTx/>
                <a:uFillTx/>
                <a:latin typeface="Finlandica" panose="00000500000000000000"/>
                <a:cs typeface="Trebuchet MS"/>
              </a:rPr>
              <a:t>+358</a:t>
            </a:r>
            <a:r>
              <a:rPr kumimoji="0" lang="en-US" sz="1050" b="0" i="0" u="none" strike="noStrike" kern="0" cap="none" spc="-15" normalizeH="0" baseline="0" noProof="0" dirty="0">
                <a:ln>
                  <a:noFill/>
                </a:ln>
                <a:solidFill>
                  <a:prstClr val="black"/>
                </a:solidFill>
                <a:effectLst/>
                <a:uLnTx/>
                <a:uFillTx/>
                <a:latin typeface="Finlandica" panose="00000500000000000000"/>
                <a:cs typeface="Trebuchet MS"/>
              </a:rPr>
              <a:t> 4</a:t>
            </a:r>
            <a:r>
              <a:rPr kumimoji="0" lang="en-US" sz="1050" b="0" i="0" u="none" strike="noStrike" kern="0" cap="none" spc="0" normalizeH="0" baseline="0" noProof="0" dirty="0">
                <a:ln>
                  <a:noFill/>
                </a:ln>
                <a:solidFill>
                  <a:prstClr val="black"/>
                </a:solidFill>
                <a:effectLst/>
                <a:uLnTx/>
                <a:uFillTx/>
                <a:latin typeface="Finlandica" panose="00000500000000000000"/>
                <a:cs typeface="Trebuchet MS"/>
              </a:rPr>
              <a:t>4 0718 243</a:t>
            </a:r>
          </a:p>
          <a:p>
            <a:pPr>
              <a:defRPr/>
            </a:pPr>
            <a:endParaRPr lang="en-US" sz="1050" kern="0" noProof="0" dirty="0">
              <a:solidFill>
                <a:prstClr val="black"/>
              </a:solidFill>
              <a:latin typeface="Finlandica" panose="00000500000000000000"/>
              <a:cs typeface="Trebuchet MS"/>
            </a:endParaRPr>
          </a:p>
          <a:p>
            <a:pPr>
              <a:defRPr/>
            </a:pPr>
            <a:r>
              <a:rPr lang="en-US" sz="1050" kern="0" spc="-10" noProof="0" dirty="0">
                <a:solidFill>
                  <a:srgbClr val="467886"/>
                </a:solidFill>
                <a:uFill>
                  <a:solidFill>
                    <a:srgbClr val="2E69FF"/>
                  </a:solidFill>
                </a:uFill>
                <a:latin typeface="Finlandica" panose="00000500000000000000"/>
                <a:cs typeface="Trebuchet MS"/>
                <a:hlinkClick r:id="rId6">
                  <a:extLst>
                    <a:ext uri="{A12FA001-AC4F-418D-AE19-62706E023703}">
                      <ahyp:hlinkClr xmlns:ahyp="http://schemas.microsoft.com/office/drawing/2018/hyperlinkcolor" val="tx"/>
                    </a:ext>
                  </a:extLst>
                </a:hlinkClick>
              </a:rPr>
              <a:t>www.</a:t>
            </a:r>
            <a:r>
              <a:rPr kumimoji="0" lang="en-US" sz="1050" b="0" i="0" strike="noStrike" kern="0" cap="none" spc="-10" normalizeH="0" baseline="0" noProof="0" dirty="0">
                <a:ln>
                  <a:noFill/>
                </a:ln>
                <a:solidFill>
                  <a:schemeClr val="accent1"/>
                </a:solidFill>
                <a:effectLst/>
                <a:uLnTx/>
                <a:uFill>
                  <a:solidFill>
                    <a:srgbClr val="2E69FF"/>
                  </a:solidFill>
                </a:uFill>
                <a:latin typeface="Finlandica" panose="00000500000000000000"/>
                <a:cs typeface="Trebuchet MS"/>
                <a:hlinkClick r:id="rId6">
                  <a:extLst>
                    <a:ext uri="{A12FA001-AC4F-418D-AE19-62706E023703}">
                      <ahyp:hlinkClr xmlns:ahyp="http://schemas.microsoft.com/office/drawing/2018/hyperlinkcolor" val="tx"/>
                    </a:ext>
                  </a:extLst>
                </a:hlinkClick>
              </a:rPr>
              <a:t>esior.fi</a:t>
            </a:r>
            <a:r>
              <a:rPr kumimoji="0" lang="en-US" sz="1050" b="0" i="0" strike="noStrike" kern="0" cap="none" spc="-10" normalizeH="0" baseline="0" noProof="0" dirty="0">
                <a:ln>
                  <a:noFill/>
                </a:ln>
                <a:solidFill>
                  <a:schemeClr val="accent1"/>
                </a:solidFill>
                <a:effectLst/>
                <a:uLnTx/>
                <a:uFill>
                  <a:solidFill>
                    <a:srgbClr val="2E69FF"/>
                  </a:solidFill>
                </a:uFill>
                <a:latin typeface="Finlandica" panose="00000500000000000000"/>
                <a:cs typeface="Trebuchet MS"/>
              </a:rPr>
              <a:t>  </a:t>
            </a:r>
            <a:endParaRPr kumimoji="0" lang="en-US" sz="1050" b="0" i="0" strike="noStrike" kern="0" cap="none" spc="0" normalizeH="0" baseline="0" noProof="0" dirty="0">
              <a:ln>
                <a:noFill/>
              </a:ln>
              <a:solidFill>
                <a:schemeClr val="accent1"/>
              </a:solidFill>
              <a:effectLst/>
              <a:uLnTx/>
              <a:uFillTx/>
              <a:latin typeface="Finlandica" panose="00000500000000000000"/>
              <a:cs typeface="Trebuchet MS"/>
            </a:endParaRPr>
          </a:p>
          <a:p>
            <a:pPr>
              <a:defRPr/>
            </a:pPr>
            <a:endParaRPr lang="en-US" sz="1050" kern="0" noProof="0" dirty="0">
              <a:solidFill>
                <a:prstClr val="black"/>
              </a:solidFill>
              <a:latin typeface="Finlandica" panose="00000500000000000000"/>
              <a:cs typeface="Trebuchet MS"/>
            </a:endParaRPr>
          </a:p>
          <a:p>
            <a:pPr>
              <a:defRPr/>
            </a:pPr>
            <a:endParaRPr kumimoji="0" lang="en-US" sz="1050" b="0" i="0" u="none" strike="noStrike" kern="0" cap="none" spc="0" normalizeH="0" baseline="0" noProof="0" dirty="0">
              <a:ln>
                <a:noFill/>
              </a:ln>
              <a:solidFill>
                <a:prstClr val="black"/>
              </a:solidFill>
              <a:effectLst/>
              <a:uLnTx/>
              <a:uFillTx/>
              <a:latin typeface="Finlandica" panose="00000500000000000000"/>
              <a:cs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endParaRPr>
          </a:p>
        </p:txBody>
      </p:sp>
      <p:sp>
        <p:nvSpPr>
          <p:cNvPr id="12" name="Tekstiruutu 11">
            <a:extLst>
              <a:ext uri="{FF2B5EF4-FFF2-40B4-BE49-F238E27FC236}">
                <a16:creationId xmlns:a16="http://schemas.microsoft.com/office/drawing/2014/main" id="{DF923B68-68F5-13E9-F977-755347B8F9B2}"/>
              </a:ext>
            </a:extLst>
          </p:cNvPr>
          <p:cNvSpPr txBox="1"/>
          <p:nvPr/>
        </p:nvSpPr>
        <p:spPr>
          <a:xfrm>
            <a:off x="4758930" y="1906847"/>
            <a:ext cx="3240000" cy="2339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r>
              <a:rPr lang="en-US" sz="1100" noProof="0" dirty="0">
                <a:latin typeface="Finlandica" panose="00000500000000000000"/>
              </a:rPr>
              <a:t>At </a:t>
            </a:r>
            <a:r>
              <a:rPr lang="en-US" sz="1100" noProof="0" dirty="0" err="1">
                <a:latin typeface="Finlandica" panose="00000500000000000000"/>
              </a:rPr>
              <a:t>ESiOR</a:t>
            </a:r>
            <a:r>
              <a:rPr lang="en-US" sz="1100" noProof="0" dirty="0">
                <a:latin typeface="Finlandica" panose="00000500000000000000"/>
              </a:rPr>
              <a:t>, our offerings span: DSEG services</a:t>
            </a:r>
            <a:r>
              <a:rPr lang="en-US" sz="1100" dirty="0">
                <a:latin typeface="Finlandica" panose="00000500000000000000"/>
              </a:rPr>
              <a:t>,</a:t>
            </a:r>
            <a:r>
              <a:rPr lang="en-US" sz="1100" noProof="0" dirty="0">
                <a:latin typeface="Finlandica" panose="00000500000000000000"/>
              </a:rPr>
              <a:t> evidence synthesis, RWE studies, external control arms, interface modelling and related applications; </a:t>
            </a:r>
            <a:r>
              <a:rPr lang="en-US" sz="1100" noProof="0" dirty="0" err="1">
                <a:latin typeface="Finlandica" panose="00000500000000000000"/>
              </a:rPr>
              <a:t>SPESiOR</a:t>
            </a:r>
            <a:r>
              <a:rPr lang="en-US" sz="1100" noProof="0" dirty="0">
                <a:latin typeface="Finlandica" panose="00000500000000000000"/>
              </a:rPr>
              <a:t>®, an EHDS-compliant private-cloud SPE that manages the entire data lifecycle; SHEOR services covering effectiveness, cost-effectiveness, HTA, process evaluation, cost studies, predictive modelling and risk-sharing; and Nordic market-access services, from landscape analysis and consultancy to reimbursement submissions, conditional reimbursement and risk-sharing strategies.</a:t>
            </a:r>
          </a:p>
        </p:txBody>
      </p:sp>
      <p:pic>
        <p:nvPicPr>
          <p:cNvPr id="4" name="Graphic 3">
            <a:extLst>
              <a:ext uri="{FF2B5EF4-FFF2-40B4-BE49-F238E27FC236}">
                <a16:creationId xmlns:a16="http://schemas.microsoft.com/office/drawing/2014/main" id="{8A52717A-BD39-7C85-EA5D-587D87D5BE05}"/>
              </a:ext>
            </a:extLst>
          </p:cNvPr>
          <p:cNvPicPr>
            <a:picLocks noChangeAspect="1"/>
          </p:cNvPicPr>
          <p:nvPr/>
        </p:nvPicPr>
        <p:blipFill>
          <a:blip r:embed="rId7"/>
          <a:srcRect/>
          <a:stretch/>
        </p:blipFill>
        <p:spPr>
          <a:xfrm>
            <a:off x="11070345" y="6327831"/>
            <a:ext cx="882172" cy="387175"/>
          </a:xfrm>
          <a:prstGeom prst="rect">
            <a:avLst/>
          </a:prstGeom>
        </p:spPr>
      </p:pic>
      <p:pic>
        <p:nvPicPr>
          <p:cNvPr id="2" name="Picture 15">
            <a:extLst>
              <a:ext uri="{FF2B5EF4-FFF2-40B4-BE49-F238E27FC236}">
                <a16:creationId xmlns:a16="http://schemas.microsoft.com/office/drawing/2014/main" id="{0F6F30C2-4D73-9F29-1B50-47E7824701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19850"/>
            <a:ext cx="3938149" cy="3938149"/>
          </a:xfrm>
          <a:prstGeom prst="rect">
            <a:avLst/>
          </a:prstGeom>
        </p:spPr>
      </p:pic>
      <p:pic>
        <p:nvPicPr>
          <p:cNvPr id="3" name="object 10">
            <a:extLst>
              <a:ext uri="{FF2B5EF4-FFF2-40B4-BE49-F238E27FC236}">
                <a16:creationId xmlns:a16="http://schemas.microsoft.com/office/drawing/2014/main" id="{B8870E0F-7BFC-A730-0F83-22078488ED7A}"/>
              </a:ext>
            </a:extLst>
          </p:cNvPr>
          <p:cNvPicPr/>
          <p:nvPr/>
        </p:nvPicPr>
        <p:blipFill>
          <a:blip r:embed="rId9" cstate="print"/>
          <a:stretch>
            <a:fillRect/>
          </a:stretch>
        </p:blipFill>
        <p:spPr>
          <a:xfrm>
            <a:off x="406469" y="1190899"/>
            <a:ext cx="2283485" cy="1003421"/>
          </a:xfrm>
          <a:prstGeom prst="rect">
            <a:avLst/>
          </a:prstGeom>
        </p:spPr>
      </p:pic>
      <p:pic>
        <p:nvPicPr>
          <p:cNvPr id="6" name="Picture 14" descr="A black text on a white background&#10;&#10;Description automatically generated">
            <a:extLst>
              <a:ext uri="{FF2B5EF4-FFF2-40B4-BE49-F238E27FC236}">
                <a16:creationId xmlns:a16="http://schemas.microsoft.com/office/drawing/2014/main" id="{97B30407-83F0-8C1F-90FF-A3E5491C71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469" y="2087560"/>
            <a:ext cx="2283486" cy="720342"/>
          </a:xfrm>
          <a:prstGeom prst="rect">
            <a:avLst/>
          </a:prstGeom>
        </p:spPr>
      </p:pic>
      <p:sp>
        <p:nvSpPr>
          <p:cNvPr id="15" name="Tekstiruutu 14">
            <a:extLst>
              <a:ext uri="{FF2B5EF4-FFF2-40B4-BE49-F238E27FC236}">
                <a16:creationId xmlns:a16="http://schemas.microsoft.com/office/drawing/2014/main" id="{0EC2F7C5-D9FD-F1A4-BD17-592A3509ED91}"/>
              </a:ext>
            </a:extLst>
          </p:cNvPr>
          <p:cNvSpPr txBox="1"/>
          <p:nvPr/>
        </p:nvSpPr>
        <p:spPr>
          <a:xfrm>
            <a:off x="4758930" y="4215171"/>
            <a:ext cx="3240000" cy="244169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Benefits and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u="none" strike="noStrike" kern="1200" cap="none" spc="0" normalizeH="0" baseline="0" noProof="0" dirty="0">
              <a:ln>
                <a:noFill/>
              </a:ln>
              <a:solidFill>
                <a:prstClr val="black"/>
              </a:solidFill>
              <a:effectLst/>
              <a:uLnTx/>
              <a:uFillTx/>
              <a:latin typeface="Finlandica" panose="00000500000000000000"/>
            </a:endParaRPr>
          </a:p>
          <a:p>
            <a:pPr marL="12700" marR="5080" lvl="0" indent="0" defTabSz="914400" eaLnBrk="1" fontAlgn="auto" latinLnBrk="0" hangingPunct="1">
              <a:lnSpc>
                <a:spcPct val="100000"/>
              </a:lnSpc>
              <a:spcBef>
                <a:spcPts val="185"/>
              </a:spcBef>
              <a:spcAft>
                <a:spcPts val="0"/>
              </a:spcAft>
              <a:buClrTx/>
              <a:buSzTx/>
              <a:buFontTx/>
              <a:buNone/>
              <a:tabLst/>
              <a:defRPr/>
            </a:pPr>
            <a:r>
              <a:rPr lang="en-US" sz="1100" dirty="0">
                <a:latin typeface="Finlandica" panose="00000500000000000000"/>
              </a:rPr>
              <a:t>The experts and solutions at </a:t>
            </a:r>
            <a:r>
              <a:rPr lang="en-US" sz="1100" dirty="0" err="1">
                <a:latin typeface="Finlandica" panose="00000500000000000000"/>
              </a:rPr>
              <a:t>ESiOR</a:t>
            </a:r>
            <a:r>
              <a:rPr lang="en-US" sz="1100" dirty="0">
                <a:latin typeface="Finlandica" panose="00000500000000000000"/>
              </a:rPr>
              <a:t> are driven by data, aim at credible insight and trustworthy value, and leave no stone unturned when finding the best solutions for developing and communicating their clients’ competitive advantages. Testimonials:</a:t>
            </a:r>
          </a:p>
          <a:p>
            <a:pPr marL="184150" marR="5080" lvl="0" indent="-171450" defTabSz="914400" eaLnBrk="1" fontAlgn="auto" latinLnBrk="0" hangingPunct="1">
              <a:lnSpc>
                <a:spcPct val="100000"/>
              </a:lnSpc>
              <a:spcBef>
                <a:spcPts val="185"/>
              </a:spcBef>
              <a:spcAft>
                <a:spcPts val="0"/>
              </a:spcAft>
              <a:buClrTx/>
              <a:buSzTx/>
              <a:buFont typeface="Arial" panose="020B0604020202020204" pitchFamily="34" charset="0"/>
              <a:buChar char="•"/>
              <a:tabLst/>
              <a:defRPr/>
            </a:pPr>
            <a:r>
              <a:rPr lang="en-US" sz="1100" dirty="0">
                <a:latin typeface="Finlandica" panose="00000500000000000000"/>
              </a:rPr>
              <a:t>“Great to see that studies carried out in the </a:t>
            </a:r>
            <a:r>
              <a:rPr lang="en-US" sz="1100" dirty="0" err="1">
                <a:latin typeface="Finlandica" panose="00000500000000000000"/>
              </a:rPr>
              <a:t>SPESiOR</a:t>
            </a:r>
            <a:r>
              <a:rPr lang="en-US" sz="1100" dirty="0">
                <a:latin typeface="Finlandica" panose="00000500000000000000"/>
              </a:rPr>
              <a:t> environment produce results that impact on health policy.“</a:t>
            </a:r>
          </a:p>
          <a:p>
            <a:pPr marL="184150" marR="5080" lvl="0" indent="-171450" defTabSz="914400" eaLnBrk="1" fontAlgn="auto" latinLnBrk="0" hangingPunct="1">
              <a:lnSpc>
                <a:spcPct val="100000"/>
              </a:lnSpc>
              <a:spcBef>
                <a:spcPts val="185"/>
              </a:spcBef>
              <a:spcAft>
                <a:spcPts val="0"/>
              </a:spcAft>
              <a:buClrTx/>
              <a:buSzTx/>
              <a:buFont typeface="Arial" panose="020B0604020202020204" pitchFamily="34" charset="0"/>
              <a:buChar char="•"/>
              <a:tabLst/>
              <a:defRPr/>
            </a:pPr>
            <a:r>
              <a:rPr lang="en-US" sz="1100" dirty="0">
                <a:latin typeface="Finlandica" panose="00000500000000000000"/>
              </a:rPr>
              <a:t>”Looking forward to carry out more RWD and HEOR studies in cooperation with stakeholders.” </a:t>
            </a:r>
          </a:p>
          <a:p>
            <a:pPr marL="184150" marR="5080" lvl="0" indent="-171450" defTabSz="914400" eaLnBrk="1" fontAlgn="auto" latinLnBrk="0" hangingPunct="1">
              <a:lnSpc>
                <a:spcPct val="100000"/>
              </a:lnSpc>
              <a:spcBef>
                <a:spcPts val="185"/>
              </a:spcBef>
              <a:spcAft>
                <a:spcPts val="0"/>
              </a:spcAft>
              <a:buClrTx/>
              <a:buSzTx/>
              <a:buFont typeface="Arial" panose="020B0604020202020204" pitchFamily="34" charset="0"/>
              <a:buChar char="•"/>
              <a:tabLst/>
              <a:defRPr/>
            </a:pPr>
            <a:r>
              <a:rPr lang="en-US" sz="1100" dirty="0">
                <a:latin typeface="Finlandica" panose="00000500000000000000"/>
              </a:rPr>
              <a:t>“Easy collaboration.”</a:t>
            </a:r>
          </a:p>
        </p:txBody>
      </p:sp>
    </p:spTree>
    <p:extLst>
      <p:ext uri="{BB962C8B-B14F-4D97-AF65-F5344CB8AC3E}">
        <p14:creationId xmlns:p14="http://schemas.microsoft.com/office/powerpoint/2010/main" val="3706522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B3F006-EBAA-3A41-FE0E-53387B197E2D}"/>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9A31552E-CE46-2078-A7DE-513AEC1324CD}"/>
              </a:ext>
            </a:extLst>
          </p:cNvPr>
          <p:cNvSpPr txBox="1"/>
          <p:nvPr/>
        </p:nvSpPr>
        <p:spPr>
          <a:xfrm>
            <a:off x="126659" y="176013"/>
            <a:ext cx="8795272" cy="276999"/>
          </a:xfrm>
          <a:prstGeom prst="rect">
            <a:avLst/>
          </a:prstGeom>
          <a:noFill/>
        </p:spPr>
        <p:txBody>
          <a:bodyPr wrap="square" lIns="91440" tIns="45720" rIns="91440" bIns="45720" rtlCol="0" anchor="t">
            <a:spAutoFit/>
          </a:bodyPr>
          <a:lstStyle/>
          <a:p>
            <a:pPr>
              <a:defRPr/>
            </a:pPr>
            <a:r>
              <a:rPr lang="en-US" sz="1200" dirty="0">
                <a:solidFill>
                  <a:prstClr val="black"/>
                </a:solidFill>
                <a:latin typeface="Work Sans"/>
              </a:rPr>
              <a:t>Data</a:t>
            </a:r>
            <a:r>
              <a:rPr kumimoji="0" lang="en-US" sz="1200" b="0" i="0" u="none" strike="noStrike" kern="1200" cap="none" spc="0" normalizeH="0" baseline="0" noProof="0" dirty="0">
                <a:ln>
                  <a:noFill/>
                </a:ln>
                <a:solidFill>
                  <a:prstClr val="black"/>
                </a:solidFill>
                <a:effectLst/>
                <a:uLnTx/>
                <a:uFillTx/>
                <a:latin typeface="Work Sans"/>
                <a:ea typeface="+mn-ea"/>
                <a:cs typeface="+mn-cs"/>
              </a:rPr>
              <a:t> </a:t>
            </a:r>
            <a:r>
              <a:rPr lang="en-US" sz="1200" dirty="0">
                <a:solidFill>
                  <a:prstClr val="black"/>
                </a:solidFill>
                <a:latin typeface="Work Sans"/>
              </a:rPr>
              <a:t>anonymization</a:t>
            </a:r>
            <a:r>
              <a:rPr kumimoji="0" lang="en-US" sz="1200" b="0" i="0" u="none" strike="noStrike" kern="1200" cap="none" spc="0" normalizeH="0" baseline="0" noProof="0" dirty="0">
                <a:ln>
                  <a:noFill/>
                </a:ln>
                <a:solidFill>
                  <a:prstClr val="black"/>
                </a:solidFill>
                <a:effectLst/>
                <a:uLnTx/>
                <a:uFillTx/>
                <a:latin typeface="Work Sans"/>
                <a:ea typeface="+mn-ea"/>
                <a:cs typeface="+mn-cs"/>
              </a:rPr>
              <a:t> and synthesis </a:t>
            </a:r>
            <a:endParaRPr kumimoji="0" lang="en-US" sz="1200" b="0" i="0" u="none" strike="noStrike" kern="1200" cap="none" spc="0" normalizeH="0" baseline="0" noProof="0" dirty="0">
              <a:ln>
                <a:noFill/>
              </a:ln>
              <a:solidFill>
                <a:prstClr val="black"/>
              </a:solidFill>
              <a:effectLst/>
              <a:uLnTx/>
              <a:uFillTx/>
              <a:latin typeface="Work Sans" pitchFamily="2" charset="77"/>
              <a:ea typeface="+mn-ea"/>
              <a:cs typeface="+mn-cs"/>
            </a:endParaRPr>
          </a:p>
        </p:txBody>
      </p:sp>
      <p:sp>
        <p:nvSpPr>
          <p:cNvPr id="8" name="Tekstiruutu 7">
            <a:extLst>
              <a:ext uri="{FF2B5EF4-FFF2-40B4-BE49-F238E27FC236}">
                <a16:creationId xmlns:a16="http://schemas.microsoft.com/office/drawing/2014/main" id="{3A6ABAA5-1D7B-173D-07C6-00905945B53C}"/>
              </a:ext>
            </a:extLst>
          </p:cNvPr>
          <p:cNvSpPr txBox="1"/>
          <p:nvPr/>
        </p:nvSpPr>
        <p:spPr>
          <a:xfrm>
            <a:off x="4758930" y="813303"/>
            <a:ext cx="6932327" cy="1323439"/>
          </a:xfrm>
          <a:prstGeom prst="rect">
            <a:avLst/>
          </a:prstGeom>
          <a:noFill/>
        </p:spPr>
        <p:txBody>
          <a:bodyPr wrap="square" lIns="91440" tIns="45720" rIns="91440" bIns="45720" anchor="t">
            <a:spAutoFit/>
          </a:bodyPr>
          <a:lstStyle/>
          <a:p>
            <a:r>
              <a:rPr lang="en-US" sz="2000" b="1" dirty="0">
                <a:solidFill>
                  <a:srgbClr val="002EA2"/>
                </a:solidFill>
                <a:latin typeface="Finlandica"/>
                <a:ea typeface="+mj-ea"/>
                <a:cs typeface="+mj-cs"/>
              </a:rPr>
              <a:t>Use health datasets safely by employing our AI/ML library and toolkit that delivers high-quality anonymization of structured data, converting sensitive information into row-level, anonymous, GDPR-compliant form.</a:t>
            </a:r>
          </a:p>
        </p:txBody>
      </p:sp>
      <p:sp>
        <p:nvSpPr>
          <p:cNvPr id="9" name="Tekstiruutu 8">
            <a:extLst>
              <a:ext uri="{FF2B5EF4-FFF2-40B4-BE49-F238E27FC236}">
                <a16:creationId xmlns:a16="http://schemas.microsoft.com/office/drawing/2014/main" id="{1C364AA7-C57F-C9DE-C733-E58D89F8432B}"/>
              </a:ext>
            </a:extLst>
          </p:cNvPr>
          <p:cNvSpPr txBox="1"/>
          <p:nvPr/>
        </p:nvSpPr>
        <p:spPr>
          <a:xfrm>
            <a:off x="4772296" y="4099691"/>
            <a:ext cx="32400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Benefits and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r>
              <a:rPr lang="en-US" sz="1100" noProof="0" dirty="0">
                <a:latin typeface="Finlandica" panose="00000500000000000000"/>
              </a:rPr>
              <a:t>Pharma, med-tech, tech firms and researchers all need rich health datasets for real-world evidence and AI training, yet GDPR, the forthcoming EU AI Act and the EHDS demand fully anonymous use to safeguard privacy. Our VEIL.AI technology uniquely delivers both high data utility and GDPR-compliant anonymity. </a:t>
            </a:r>
          </a:p>
          <a:p>
            <a:endParaRPr lang="en-US" sz="1100" noProof="0" dirty="0">
              <a:latin typeface="Finlandica" panose="00000500000000000000"/>
            </a:endParaRPr>
          </a:p>
          <a:p>
            <a:r>
              <a:rPr lang="en-US" sz="1100" noProof="0" dirty="0">
                <a:latin typeface="Finlandica" panose="00000500000000000000"/>
              </a:rPr>
              <a:t>A published study with Bayer AG:</a:t>
            </a:r>
          </a:p>
          <a:p>
            <a:r>
              <a:rPr lang="en-US" sz="1100" noProof="0" dirty="0" err="1">
                <a:latin typeface="Finlandica" panose="00000500000000000000"/>
              </a:rPr>
              <a:t>Mehtälä</a:t>
            </a:r>
            <a:r>
              <a:rPr lang="en-US" sz="1100" noProof="0" dirty="0">
                <a:latin typeface="Finlandica" panose="00000500000000000000"/>
              </a:rPr>
              <a:t>, J. et al. Utilization of anonymization techniques to create an external control arm for clinical trial data. BMC Med Res </a:t>
            </a:r>
            <a:r>
              <a:rPr lang="en-US" sz="1100" noProof="0" dirty="0" err="1">
                <a:latin typeface="Finlandica" panose="00000500000000000000"/>
              </a:rPr>
              <a:t>Methodol</a:t>
            </a:r>
            <a:r>
              <a:rPr lang="en-US" sz="1100" noProof="0" dirty="0">
                <a:latin typeface="Finlandica" panose="00000500000000000000"/>
              </a:rPr>
              <a:t> 23, 258 (2023). </a:t>
            </a:r>
            <a:r>
              <a:rPr lang="en-US" sz="1100" noProof="0" dirty="0">
                <a:latin typeface="Finlandica" panose="00000500000000000000"/>
                <a:hlinkClick r:id="rId3"/>
              </a:rPr>
              <a:t>https://doi.org/10.1186/s12874-023-02082-5</a:t>
            </a:r>
            <a:r>
              <a:rPr lang="en-US" sz="1100" noProof="0" dirty="0">
                <a:latin typeface="Finlandica" panose="00000500000000000000"/>
              </a:rPr>
              <a:t> </a:t>
            </a:r>
          </a:p>
        </p:txBody>
      </p:sp>
      <p:sp>
        <p:nvSpPr>
          <p:cNvPr id="10" name="Tekstiruutu 9">
            <a:extLst>
              <a:ext uri="{FF2B5EF4-FFF2-40B4-BE49-F238E27FC236}">
                <a16:creationId xmlns:a16="http://schemas.microsoft.com/office/drawing/2014/main" id="{146DD782-2567-9DB9-7DD8-6D023E704DF8}"/>
              </a:ext>
            </a:extLst>
          </p:cNvPr>
          <p:cNvSpPr txBox="1"/>
          <p:nvPr/>
        </p:nvSpPr>
        <p:spPr>
          <a:xfrm>
            <a:off x="8297629" y="2279257"/>
            <a:ext cx="32400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VEIL.AI is a University of Helsinki deep tech spin-out company. </a:t>
            </a:r>
            <a:r>
              <a:rPr lang="en-US" sz="1100" noProof="0" dirty="0">
                <a:solidFill>
                  <a:prstClr val="black"/>
                </a:solidFill>
                <a:latin typeface="Finlandica" panose="00000500000000000000"/>
              </a:rPr>
              <a:t>We</a:t>
            </a:r>
            <a:r>
              <a:rPr kumimoji="0" lang="en-US" sz="1100" b="0" i="0" u="none" strike="noStrike" kern="1200" cap="none" spc="0" normalizeH="0" baseline="0" noProof="0" dirty="0">
                <a:ln>
                  <a:noFill/>
                </a:ln>
                <a:solidFill>
                  <a:prstClr val="black"/>
                </a:solidFill>
                <a:effectLst/>
                <a:uLnTx/>
                <a:uFillTx/>
                <a:latin typeface="Finlandica" panose="00000500000000000000"/>
              </a:rPr>
              <a:t> develop and offer an AI/ML library and software, providing high quality data anonymization and synthetization with data privacy and quality analysis,  complemented by professional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We at VEIL.AI </a:t>
            </a:r>
            <a:r>
              <a:rPr lang="en-US" sz="1100" noProof="0" dirty="0">
                <a:solidFill>
                  <a:prstClr val="black"/>
                </a:solidFill>
                <a:latin typeface="Finlandica" panose="00000500000000000000"/>
              </a:rPr>
              <a:t>are</a:t>
            </a:r>
            <a:r>
              <a:rPr kumimoji="0" lang="en-US" sz="1100" b="0" i="0" u="none" strike="noStrike" kern="1200" cap="none" spc="0" normalizeH="0" baseline="0" noProof="0" dirty="0">
                <a:ln>
                  <a:noFill/>
                </a:ln>
                <a:solidFill>
                  <a:prstClr val="black"/>
                </a:solidFill>
                <a:effectLst/>
                <a:uLnTx/>
                <a:uFillTx/>
                <a:latin typeface="Finlandica" panose="00000500000000000000"/>
              </a:rPr>
              <a:t> focused on automating structured data anonymization process and solving complex data anonymization challenges. </a:t>
            </a:r>
          </a:p>
        </p:txBody>
      </p:sp>
      <p:sp>
        <p:nvSpPr>
          <p:cNvPr id="11" name="Tekstiruutu 10">
            <a:extLst>
              <a:ext uri="{FF2B5EF4-FFF2-40B4-BE49-F238E27FC236}">
                <a16:creationId xmlns:a16="http://schemas.microsoft.com/office/drawing/2014/main" id="{FF0B6123-422D-07D4-C34F-A7972EE0A5C6}"/>
              </a:ext>
            </a:extLst>
          </p:cNvPr>
          <p:cNvSpPr txBox="1"/>
          <p:nvPr/>
        </p:nvSpPr>
        <p:spPr>
          <a:xfrm>
            <a:off x="8297629" y="4357139"/>
            <a:ext cx="3240000" cy="20851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Finlandica" panose="00000500000000000000"/>
              </a:rPr>
              <a:t>Tuomo Pentikäinen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rPr>
              <a:t>CEO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prstClr val="black"/>
                </a:solidFill>
                <a:effectLst/>
                <a:uLnTx/>
                <a:uFillTx/>
                <a:latin typeface="Finlandica" panose="00000500000000000000"/>
                <a:hlinkClick r:id="rId4"/>
              </a:rPr>
              <a:t>tuomo.pentikainen@veil.ai</a:t>
            </a:r>
            <a:r>
              <a:rPr kumimoji="0" lang="en-US" sz="1050" i="0" u="none" strike="noStrike" kern="1200" cap="none" spc="0" normalizeH="0" baseline="0" noProof="0" dirty="0">
                <a:ln>
                  <a:noFill/>
                </a:ln>
                <a:solidFill>
                  <a:prstClr val="black"/>
                </a:solidFill>
                <a:effectLst/>
                <a:uLnTx/>
                <a:uFillTx/>
                <a:latin typeface="Finlandica" panose="0000050000000000000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Finlandica" panose="00000500000000000000"/>
              </a:rPr>
              <a:t>Juha </a:t>
            </a:r>
            <a:r>
              <a:rPr kumimoji="0" lang="en-US" sz="1050" b="1" i="0" u="none" strike="noStrike" kern="1200" cap="none" spc="0" normalizeH="0" baseline="0" noProof="0" dirty="0" err="1">
                <a:ln>
                  <a:noFill/>
                </a:ln>
                <a:solidFill>
                  <a:prstClr val="black"/>
                </a:solidFill>
                <a:effectLst/>
                <a:uLnTx/>
                <a:uFillTx/>
                <a:latin typeface="Finlandica" panose="00000500000000000000"/>
              </a:rPr>
              <a:t>Paakkola</a:t>
            </a:r>
            <a:endParaRPr lang="en-US" sz="1050" b="1" noProof="0" dirty="0">
              <a:solidFill>
                <a:prstClr val="black"/>
              </a:solidFill>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i="0" strike="noStrike" kern="1200" cap="none" spc="0" normalizeH="0" baseline="0" noProof="0" dirty="0">
                <a:ln>
                  <a:noFill/>
                </a:ln>
                <a:effectLst/>
                <a:uLnTx/>
                <a:uFillTx/>
                <a:latin typeface="Finlandica" panose="00000500000000000000"/>
              </a:rPr>
              <a:t>CCO</a:t>
            </a:r>
          </a:p>
          <a:p>
            <a:pPr>
              <a:defRPr/>
            </a:pPr>
            <a:r>
              <a:rPr kumimoji="0" lang="en-US" sz="1050" i="0" u="none" strike="noStrike" kern="1200" cap="none" spc="0" normalizeH="0" baseline="0" noProof="0" dirty="0">
                <a:ln>
                  <a:noFill/>
                </a:ln>
                <a:solidFill>
                  <a:prstClr val="black"/>
                </a:solidFill>
                <a:effectLst/>
                <a:uLnTx/>
                <a:uFillTx/>
                <a:latin typeface="Finlandica" panose="00000500000000000000"/>
                <a:hlinkClick r:id="rId5"/>
              </a:rPr>
              <a:t>juha.paakkola@veil.ai</a:t>
            </a:r>
            <a:r>
              <a:rPr kumimoji="0" lang="en-US" sz="1050" i="0" u="none" strike="noStrike" kern="1200" cap="none" spc="0" normalizeH="0" baseline="0" noProof="0" dirty="0">
                <a:ln>
                  <a:noFill/>
                </a:ln>
                <a:solidFill>
                  <a:prstClr val="black"/>
                </a:solidFill>
                <a:effectLst/>
                <a:uLnTx/>
                <a:uFillTx/>
                <a:latin typeface="Finlandica" panose="00000500000000000000"/>
              </a:rPr>
              <a:t> </a:t>
            </a:r>
            <a:endParaRPr kumimoji="0" lang="en-US" sz="1050" i="0" strike="noStrike" kern="1200" cap="none" spc="0" normalizeH="0" baseline="0" noProof="0" dirty="0">
              <a:ln>
                <a:noFill/>
              </a:ln>
              <a:effectLst/>
              <a:uLnTx/>
              <a:uFillTx/>
              <a:latin typeface="Finlandica" panose="00000500000000000000"/>
              <a:hlinkClick r:id="rId6">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noProof="0" dirty="0">
              <a:solidFill>
                <a:srgbClr val="467886"/>
              </a:solidFill>
              <a:latin typeface="Finlandica" panose="00000500000000000000"/>
              <a:hlinkClick r:id="rId6">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67886"/>
                </a:solidFill>
                <a:effectLst/>
                <a:uLnTx/>
                <a:uFillTx/>
                <a:latin typeface="Finlandica" panose="00000500000000000000"/>
                <a:hlinkClick r:id="rId7"/>
              </a:rPr>
              <a:t>www.veil.ai</a:t>
            </a:r>
            <a:r>
              <a:rPr kumimoji="0" lang="en-US" sz="1050" b="0" i="0" u="none" strike="noStrike" kern="1200" cap="none" spc="0" normalizeH="0" baseline="0" noProof="0" dirty="0">
                <a:ln>
                  <a:noFill/>
                </a:ln>
                <a:solidFill>
                  <a:srgbClr val="467886"/>
                </a:solidFill>
                <a:effectLst/>
                <a:uLnTx/>
                <a:uFillTx/>
                <a:latin typeface="Finlandica" panose="00000500000000000000"/>
              </a:rPr>
              <a:t> </a:t>
            </a:r>
            <a:endParaRPr kumimoji="0" lang="en-US" sz="1050" b="0"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endParaRPr>
          </a:p>
        </p:txBody>
      </p:sp>
      <p:sp>
        <p:nvSpPr>
          <p:cNvPr id="12" name="Tekstiruutu 11">
            <a:extLst>
              <a:ext uri="{FF2B5EF4-FFF2-40B4-BE49-F238E27FC236}">
                <a16:creationId xmlns:a16="http://schemas.microsoft.com/office/drawing/2014/main" id="{6C2F686F-B375-8633-F00D-2DF22E5FF4D0}"/>
              </a:ext>
            </a:extLst>
          </p:cNvPr>
          <p:cNvSpPr txBox="1"/>
          <p:nvPr/>
        </p:nvSpPr>
        <p:spPr>
          <a:xfrm>
            <a:off x="4772296" y="2276115"/>
            <a:ext cx="3240000" cy="18928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At VEIL.AI, we solve the key issue of making health data safe to use and share for AI development, RWE and data sharing. Our next-generation AI/ML library delivers high-quality </a:t>
            </a:r>
            <a:r>
              <a:rPr kumimoji="0" lang="en-US" sz="1100" b="0" i="0" u="none" strike="noStrike" kern="1200" cap="none" spc="0" normalizeH="0" baseline="0" noProof="0" dirty="0" err="1">
                <a:ln>
                  <a:noFill/>
                </a:ln>
                <a:solidFill>
                  <a:prstClr val="black"/>
                </a:solidFill>
                <a:effectLst/>
                <a:uLnTx/>
                <a:uFillTx/>
                <a:latin typeface="Finlandica" panose="00000500000000000000"/>
              </a:rPr>
              <a:t>anonymisation</a:t>
            </a:r>
            <a:r>
              <a:rPr kumimoji="0" lang="en-US" sz="1100" b="0" i="0" u="none" strike="noStrike" kern="1200" cap="none" spc="0" normalizeH="0" baseline="0" noProof="0" dirty="0">
                <a:ln>
                  <a:noFill/>
                </a:ln>
                <a:solidFill>
                  <a:prstClr val="black"/>
                </a:solidFill>
                <a:effectLst/>
                <a:uLnTx/>
                <a:uFillTx/>
                <a:latin typeface="Finlandica" panose="00000500000000000000"/>
              </a:rPr>
              <a:t> and is available both as SaaS and as a Snowflake Native App, empowering healthcare industry, RWE/CRO consultants, health providers and data holders.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inlandica" panose="00000500000000000000"/>
            </a:endParaRPr>
          </a:p>
        </p:txBody>
      </p:sp>
      <p:pic>
        <p:nvPicPr>
          <p:cNvPr id="4" name="Graphic 3">
            <a:extLst>
              <a:ext uri="{FF2B5EF4-FFF2-40B4-BE49-F238E27FC236}">
                <a16:creationId xmlns:a16="http://schemas.microsoft.com/office/drawing/2014/main" id="{18A3860F-FA1A-2487-3A52-8906F04BAE0F}"/>
              </a:ext>
            </a:extLst>
          </p:cNvPr>
          <p:cNvPicPr>
            <a:picLocks noChangeAspect="1"/>
          </p:cNvPicPr>
          <p:nvPr/>
        </p:nvPicPr>
        <p:blipFill>
          <a:blip r:embed="rId8"/>
          <a:srcRect/>
          <a:stretch/>
        </p:blipFill>
        <p:spPr>
          <a:xfrm>
            <a:off x="10197936" y="6256435"/>
            <a:ext cx="1854523" cy="538143"/>
          </a:xfrm>
          <a:prstGeom prst="rect">
            <a:avLst/>
          </a:prstGeom>
        </p:spPr>
      </p:pic>
      <p:pic>
        <p:nvPicPr>
          <p:cNvPr id="5" name="Graphic 4">
            <a:extLst>
              <a:ext uri="{FF2B5EF4-FFF2-40B4-BE49-F238E27FC236}">
                <a16:creationId xmlns:a16="http://schemas.microsoft.com/office/drawing/2014/main" id="{425752E4-7459-8397-8262-F911EA8D97C4}"/>
              </a:ext>
            </a:extLst>
          </p:cNvPr>
          <p:cNvPicPr>
            <a:picLocks noChangeAspect="1"/>
          </p:cNvPicPr>
          <p:nvPr/>
        </p:nvPicPr>
        <p:blipFill>
          <a:blip r:embed="rId9"/>
          <a:srcRect/>
          <a:stretch/>
        </p:blipFill>
        <p:spPr>
          <a:xfrm>
            <a:off x="654371" y="1441586"/>
            <a:ext cx="3440145" cy="4061146"/>
          </a:xfrm>
          <a:prstGeom prst="rect">
            <a:avLst/>
          </a:prstGeom>
        </p:spPr>
      </p:pic>
    </p:spTree>
    <p:extLst>
      <p:ext uri="{BB962C8B-B14F-4D97-AF65-F5344CB8AC3E}">
        <p14:creationId xmlns:p14="http://schemas.microsoft.com/office/powerpoint/2010/main" val="106407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
            <a:extLst>
              <a:ext uri="{FF2B5EF4-FFF2-40B4-BE49-F238E27FC236}">
                <a16:creationId xmlns:a16="http://schemas.microsoft.com/office/drawing/2014/main" id="{CF8956F0-558A-927C-B86D-4A64628D5A66}"/>
              </a:ext>
            </a:extLst>
          </p:cNvPr>
          <p:cNvSpPr/>
          <p:nvPr/>
        </p:nvSpPr>
        <p:spPr>
          <a:xfrm>
            <a:off x="6004379" y="1508096"/>
            <a:ext cx="108000" cy="4860000"/>
          </a:xfrm>
          <a:prstGeom prst="roundRect">
            <a:avLst>
              <a:gd name="adj" fmla="val 402985"/>
            </a:avLst>
          </a:prstGeom>
          <a:solidFill>
            <a:srgbClr val="C5D2CF"/>
          </a:solidFill>
          <a:ln/>
        </p:spPr>
        <p:txBody>
          <a:bodyPr/>
          <a:lstStyle/>
          <a:p>
            <a:endParaRPr lang="en-FI"/>
          </a:p>
        </p:txBody>
      </p:sp>
      <p:sp>
        <p:nvSpPr>
          <p:cNvPr id="4" name="Title 3">
            <a:extLst>
              <a:ext uri="{FF2B5EF4-FFF2-40B4-BE49-F238E27FC236}">
                <a16:creationId xmlns:a16="http://schemas.microsoft.com/office/drawing/2014/main" id="{7592161C-685E-5A9A-CC02-EDBFCD412069}"/>
              </a:ext>
            </a:extLst>
          </p:cNvPr>
          <p:cNvSpPr>
            <a:spLocks noGrp="1"/>
          </p:cNvSpPr>
          <p:nvPr>
            <p:ph type="title"/>
          </p:nvPr>
        </p:nvSpPr>
        <p:spPr>
          <a:xfrm>
            <a:off x="1626920" y="361712"/>
            <a:ext cx="8467106" cy="935355"/>
          </a:xfrm>
        </p:spPr>
        <p:txBody>
          <a:bodyPr/>
          <a:lstStyle/>
          <a:p>
            <a:r>
              <a:rPr lang="en-US" dirty="0"/>
              <a:t>Efforts to implement the EHDS at EU, national and healthcare levels are urgent – Key Milestones</a:t>
            </a:r>
            <a:endParaRPr lang="en-FI" dirty="0"/>
          </a:p>
        </p:txBody>
      </p:sp>
      <p:sp>
        <p:nvSpPr>
          <p:cNvPr id="5" name="Shape 3">
            <a:extLst>
              <a:ext uri="{FF2B5EF4-FFF2-40B4-BE49-F238E27FC236}">
                <a16:creationId xmlns:a16="http://schemas.microsoft.com/office/drawing/2014/main" id="{A43C082D-8410-E951-C392-D0615DD7A444}"/>
              </a:ext>
            </a:extLst>
          </p:cNvPr>
          <p:cNvSpPr/>
          <p:nvPr/>
        </p:nvSpPr>
        <p:spPr>
          <a:xfrm>
            <a:off x="5432921" y="1941076"/>
            <a:ext cx="468000" cy="72000"/>
          </a:xfrm>
          <a:prstGeom prst="roundRect">
            <a:avLst>
              <a:gd name="adj" fmla="val 402985"/>
            </a:avLst>
          </a:prstGeom>
          <a:solidFill>
            <a:srgbClr val="C5D2CF"/>
          </a:solidFill>
          <a:ln/>
        </p:spPr>
        <p:txBody>
          <a:bodyPr/>
          <a:lstStyle/>
          <a:p>
            <a:endParaRPr lang="en-FI"/>
          </a:p>
        </p:txBody>
      </p:sp>
      <p:sp>
        <p:nvSpPr>
          <p:cNvPr id="6" name="Shape 4">
            <a:extLst>
              <a:ext uri="{FF2B5EF4-FFF2-40B4-BE49-F238E27FC236}">
                <a16:creationId xmlns:a16="http://schemas.microsoft.com/office/drawing/2014/main" id="{5E6044F4-39C1-4F61-2B4F-FB3295E9875C}"/>
              </a:ext>
            </a:extLst>
          </p:cNvPr>
          <p:cNvSpPr>
            <a:spLocks/>
          </p:cNvSpPr>
          <p:nvPr/>
        </p:nvSpPr>
        <p:spPr>
          <a:xfrm>
            <a:off x="5642556" y="1760521"/>
            <a:ext cx="864000" cy="396000"/>
          </a:xfrm>
          <a:prstGeom prst="roundRect">
            <a:avLst>
              <a:gd name="adj" fmla="val 18669"/>
            </a:avLst>
          </a:prstGeom>
          <a:solidFill>
            <a:srgbClr val="DFECE9"/>
          </a:solidFill>
          <a:ln w="7620">
            <a:solidFill>
              <a:srgbClr val="C5D2CF"/>
            </a:solidFill>
            <a:prstDash val="solid"/>
          </a:ln>
        </p:spPr>
        <p:txBody>
          <a:bodyPr anchor="ctr" anchorCtr="0"/>
          <a:lstStyle/>
          <a:p>
            <a:pPr algn="ctr"/>
            <a:r>
              <a:rPr lang="en-GB" sz="2400" dirty="0"/>
              <a:t>2025</a:t>
            </a:r>
            <a:endParaRPr lang="en-FI" dirty="0"/>
          </a:p>
        </p:txBody>
      </p:sp>
      <p:sp>
        <p:nvSpPr>
          <p:cNvPr id="7" name="Text 5">
            <a:extLst>
              <a:ext uri="{FF2B5EF4-FFF2-40B4-BE49-F238E27FC236}">
                <a16:creationId xmlns:a16="http://schemas.microsoft.com/office/drawing/2014/main" id="{8A42D2E9-C538-1E2F-A1BB-543CB4E684A9}"/>
              </a:ext>
            </a:extLst>
          </p:cNvPr>
          <p:cNvSpPr/>
          <p:nvPr/>
        </p:nvSpPr>
        <p:spPr>
          <a:xfrm>
            <a:off x="5946701" y="1811655"/>
            <a:ext cx="219313" cy="274082"/>
          </a:xfrm>
          <a:prstGeom prst="rect">
            <a:avLst/>
          </a:prstGeom>
          <a:noFill/>
          <a:ln/>
        </p:spPr>
        <p:txBody>
          <a:bodyPr wrap="none" lIns="0" tIns="0" rIns="0" bIns="0" rtlCol="0" anchor="ctr" anchorCtr="0"/>
          <a:lstStyle/>
          <a:p>
            <a:pPr marL="0" indent="0" algn="ctr">
              <a:lnSpc>
                <a:spcPts val="1700"/>
              </a:lnSpc>
              <a:buNone/>
            </a:pPr>
            <a:endParaRPr lang="en-US" dirty="0"/>
          </a:p>
        </p:txBody>
      </p:sp>
      <p:sp>
        <p:nvSpPr>
          <p:cNvPr id="8" name="Shape 9">
            <a:extLst>
              <a:ext uri="{FF2B5EF4-FFF2-40B4-BE49-F238E27FC236}">
                <a16:creationId xmlns:a16="http://schemas.microsoft.com/office/drawing/2014/main" id="{288E675F-86A7-2EF6-2A6B-75BF3B758CE8}"/>
              </a:ext>
            </a:extLst>
          </p:cNvPr>
          <p:cNvSpPr/>
          <p:nvPr/>
        </p:nvSpPr>
        <p:spPr>
          <a:xfrm>
            <a:off x="6241287" y="2818328"/>
            <a:ext cx="468000" cy="72000"/>
          </a:xfrm>
          <a:prstGeom prst="roundRect">
            <a:avLst>
              <a:gd name="adj" fmla="val 402985"/>
            </a:avLst>
          </a:prstGeom>
          <a:solidFill>
            <a:srgbClr val="C5D2CF"/>
          </a:solidFill>
          <a:ln/>
        </p:spPr>
        <p:txBody>
          <a:bodyPr/>
          <a:lstStyle/>
          <a:p>
            <a:endParaRPr lang="en-FI"/>
          </a:p>
        </p:txBody>
      </p:sp>
      <p:sp>
        <p:nvSpPr>
          <p:cNvPr id="11" name="Shape 15">
            <a:extLst>
              <a:ext uri="{FF2B5EF4-FFF2-40B4-BE49-F238E27FC236}">
                <a16:creationId xmlns:a16="http://schemas.microsoft.com/office/drawing/2014/main" id="{329A4D52-8018-4B52-EE1F-64A7449019C2}"/>
              </a:ext>
            </a:extLst>
          </p:cNvPr>
          <p:cNvSpPr/>
          <p:nvPr/>
        </p:nvSpPr>
        <p:spPr>
          <a:xfrm>
            <a:off x="5432921" y="3776067"/>
            <a:ext cx="468000" cy="72000"/>
          </a:xfrm>
          <a:prstGeom prst="roundRect">
            <a:avLst>
              <a:gd name="adj" fmla="val 402985"/>
            </a:avLst>
          </a:prstGeom>
          <a:solidFill>
            <a:srgbClr val="C5D2CF"/>
          </a:solidFill>
          <a:ln/>
        </p:spPr>
        <p:txBody>
          <a:bodyPr/>
          <a:lstStyle/>
          <a:p>
            <a:endParaRPr lang="en-FI"/>
          </a:p>
        </p:txBody>
      </p:sp>
      <p:sp>
        <p:nvSpPr>
          <p:cNvPr id="14" name="Shape 21">
            <a:extLst>
              <a:ext uri="{FF2B5EF4-FFF2-40B4-BE49-F238E27FC236}">
                <a16:creationId xmlns:a16="http://schemas.microsoft.com/office/drawing/2014/main" id="{C909C103-8013-6D90-FB5C-AC4239A83942}"/>
              </a:ext>
            </a:extLst>
          </p:cNvPr>
          <p:cNvSpPr/>
          <p:nvPr/>
        </p:nvSpPr>
        <p:spPr>
          <a:xfrm>
            <a:off x="6241287" y="4638806"/>
            <a:ext cx="468000" cy="72000"/>
          </a:xfrm>
          <a:prstGeom prst="roundRect">
            <a:avLst>
              <a:gd name="adj" fmla="val 402985"/>
            </a:avLst>
          </a:prstGeom>
          <a:solidFill>
            <a:srgbClr val="C5D2CF"/>
          </a:solidFill>
          <a:ln/>
        </p:spPr>
        <p:txBody>
          <a:bodyPr/>
          <a:lstStyle/>
          <a:p>
            <a:endParaRPr lang="en-FI"/>
          </a:p>
        </p:txBody>
      </p:sp>
      <p:sp>
        <p:nvSpPr>
          <p:cNvPr id="17" name="Shape 27">
            <a:extLst>
              <a:ext uri="{FF2B5EF4-FFF2-40B4-BE49-F238E27FC236}">
                <a16:creationId xmlns:a16="http://schemas.microsoft.com/office/drawing/2014/main" id="{AB1AB273-9B8E-6ED2-06E8-1ECB9A4B41A1}"/>
              </a:ext>
            </a:extLst>
          </p:cNvPr>
          <p:cNvSpPr/>
          <p:nvPr/>
        </p:nvSpPr>
        <p:spPr>
          <a:xfrm>
            <a:off x="5432921" y="5574625"/>
            <a:ext cx="468000" cy="72000"/>
          </a:xfrm>
          <a:prstGeom prst="roundRect">
            <a:avLst>
              <a:gd name="adj" fmla="val 402985"/>
            </a:avLst>
          </a:prstGeom>
          <a:solidFill>
            <a:srgbClr val="C5D2CF"/>
          </a:solidFill>
          <a:ln/>
        </p:spPr>
        <p:txBody>
          <a:bodyPr/>
          <a:lstStyle/>
          <a:p>
            <a:endParaRPr lang="en-FI"/>
          </a:p>
        </p:txBody>
      </p:sp>
      <p:sp>
        <p:nvSpPr>
          <p:cNvPr id="21" name="Text 8">
            <a:extLst>
              <a:ext uri="{FF2B5EF4-FFF2-40B4-BE49-F238E27FC236}">
                <a16:creationId xmlns:a16="http://schemas.microsoft.com/office/drawing/2014/main" id="{64139AEE-A959-D929-BD5E-E8DB86A3BF05}"/>
              </a:ext>
            </a:extLst>
          </p:cNvPr>
          <p:cNvSpPr/>
          <p:nvPr/>
        </p:nvSpPr>
        <p:spPr>
          <a:xfrm>
            <a:off x="650030" y="1606001"/>
            <a:ext cx="4680000" cy="1332000"/>
          </a:xfrm>
          <a:prstGeom prst="rect">
            <a:avLst/>
          </a:prstGeom>
          <a:noFill/>
          <a:ln/>
        </p:spPr>
        <p:txBody>
          <a:bodyPr wrap="square" lIns="0" tIns="0" rIns="0" bIns="0" rtlCol="0" anchor="t"/>
          <a:lstStyle/>
          <a:p>
            <a:pPr marL="0" indent="0" algn="r">
              <a:lnSpc>
                <a:spcPts val="2000"/>
              </a:lnSpc>
              <a:buNone/>
            </a:pPr>
            <a:r>
              <a:rPr lang="en-US" b="1" dirty="0">
                <a:solidFill>
                  <a:srgbClr val="2C3249"/>
                </a:solidFill>
                <a:latin typeface="Martel Sans" pitchFamily="34" charset="0"/>
                <a:ea typeface="Martel Sans" pitchFamily="34" charset="-122"/>
                <a:cs typeface="Martel Sans" pitchFamily="34" charset="-120"/>
              </a:rPr>
              <a:t>The EHDS Regulation enters into force, </a:t>
            </a:r>
            <a:r>
              <a:rPr lang="en-US" dirty="0">
                <a:solidFill>
                  <a:srgbClr val="2C3249"/>
                </a:solidFill>
                <a:latin typeface="Martel Sans" pitchFamily="34" charset="0"/>
                <a:ea typeface="Martel Sans" pitchFamily="34" charset="-122"/>
                <a:cs typeface="Martel Sans" pitchFamily="34" charset="-120"/>
              </a:rPr>
              <a:t>marking the beginning of the transition period and preparatory work at all levels</a:t>
            </a:r>
            <a:endParaRPr lang="en-US" dirty="0"/>
          </a:p>
        </p:txBody>
      </p:sp>
      <p:sp>
        <p:nvSpPr>
          <p:cNvPr id="22" name="Text 20">
            <a:extLst>
              <a:ext uri="{FF2B5EF4-FFF2-40B4-BE49-F238E27FC236}">
                <a16:creationId xmlns:a16="http://schemas.microsoft.com/office/drawing/2014/main" id="{548886C6-51F0-CE5C-7C95-355E9ECD64DD}"/>
              </a:ext>
            </a:extLst>
          </p:cNvPr>
          <p:cNvSpPr/>
          <p:nvPr/>
        </p:nvSpPr>
        <p:spPr>
          <a:xfrm>
            <a:off x="423554" y="3284304"/>
            <a:ext cx="4906476" cy="1332000"/>
          </a:xfrm>
          <a:prstGeom prst="rect">
            <a:avLst/>
          </a:prstGeom>
          <a:noFill/>
          <a:ln/>
        </p:spPr>
        <p:txBody>
          <a:bodyPr wrap="square" lIns="0" tIns="0" rIns="0" bIns="0" rtlCol="0" anchor="t"/>
          <a:lstStyle/>
          <a:p>
            <a:pPr algn="r">
              <a:lnSpc>
                <a:spcPts val="2000"/>
              </a:lnSpc>
            </a:pPr>
            <a:r>
              <a:rPr lang="en-US" b="1" dirty="0">
                <a:solidFill>
                  <a:srgbClr val="2C3249"/>
                </a:solidFill>
                <a:latin typeface="Martel Sans" pitchFamily="34" charset="0"/>
                <a:ea typeface="Martel Sans" pitchFamily="34" charset="-122"/>
                <a:cs typeface="Martel Sans" pitchFamily="34" charset="-120"/>
              </a:rPr>
              <a:t>Key provisions regarding the secondary use </a:t>
            </a:r>
            <a:r>
              <a:rPr lang="en-US" dirty="0">
                <a:solidFill>
                  <a:srgbClr val="2C3249"/>
                </a:solidFill>
                <a:latin typeface="Martel Sans" pitchFamily="34" charset="0"/>
                <a:ea typeface="Martel Sans" pitchFamily="34" charset="-122"/>
                <a:cs typeface="Martel Sans" pitchFamily="34" charset="-120"/>
              </a:rPr>
              <a:t>of health data enter into application. </a:t>
            </a:r>
            <a:br>
              <a:rPr lang="en-US" dirty="0">
                <a:solidFill>
                  <a:srgbClr val="2C3249"/>
                </a:solidFill>
                <a:latin typeface="Martel Sans" pitchFamily="34" charset="0"/>
                <a:ea typeface="Martel Sans" pitchFamily="34" charset="-122"/>
                <a:cs typeface="Martel Sans" pitchFamily="34" charset="-120"/>
              </a:rPr>
            </a:br>
            <a:r>
              <a:rPr lang="en-US" dirty="0">
                <a:solidFill>
                  <a:srgbClr val="2C3249"/>
                </a:solidFill>
                <a:latin typeface="Martel Sans" pitchFamily="34" charset="0"/>
                <a:ea typeface="Martel Sans" pitchFamily="34" charset="-122"/>
                <a:cs typeface="Martel Sans" pitchFamily="34" charset="-120"/>
              </a:rPr>
              <a:t>Major efforts is required from the Member States to meet this implementation milestone.</a:t>
            </a:r>
            <a:endParaRPr lang="en-US" dirty="0"/>
          </a:p>
        </p:txBody>
      </p:sp>
      <p:sp>
        <p:nvSpPr>
          <p:cNvPr id="23" name="Text 32">
            <a:extLst>
              <a:ext uri="{FF2B5EF4-FFF2-40B4-BE49-F238E27FC236}">
                <a16:creationId xmlns:a16="http://schemas.microsoft.com/office/drawing/2014/main" id="{FAED7EF6-737C-6BAB-271B-D3EF8DBC958B}"/>
              </a:ext>
            </a:extLst>
          </p:cNvPr>
          <p:cNvSpPr/>
          <p:nvPr/>
        </p:nvSpPr>
        <p:spPr>
          <a:xfrm>
            <a:off x="1076696" y="5105117"/>
            <a:ext cx="4253334" cy="1332000"/>
          </a:xfrm>
          <a:prstGeom prst="rect">
            <a:avLst/>
          </a:prstGeom>
          <a:noFill/>
          <a:ln/>
        </p:spPr>
        <p:txBody>
          <a:bodyPr wrap="square" lIns="0" tIns="0" rIns="0" bIns="0" rtlCol="0" anchor="t"/>
          <a:lstStyle/>
          <a:p>
            <a:pPr marL="0" indent="0" algn="r">
              <a:lnSpc>
                <a:spcPts val="2000"/>
              </a:lnSpc>
              <a:buNone/>
            </a:pPr>
            <a:r>
              <a:rPr lang="en-US" b="1" dirty="0">
                <a:solidFill>
                  <a:srgbClr val="2C3249"/>
                </a:solidFill>
                <a:latin typeface="Martel Sans" pitchFamily="34" charset="0"/>
                <a:ea typeface="Martel Sans" pitchFamily="34" charset="-122"/>
                <a:cs typeface="Martel Sans" pitchFamily="34" charset="-120"/>
              </a:rPr>
              <a:t>Third countries and international organisations</a:t>
            </a:r>
            <a:r>
              <a:rPr lang="en-US" dirty="0">
                <a:solidFill>
                  <a:srgbClr val="2C3249"/>
                </a:solidFill>
                <a:latin typeface="Martel Sans" pitchFamily="34" charset="0"/>
                <a:ea typeface="Martel Sans" pitchFamily="34" charset="-122"/>
                <a:cs typeface="Martel Sans" pitchFamily="34" charset="-120"/>
              </a:rPr>
              <a:t> may become participants in HealthData@EU, the infrastructure mechanism for secondary use</a:t>
            </a:r>
            <a:endParaRPr lang="en-US" dirty="0"/>
          </a:p>
        </p:txBody>
      </p:sp>
      <p:sp>
        <p:nvSpPr>
          <p:cNvPr id="24" name="Text 14">
            <a:extLst>
              <a:ext uri="{FF2B5EF4-FFF2-40B4-BE49-F238E27FC236}">
                <a16:creationId xmlns:a16="http://schemas.microsoft.com/office/drawing/2014/main" id="{FB40728C-F483-84A6-FECD-6A3FD6284868}"/>
              </a:ext>
            </a:extLst>
          </p:cNvPr>
          <p:cNvSpPr/>
          <p:nvPr/>
        </p:nvSpPr>
        <p:spPr>
          <a:xfrm>
            <a:off x="6818455" y="2146980"/>
            <a:ext cx="5128122" cy="1522956"/>
          </a:xfrm>
          <a:prstGeom prst="rect">
            <a:avLst/>
          </a:prstGeom>
          <a:noFill/>
          <a:ln/>
        </p:spPr>
        <p:txBody>
          <a:bodyPr wrap="square" lIns="0" tIns="0" rIns="0" bIns="0" rtlCol="0" anchor="t"/>
          <a:lstStyle/>
          <a:p>
            <a:pPr marL="0" indent="0" algn="l">
              <a:lnSpc>
                <a:spcPts val="2000"/>
              </a:lnSpc>
              <a:spcAft>
                <a:spcPts val="600"/>
              </a:spcAft>
              <a:buNone/>
            </a:pPr>
            <a:r>
              <a:rPr lang="en-US" sz="2000" b="1">
                <a:solidFill>
                  <a:srgbClr val="2C3249"/>
                </a:solidFill>
                <a:latin typeface="Martel Sans" pitchFamily="34" charset="0"/>
                <a:ea typeface="Martel Sans" pitchFamily="34" charset="-122"/>
                <a:cs typeface="Martel Sans" pitchFamily="34" charset="-120"/>
              </a:rPr>
              <a:t>March 2027 Deadline </a:t>
            </a:r>
            <a:endParaRPr lang="en-US" sz="2000" b="1" dirty="0">
              <a:solidFill>
                <a:srgbClr val="2C3249"/>
              </a:solidFill>
              <a:latin typeface="Martel Sans" pitchFamily="34" charset="0"/>
              <a:ea typeface="Martel Sans" pitchFamily="34" charset="-122"/>
              <a:cs typeface="Martel Sans" pitchFamily="34" charset="-120"/>
            </a:endParaRPr>
          </a:p>
          <a:p>
            <a:pPr marL="177800" algn="l">
              <a:lnSpc>
                <a:spcPts val="2000"/>
              </a:lnSpc>
              <a:spcAft>
                <a:spcPts val="600"/>
              </a:spcAft>
              <a:buNone/>
            </a:pPr>
            <a:r>
              <a:rPr lang="en-US" dirty="0">
                <a:solidFill>
                  <a:srgbClr val="2C3249"/>
                </a:solidFill>
                <a:latin typeface="Martel Sans" pitchFamily="34" charset="0"/>
                <a:ea typeface="Martel Sans" pitchFamily="34" charset="-122"/>
                <a:cs typeface="Martel Sans" pitchFamily="34" charset="-120"/>
              </a:rPr>
              <a:t>Commission to </a:t>
            </a:r>
            <a:r>
              <a:rPr lang="en-US" b="1" dirty="0">
                <a:solidFill>
                  <a:srgbClr val="2C3249"/>
                </a:solidFill>
                <a:latin typeface="Martel Sans" pitchFamily="34" charset="0"/>
                <a:ea typeface="Martel Sans" pitchFamily="34" charset="-122"/>
                <a:cs typeface="Martel Sans" pitchFamily="34" charset="-120"/>
              </a:rPr>
              <a:t>adopt key implementing acts</a:t>
            </a:r>
          </a:p>
          <a:p>
            <a:pPr marL="177800" algn="l">
              <a:lnSpc>
                <a:spcPts val="2000"/>
              </a:lnSpc>
              <a:spcAft>
                <a:spcPts val="600"/>
              </a:spcAft>
              <a:buNone/>
            </a:pPr>
            <a:r>
              <a:rPr lang="en-US" dirty="0">
                <a:solidFill>
                  <a:srgbClr val="2C3249"/>
                </a:solidFill>
                <a:latin typeface="Martel Sans" pitchFamily="34" charset="0"/>
                <a:ea typeface="Martel Sans" pitchFamily="34" charset="-122"/>
                <a:cs typeface="Martel Sans" pitchFamily="34" charset="-120"/>
              </a:rPr>
              <a:t>Member States to </a:t>
            </a:r>
            <a:r>
              <a:rPr lang="en-US" b="1" dirty="0">
                <a:solidFill>
                  <a:srgbClr val="2C3249"/>
                </a:solidFill>
                <a:latin typeface="Martel Sans" pitchFamily="34" charset="0"/>
                <a:ea typeface="Martel Sans" pitchFamily="34" charset="-122"/>
                <a:cs typeface="Martel Sans" pitchFamily="34" charset="-120"/>
              </a:rPr>
              <a:t>designate Health Data Access Bodies</a:t>
            </a:r>
            <a:r>
              <a:rPr lang="en-US" dirty="0">
                <a:solidFill>
                  <a:srgbClr val="2C3249"/>
                </a:solidFill>
                <a:latin typeface="Martel Sans" pitchFamily="34" charset="0"/>
                <a:ea typeface="Martel Sans" pitchFamily="34" charset="-122"/>
                <a:cs typeface="Martel Sans" pitchFamily="34" charset="-120"/>
              </a:rPr>
              <a:t> (HDAB) and one </a:t>
            </a:r>
            <a:r>
              <a:rPr lang="en-US" b="1" dirty="0">
                <a:solidFill>
                  <a:srgbClr val="2C3249"/>
                </a:solidFill>
                <a:latin typeface="Martel Sans" pitchFamily="34" charset="0"/>
                <a:ea typeface="Martel Sans" pitchFamily="34" charset="-122"/>
                <a:cs typeface="Martel Sans" pitchFamily="34" charset="-120"/>
              </a:rPr>
              <a:t>National Contact Point</a:t>
            </a:r>
            <a:r>
              <a:rPr lang="en-US" dirty="0">
                <a:solidFill>
                  <a:srgbClr val="2C3249"/>
                </a:solidFill>
                <a:latin typeface="Martel Sans" pitchFamily="34" charset="0"/>
                <a:ea typeface="Martel Sans" pitchFamily="34" charset="-122"/>
                <a:cs typeface="Martel Sans" pitchFamily="34" charset="-120"/>
              </a:rPr>
              <a:t> (NCP)</a:t>
            </a:r>
            <a:endParaRPr lang="en-US" dirty="0"/>
          </a:p>
        </p:txBody>
      </p:sp>
      <p:sp>
        <p:nvSpPr>
          <p:cNvPr id="25" name="Text 26">
            <a:extLst>
              <a:ext uri="{FF2B5EF4-FFF2-40B4-BE49-F238E27FC236}">
                <a16:creationId xmlns:a16="http://schemas.microsoft.com/office/drawing/2014/main" id="{39B1F2FC-6045-FD8D-9A42-503729BE8A24}"/>
              </a:ext>
            </a:extLst>
          </p:cNvPr>
          <p:cNvSpPr/>
          <p:nvPr/>
        </p:nvSpPr>
        <p:spPr>
          <a:xfrm>
            <a:off x="6810478" y="4068181"/>
            <a:ext cx="3738707" cy="1332000"/>
          </a:xfrm>
          <a:prstGeom prst="rect">
            <a:avLst/>
          </a:prstGeom>
          <a:noFill/>
          <a:ln/>
        </p:spPr>
        <p:txBody>
          <a:bodyPr wrap="square" lIns="0" tIns="0" rIns="0" bIns="0" rtlCol="0" anchor="t"/>
          <a:lstStyle/>
          <a:p>
            <a:pPr marL="0" indent="0" algn="l">
              <a:lnSpc>
                <a:spcPts val="2000"/>
              </a:lnSpc>
              <a:buNone/>
            </a:pPr>
            <a:r>
              <a:rPr lang="en-US" b="1" dirty="0">
                <a:solidFill>
                  <a:srgbClr val="2C3249"/>
                </a:solidFill>
                <a:latin typeface="Martel Sans" pitchFamily="34" charset="0"/>
                <a:ea typeface="Martel Sans" pitchFamily="34" charset="-122"/>
                <a:cs typeface="Martel Sans" pitchFamily="34" charset="-120"/>
              </a:rPr>
              <a:t>Rules on secondary use expand </a:t>
            </a:r>
            <a:r>
              <a:rPr lang="en-US" dirty="0">
                <a:solidFill>
                  <a:srgbClr val="2C3249"/>
                </a:solidFill>
                <a:latin typeface="Martel Sans" pitchFamily="34" charset="0"/>
                <a:ea typeface="Martel Sans" pitchFamily="34" charset="-122"/>
                <a:cs typeface="Martel Sans" pitchFamily="34" charset="-120"/>
              </a:rPr>
              <a:t>to apply for certain sensitive data categories, including genomic data, omics data, and clinical trial information. </a:t>
            </a:r>
            <a:endParaRPr lang="en-US" dirty="0"/>
          </a:p>
        </p:txBody>
      </p:sp>
      <p:sp>
        <p:nvSpPr>
          <p:cNvPr id="27" name="Shape 4">
            <a:extLst>
              <a:ext uri="{FF2B5EF4-FFF2-40B4-BE49-F238E27FC236}">
                <a16:creationId xmlns:a16="http://schemas.microsoft.com/office/drawing/2014/main" id="{3B5B94CB-9A02-7439-84C0-1B5F9695CDB5}"/>
              </a:ext>
            </a:extLst>
          </p:cNvPr>
          <p:cNvSpPr>
            <a:spLocks/>
          </p:cNvSpPr>
          <p:nvPr/>
        </p:nvSpPr>
        <p:spPr>
          <a:xfrm>
            <a:off x="5642556" y="3598184"/>
            <a:ext cx="864000" cy="396000"/>
          </a:xfrm>
          <a:prstGeom prst="roundRect">
            <a:avLst>
              <a:gd name="adj" fmla="val 18669"/>
            </a:avLst>
          </a:prstGeom>
          <a:solidFill>
            <a:srgbClr val="DFECE9"/>
          </a:solidFill>
          <a:ln w="7620">
            <a:solidFill>
              <a:srgbClr val="C5D2CF"/>
            </a:solidFill>
            <a:prstDash val="solid"/>
          </a:ln>
        </p:spPr>
        <p:txBody>
          <a:bodyPr anchor="ctr" anchorCtr="0"/>
          <a:lstStyle/>
          <a:p>
            <a:pPr algn="ctr"/>
            <a:r>
              <a:rPr lang="en-GB" sz="2400" dirty="0"/>
              <a:t>2029</a:t>
            </a:r>
            <a:endParaRPr lang="en-FI" dirty="0"/>
          </a:p>
        </p:txBody>
      </p:sp>
      <p:sp>
        <p:nvSpPr>
          <p:cNvPr id="28" name="Shape 4">
            <a:extLst>
              <a:ext uri="{FF2B5EF4-FFF2-40B4-BE49-F238E27FC236}">
                <a16:creationId xmlns:a16="http://schemas.microsoft.com/office/drawing/2014/main" id="{66EB3A85-5B11-2FD8-0B46-EABD066B1895}"/>
              </a:ext>
            </a:extLst>
          </p:cNvPr>
          <p:cNvSpPr>
            <a:spLocks/>
          </p:cNvSpPr>
          <p:nvPr/>
        </p:nvSpPr>
        <p:spPr>
          <a:xfrm>
            <a:off x="5624357" y="5385668"/>
            <a:ext cx="864000" cy="396000"/>
          </a:xfrm>
          <a:prstGeom prst="roundRect">
            <a:avLst>
              <a:gd name="adj" fmla="val 18669"/>
            </a:avLst>
          </a:prstGeom>
          <a:solidFill>
            <a:srgbClr val="DFECE9"/>
          </a:solidFill>
          <a:ln w="7620">
            <a:solidFill>
              <a:srgbClr val="C5D2CF"/>
            </a:solidFill>
            <a:prstDash val="solid"/>
          </a:ln>
        </p:spPr>
        <p:txBody>
          <a:bodyPr anchor="ctr" anchorCtr="0"/>
          <a:lstStyle/>
          <a:p>
            <a:pPr algn="ctr"/>
            <a:r>
              <a:rPr lang="en-GB" sz="2400" dirty="0"/>
              <a:t>2035</a:t>
            </a:r>
            <a:endParaRPr lang="en-FI" dirty="0"/>
          </a:p>
        </p:txBody>
      </p:sp>
      <p:sp>
        <p:nvSpPr>
          <p:cNvPr id="29" name="Shape 4">
            <a:extLst>
              <a:ext uri="{FF2B5EF4-FFF2-40B4-BE49-F238E27FC236}">
                <a16:creationId xmlns:a16="http://schemas.microsoft.com/office/drawing/2014/main" id="{0F22A4F7-0BB9-8F49-D295-3B1F496CF0A4}"/>
              </a:ext>
            </a:extLst>
          </p:cNvPr>
          <p:cNvSpPr>
            <a:spLocks/>
          </p:cNvSpPr>
          <p:nvPr/>
        </p:nvSpPr>
        <p:spPr>
          <a:xfrm>
            <a:off x="5620488" y="4455319"/>
            <a:ext cx="864000" cy="396000"/>
          </a:xfrm>
          <a:prstGeom prst="roundRect">
            <a:avLst>
              <a:gd name="adj" fmla="val 18669"/>
            </a:avLst>
          </a:prstGeom>
          <a:solidFill>
            <a:srgbClr val="DFECE9"/>
          </a:solidFill>
          <a:ln w="7620">
            <a:solidFill>
              <a:srgbClr val="C5D2CF"/>
            </a:solidFill>
            <a:prstDash val="solid"/>
          </a:ln>
        </p:spPr>
        <p:txBody>
          <a:bodyPr anchor="ctr" anchorCtr="0"/>
          <a:lstStyle/>
          <a:p>
            <a:pPr algn="ctr"/>
            <a:r>
              <a:rPr lang="en-GB" sz="2400" dirty="0"/>
              <a:t>2031</a:t>
            </a:r>
            <a:endParaRPr lang="en-FI" dirty="0"/>
          </a:p>
        </p:txBody>
      </p:sp>
      <p:sp>
        <p:nvSpPr>
          <p:cNvPr id="30" name="Shape 4">
            <a:extLst>
              <a:ext uri="{FF2B5EF4-FFF2-40B4-BE49-F238E27FC236}">
                <a16:creationId xmlns:a16="http://schemas.microsoft.com/office/drawing/2014/main" id="{33F5304F-D732-0D20-400B-AAB161A014A2}"/>
              </a:ext>
            </a:extLst>
          </p:cNvPr>
          <p:cNvSpPr>
            <a:spLocks/>
          </p:cNvSpPr>
          <p:nvPr/>
        </p:nvSpPr>
        <p:spPr>
          <a:xfrm>
            <a:off x="5620488" y="2635568"/>
            <a:ext cx="864000" cy="396000"/>
          </a:xfrm>
          <a:prstGeom prst="roundRect">
            <a:avLst>
              <a:gd name="adj" fmla="val 18669"/>
            </a:avLst>
          </a:prstGeom>
          <a:solidFill>
            <a:srgbClr val="DFECE9"/>
          </a:solidFill>
          <a:ln w="7620">
            <a:solidFill>
              <a:srgbClr val="C5D2CF"/>
            </a:solidFill>
            <a:prstDash val="solid"/>
          </a:ln>
        </p:spPr>
        <p:txBody>
          <a:bodyPr anchor="ctr" anchorCtr="0"/>
          <a:lstStyle/>
          <a:p>
            <a:pPr algn="ctr"/>
            <a:r>
              <a:rPr lang="en-GB" sz="2400" dirty="0"/>
              <a:t>2027</a:t>
            </a:r>
            <a:endParaRPr lang="en-FI" dirty="0"/>
          </a:p>
        </p:txBody>
      </p:sp>
      <p:sp>
        <p:nvSpPr>
          <p:cNvPr id="2" name="Rectangle 1">
            <a:extLst>
              <a:ext uri="{FF2B5EF4-FFF2-40B4-BE49-F238E27FC236}">
                <a16:creationId xmlns:a16="http://schemas.microsoft.com/office/drawing/2014/main" id="{8DF30397-7662-647D-2C73-448310C9F950}"/>
              </a:ext>
            </a:extLst>
          </p:cNvPr>
          <p:cNvSpPr/>
          <p:nvPr/>
        </p:nvSpPr>
        <p:spPr>
          <a:xfrm>
            <a:off x="8843107" y="5576928"/>
            <a:ext cx="2731476" cy="1148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rgbClr val="FFFFFF"/>
                </a:solidFill>
                <a:ea typeface="+mn-lt"/>
                <a:cs typeface="+mn-lt"/>
              </a:rPr>
              <a:t>Finland has already taken many of these steps and is now leveraging its experience to guide and support others.</a:t>
            </a:r>
            <a:endParaRPr lang="en-US" sz="1400">
              <a:solidFill>
                <a:srgbClr val="FFFFFF"/>
              </a:solidFill>
            </a:endParaRPr>
          </a:p>
        </p:txBody>
      </p:sp>
    </p:spTree>
    <p:extLst>
      <p:ext uri="{BB962C8B-B14F-4D97-AF65-F5344CB8AC3E}">
        <p14:creationId xmlns:p14="http://schemas.microsoft.com/office/powerpoint/2010/main" val="416092721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Placeholder 14" descr="A blue and green background with dots&#10;&#10;AI-generated content may be incorrect.">
            <a:extLst>
              <a:ext uri="{FF2B5EF4-FFF2-40B4-BE49-F238E27FC236}">
                <a16:creationId xmlns:a16="http://schemas.microsoft.com/office/drawing/2014/main" id="{128F162B-6DC9-55A5-48B4-82E7BC99944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184" r="18184"/>
          <a:stretch>
            <a:fillRect/>
          </a:stretch>
        </p:blipFill>
        <p:spPr/>
      </p:pic>
      <p:sp>
        <p:nvSpPr>
          <p:cNvPr id="4" name="Tekstiruutu 7">
            <a:extLst>
              <a:ext uri="{FF2B5EF4-FFF2-40B4-BE49-F238E27FC236}">
                <a16:creationId xmlns:a16="http://schemas.microsoft.com/office/drawing/2014/main" id="{78251EBF-0230-F22B-C71A-74EFF1BEA75C}"/>
              </a:ext>
            </a:extLst>
          </p:cNvPr>
          <p:cNvSpPr txBox="1"/>
          <p:nvPr/>
        </p:nvSpPr>
        <p:spPr>
          <a:xfrm>
            <a:off x="4772298" y="813303"/>
            <a:ext cx="6514011" cy="707886"/>
          </a:xfrm>
          <a:prstGeom prst="rect">
            <a:avLst/>
          </a:prstGeom>
          <a:noFill/>
        </p:spPr>
        <p:txBody>
          <a:bodyPr wrap="square" lIns="91440" tIns="45720" rIns="91440" bIns="45720" anchor="t">
            <a:spAutoFit/>
          </a:bodyPr>
          <a:lstStyle/>
          <a:p>
            <a:r>
              <a:rPr lang="en-GB" sz="2000" b="1" noProof="1">
                <a:solidFill>
                  <a:srgbClr val="002EA2"/>
                </a:solidFill>
                <a:latin typeface="Finlandica"/>
                <a:ea typeface="+mj-ea"/>
                <a:cs typeface="+mj-cs"/>
              </a:rPr>
              <a:t>European Health Data Space compatible Trusted Research Environment systems for life science research</a:t>
            </a:r>
          </a:p>
        </p:txBody>
      </p:sp>
      <p:sp>
        <p:nvSpPr>
          <p:cNvPr id="5" name="Tekstiruutu 8">
            <a:extLst>
              <a:ext uri="{FF2B5EF4-FFF2-40B4-BE49-F238E27FC236}">
                <a16:creationId xmlns:a16="http://schemas.microsoft.com/office/drawing/2014/main" id="{EB0EB787-8008-3C32-2748-BF420E813E3D}"/>
              </a:ext>
            </a:extLst>
          </p:cNvPr>
          <p:cNvSpPr txBox="1"/>
          <p:nvPr/>
        </p:nvSpPr>
        <p:spPr>
          <a:xfrm>
            <a:off x="4772297" y="4099691"/>
            <a:ext cx="2869473" cy="1800493"/>
          </a:xfrm>
          <a:prstGeom prst="rect">
            <a:avLst/>
          </a:prstGeom>
          <a:noFill/>
        </p:spPr>
        <p:txBody>
          <a:bodyPr wrap="square" lIns="91440" tIns="45720" rIns="91440" bIns="45720" rtlCol="0" anchor="t">
            <a:spAutoFit/>
          </a:bodyPr>
          <a:lstStyle/>
          <a:p>
            <a:r>
              <a:rPr lang="en-GB" sz="1200" b="1" noProof="1">
                <a:latin typeface="Work Sans"/>
              </a:rPr>
              <a:t>Benefits and references</a:t>
            </a:r>
          </a:p>
          <a:p>
            <a:endParaRPr lang="en-GB" sz="1100" b="1" noProof="1">
              <a:latin typeface="Work Sans" pitchFamily="2" charset="77"/>
            </a:endParaRPr>
          </a:p>
          <a:p>
            <a:r>
              <a:rPr lang="en-GB" sz="1100" noProof="1">
                <a:latin typeface="Finlandica" panose="00000500000000000000"/>
              </a:rPr>
              <a:t>By process automation, controlled access to un-concented patient data can be shortened from months or years to days or weeks without compromising citizens privacy or trust.</a:t>
            </a:r>
          </a:p>
          <a:p>
            <a:endParaRPr lang="en-GB" sz="1100" noProof="1">
              <a:latin typeface="Finlandica" panose="00000500000000000000"/>
            </a:endParaRPr>
          </a:p>
          <a:p>
            <a:r>
              <a:rPr lang="en-GB" sz="1100" noProof="1">
                <a:latin typeface="Finlandica" panose="00000500000000000000"/>
              </a:rPr>
              <a:t>We have delivered national scale Data Discovery systems e.g. to UK (HDR) and Japan (NTT).</a:t>
            </a:r>
          </a:p>
        </p:txBody>
      </p:sp>
      <p:sp>
        <p:nvSpPr>
          <p:cNvPr id="6" name="Tekstiruutu 9">
            <a:extLst>
              <a:ext uri="{FF2B5EF4-FFF2-40B4-BE49-F238E27FC236}">
                <a16:creationId xmlns:a16="http://schemas.microsoft.com/office/drawing/2014/main" id="{C800FA89-13A7-AA97-104E-2C768927E506}"/>
              </a:ext>
            </a:extLst>
          </p:cNvPr>
          <p:cNvSpPr txBox="1"/>
          <p:nvPr/>
        </p:nvSpPr>
        <p:spPr>
          <a:xfrm>
            <a:off x="8255726" y="1945468"/>
            <a:ext cx="3412109" cy="1631216"/>
          </a:xfrm>
          <a:prstGeom prst="rect">
            <a:avLst/>
          </a:prstGeom>
          <a:noFill/>
        </p:spPr>
        <p:txBody>
          <a:bodyPr wrap="square" lIns="91440" tIns="45720" rIns="91440" bIns="45720" rtlCol="0" anchor="t">
            <a:spAutoFit/>
          </a:bodyPr>
          <a:lstStyle/>
          <a:p>
            <a:r>
              <a:rPr lang="en-GB" sz="1200" b="1" noProof="1">
                <a:latin typeface="Work Sans"/>
              </a:rPr>
              <a:t>Company</a:t>
            </a:r>
          </a:p>
          <a:p>
            <a:endParaRPr lang="en-GB" sz="1100" b="1" noProof="1">
              <a:latin typeface="Work Sans" pitchFamily="2" charset="77"/>
            </a:endParaRPr>
          </a:p>
          <a:p>
            <a:r>
              <a:rPr lang="en-GB" sz="1100" noProof="1">
                <a:latin typeface="Finlandica" panose="00000500000000000000"/>
              </a:rPr>
              <a:t>BC Platforms, founded 1997, is a technology company pioneering the future of Real-World Data (RWD) excellence. We offer software solutions, a global data network and professional services for pharma and healthcare industry. We operate globally with offices in Finland, Boston, UK, France, Switzerland, Sweden, Singapore and Japan.</a:t>
            </a:r>
          </a:p>
        </p:txBody>
      </p:sp>
      <p:sp>
        <p:nvSpPr>
          <p:cNvPr id="7" name="Tekstiruutu 10">
            <a:extLst>
              <a:ext uri="{FF2B5EF4-FFF2-40B4-BE49-F238E27FC236}">
                <a16:creationId xmlns:a16="http://schemas.microsoft.com/office/drawing/2014/main" id="{EA8D8C56-9420-ACC9-88C7-7B0261349EE0}"/>
              </a:ext>
            </a:extLst>
          </p:cNvPr>
          <p:cNvSpPr txBox="1"/>
          <p:nvPr/>
        </p:nvSpPr>
        <p:spPr>
          <a:xfrm>
            <a:off x="8255725" y="4099691"/>
            <a:ext cx="2869473" cy="1985159"/>
          </a:xfrm>
          <a:prstGeom prst="rect">
            <a:avLst/>
          </a:prstGeom>
          <a:noFill/>
        </p:spPr>
        <p:txBody>
          <a:bodyPr wrap="square" lIns="91440" tIns="45720" rIns="91440" bIns="45720" rtlCol="0" anchor="t">
            <a:spAutoFit/>
          </a:bodyPr>
          <a:lstStyle/>
          <a:p>
            <a:r>
              <a:rPr lang="en-GB" sz="1200" b="1" noProof="1">
                <a:latin typeface="Work Sans"/>
              </a:rPr>
              <a:t>Contact</a:t>
            </a:r>
          </a:p>
          <a:p>
            <a:endParaRPr lang="en-GB" sz="1200" b="1" noProof="1">
              <a:latin typeface="Work Sans" pitchFamily="2" charset="77"/>
            </a:endParaRPr>
          </a:p>
          <a:p>
            <a:r>
              <a:rPr lang="en-GB" sz="1100" b="1" noProof="1">
                <a:latin typeface="Work Sans"/>
              </a:rPr>
              <a:t>Karl Quinn, PhD MBA</a:t>
            </a:r>
            <a:endParaRPr lang="en-GB" sz="1100" b="1" noProof="1">
              <a:latin typeface="Work Sans" pitchFamily="2" charset="77"/>
            </a:endParaRPr>
          </a:p>
          <a:p>
            <a:r>
              <a:rPr lang="en-GB" sz="1100" noProof="1">
                <a:solidFill>
                  <a:srgbClr val="000000"/>
                </a:solidFill>
                <a:latin typeface="Work Sans"/>
                <a:ea typeface="+mn-lt"/>
                <a:cs typeface="+mn-lt"/>
              </a:rPr>
              <a:t>Global Head, Alliance &amp; Channels</a:t>
            </a:r>
            <a:endParaRPr lang="en-GB"/>
          </a:p>
          <a:p>
            <a:endParaRPr lang="en-GB" sz="1100" noProof="1">
              <a:latin typeface="Work Sans" pitchFamily="2" charset="77"/>
            </a:endParaRPr>
          </a:p>
          <a:p>
            <a:r>
              <a:rPr lang="en-GB" sz="1100" noProof="1">
                <a:latin typeface="Work Sans"/>
              </a:rPr>
              <a:t>karl.quinn@bcplatforms.com</a:t>
            </a:r>
            <a:endParaRPr lang="en-GB" sz="1100" noProof="1">
              <a:latin typeface="Work Sans" pitchFamily="2" charset="77"/>
            </a:endParaRPr>
          </a:p>
          <a:p>
            <a:r>
              <a:rPr lang="en-GB" sz="1100" noProof="1">
                <a:solidFill>
                  <a:srgbClr val="0078D7"/>
                </a:solidFill>
                <a:ea typeface="+mn-lt"/>
                <a:cs typeface="+mn-lt"/>
              </a:rPr>
              <a:t>+44 7383 316822</a:t>
            </a:r>
            <a:endParaRPr lang="en-GB"/>
          </a:p>
          <a:p>
            <a:r>
              <a:rPr lang="en-GB" sz="1100" noProof="1">
                <a:latin typeface="Work Sans"/>
                <a:hlinkClick r:id="rId3"/>
              </a:rPr>
              <a:t>www.bcplatforms.com</a:t>
            </a:r>
            <a:endParaRPr lang="en-GB" sz="1100" noProof="1">
              <a:latin typeface="Work Sans"/>
            </a:endParaRPr>
          </a:p>
          <a:p>
            <a:endParaRPr lang="en-GB" sz="1100" noProof="1">
              <a:latin typeface="Work Sans" pitchFamily="2" charset="77"/>
            </a:endParaRPr>
          </a:p>
          <a:p>
            <a:endParaRPr lang="en-GB" sz="1100" noProof="1">
              <a:latin typeface="Work Sans" pitchFamily="2" charset="77"/>
            </a:endParaRPr>
          </a:p>
          <a:p>
            <a:endParaRPr lang="en-GB" sz="1100" noProof="1">
              <a:latin typeface="Work Sans" pitchFamily="2" charset="77"/>
            </a:endParaRPr>
          </a:p>
        </p:txBody>
      </p:sp>
      <p:sp>
        <p:nvSpPr>
          <p:cNvPr id="8" name="Tekstiruutu 11">
            <a:extLst>
              <a:ext uri="{FF2B5EF4-FFF2-40B4-BE49-F238E27FC236}">
                <a16:creationId xmlns:a16="http://schemas.microsoft.com/office/drawing/2014/main" id="{4406719E-5075-69FA-676C-26EE7BEADDDD}"/>
              </a:ext>
            </a:extLst>
          </p:cNvPr>
          <p:cNvSpPr txBox="1"/>
          <p:nvPr/>
        </p:nvSpPr>
        <p:spPr>
          <a:xfrm>
            <a:off x="4772298" y="1945468"/>
            <a:ext cx="2869473" cy="1800493"/>
          </a:xfrm>
          <a:prstGeom prst="rect">
            <a:avLst/>
          </a:prstGeom>
          <a:noFill/>
        </p:spPr>
        <p:txBody>
          <a:bodyPr wrap="square" lIns="91440" tIns="45720" rIns="91440" bIns="45720" rtlCol="0" anchor="t">
            <a:spAutoFit/>
          </a:bodyPr>
          <a:lstStyle/>
          <a:p>
            <a:r>
              <a:rPr lang="en-GB" sz="1200" b="1" noProof="1">
                <a:latin typeface="Work Sans"/>
              </a:rPr>
              <a:t>Our offering</a:t>
            </a:r>
          </a:p>
          <a:p>
            <a:endParaRPr lang="en-GB" sz="1100" b="1" noProof="1">
              <a:latin typeface="Work Sans" pitchFamily="2" charset="77"/>
            </a:endParaRPr>
          </a:p>
          <a:p>
            <a:r>
              <a:rPr lang="en-GB" sz="1100" noProof="1">
                <a:latin typeface="Finlandica" panose="00000500000000000000"/>
              </a:rPr>
              <a:t>AI enhanced software solutions for streamlining Data Discovery, Data Access application management, Data release processes and Data analysis.</a:t>
            </a:r>
          </a:p>
          <a:p>
            <a:endParaRPr lang="en-GB" sz="1100" noProof="1">
              <a:latin typeface="Finlandica" panose="00000500000000000000"/>
            </a:endParaRPr>
          </a:p>
          <a:p>
            <a:r>
              <a:rPr lang="en-GB" sz="1100" noProof="1">
                <a:latin typeface="Finlandica" panose="00000500000000000000"/>
              </a:rPr>
              <a:t>We provide Data Discovery portal for researchers and </a:t>
            </a:r>
            <a:r>
              <a:rPr lang="en-GB" sz="1100" noProof="1">
                <a:latin typeface="Finlandica" panose="00000500000000000000"/>
                <a:ea typeface="+mn-lt"/>
                <a:cs typeface="+mn-lt"/>
              </a:rPr>
              <a:t>Trusted Research Environment (TRE)</a:t>
            </a:r>
            <a:r>
              <a:rPr lang="en-GB" sz="1100" noProof="1">
                <a:latin typeface="Finlandica" panose="00000500000000000000"/>
              </a:rPr>
              <a:t> systems for research hospitals</a:t>
            </a:r>
            <a:r>
              <a:rPr lang="en-GB" sz="1100" noProof="1">
                <a:latin typeface="Work Sans"/>
              </a:rPr>
              <a:t>.</a:t>
            </a:r>
          </a:p>
        </p:txBody>
      </p:sp>
      <p:pic>
        <p:nvPicPr>
          <p:cNvPr id="18" name="Picture 17" descr="A blue and green logo&#10;&#10;AI-generated content may be incorrect.">
            <a:extLst>
              <a:ext uri="{FF2B5EF4-FFF2-40B4-BE49-F238E27FC236}">
                <a16:creationId xmlns:a16="http://schemas.microsoft.com/office/drawing/2014/main" id="{5A0E71F7-8AC4-BC0D-693A-52656C061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75" y="987600"/>
            <a:ext cx="995064" cy="1034156"/>
          </a:xfrm>
          <a:prstGeom prst="rect">
            <a:avLst/>
          </a:prstGeom>
        </p:spPr>
      </p:pic>
      <p:sp>
        <p:nvSpPr>
          <p:cNvPr id="19" name="TextBox 18">
            <a:extLst>
              <a:ext uri="{FF2B5EF4-FFF2-40B4-BE49-F238E27FC236}">
                <a16:creationId xmlns:a16="http://schemas.microsoft.com/office/drawing/2014/main" id="{88B8924A-7B65-79B6-0CA4-AF01D207B5BB}"/>
              </a:ext>
            </a:extLst>
          </p:cNvPr>
          <p:cNvSpPr txBox="1"/>
          <p:nvPr/>
        </p:nvSpPr>
        <p:spPr>
          <a:xfrm>
            <a:off x="1152939" y="2487274"/>
            <a:ext cx="2888974" cy="2308324"/>
          </a:xfrm>
          <a:prstGeom prst="rect">
            <a:avLst/>
          </a:prstGeom>
          <a:noFill/>
        </p:spPr>
        <p:txBody>
          <a:bodyPr wrap="square" rtlCol="0">
            <a:spAutoFit/>
          </a:bodyPr>
          <a:lstStyle/>
          <a:p>
            <a:r>
              <a:rPr lang="en-US" sz="4800">
                <a:solidFill>
                  <a:srgbClr val="1FFFC7"/>
                </a:solidFill>
                <a:latin typeface="Space Grotesk" pitchFamily="2" charset="0"/>
                <a:ea typeface="Roboto" panose="02000000000000000000" pitchFamily="2" charset="0"/>
                <a:cs typeface="Space Grotesk" pitchFamily="2" charset="0"/>
              </a:rPr>
              <a:t>EHDS-Ready </a:t>
            </a:r>
          </a:p>
          <a:p>
            <a:r>
              <a:rPr lang="en-US" sz="4800">
                <a:solidFill>
                  <a:srgbClr val="1FFFC7"/>
                </a:solidFill>
                <a:latin typeface="Space Grotesk" pitchFamily="2" charset="0"/>
                <a:ea typeface="Roboto" panose="02000000000000000000" pitchFamily="2" charset="0"/>
                <a:cs typeface="Space Grotesk" pitchFamily="2" charset="0"/>
              </a:rPr>
              <a:t>TRE.</a:t>
            </a:r>
            <a:endParaRPr lang="en-FI" sz="3600">
              <a:solidFill>
                <a:srgbClr val="1FFFC7"/>
              </a:solidFill>
              <a:latin typeface="Space Grotesk" pitchFamily="2" charset="0"/>
              <a:ea typeface="Roboto" panose="02000000000000000000" pitchFamily="2" charset="0"/>
              <a:cs typeface="Space Grotesk" pitchFamily="2" charset="0"/>
            </a:endParaRPr>
          </a:p>
        </p:txBody>
      </p:sp>
      <p:pic>
        <p:nvPicPr>
          <p:cNvPr id="21" name="Picture 20" descr="A black text on a white background&#10;&#10;AI-generated content may be incorrect.">
            <a:extLst>
              <a:ext uri="{FF2B5EF4-FFF2-40B4-BE49-F238E27FC236}">
                <a16:creationId xmlns:a16="http://schemas.microsoft.com/office/drawing/2014/main" id="{97AFE1C1-FF75-31FC-67D6-DB49B1EA9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5296" y="6084850"/>
            <a:ext cx="2270835" cy="647188"/>
          </a:xfrm>
          <a:prstGeom prst="rect">
            <a:avLst/>
          </a:prstGeom>
        </p:spPr>
      </p:pic>
      <p:sp>
        <p:nvSpPr>
          <p:cNvPr id="2" name="Tekstiruutu 1">
            <a:extLst>
              <a:ext uri="{FF2B5EF4-FFF2-40B4-BE49-F238E27FC236}">
                <a16:creationId xmlns:a16="http://schemas.microsoft.com/office/drawing/2014/main" id="{7974F26C-89BF-9996-363C-85993CE7F30C}"/>
              </a:ext>
            </a:extLst>
          </p:cNvPr>
          <p:cNvSpPr txBox="1"/>
          <p:nvPr/>
        </p:nvSpPr>
        <p:spPr>
          <a:xfrm>
            <a:off x="126659" y="176013"/>
            <a:ext cx="8795272" cy="276999"/>
          </a:xfrm>
          <a:prstGeom prst="rect">
            <a:avLst/>
          </a:prstGeom>
          <a:noFill/>
        </p:spPr>
        <p:txBody>
          <a:bodyPr wrap="square" lIns="91440" tIns="45720" rIns="91440" bIns="45720" rtlCol="0" anchor="t">
            <a:spAutoFit/>
          </a:bodyPr>
          <a:lstStyle/>
          <a:p>
            <a:pPr>
              <a:defRPr/>
            </a:pPr>
            <a:r>
              <a:rPr lang="en-US" sz="1200" noProof="0" dirty="0">
                <a:solidFill>
                  <a:prstClr val="black"/>
                </a:solidFill>
                <a:latin typeface="Aptos" panose="020B0004020202020204"/>
              </a:rPr>
              <a:t>Trusted </a:t>
            </a:r>
            <a:r>
              <a:rPr lang="en-US" sz="1200" dirty="0">
                <a:solidFill>
                  <a:prstClr val="black"/>
                </a:solidFill>
                <a:latin typeface="Aptos" panose="020B0004020202020204"/>
              </a:rPr>
              <a:t>data management and Data analysis</a:t>
            </a:r>
            <a:endParaRPr lang="en-US" sz="1200" b="0" i="0" u="none" strike="noStrike" kern="1200" cap="none" spc="0" normalizeH="0" baseline="0" noProof="0" dirty="0">
              <a:ln>
                <a:noFill/>
              </a:ln>
              <a:solidFill>
                <a:prstClr val="black"/>
              </a:solidFill>
              <a:effectLst/>
              <a:uLnTx/>
              <a:uFillTx/>
              <a:latin typeface="Aptos"/>
            </a:endParaRPr>
          </a:p>
        </p:txBody>
      </p:sp>
    </p:spTree>
    <p:extLst>
      <p:ext uri="{BB962C8B-B14F-4D97-AF65-F5344CB8AC3E}">
        <p14:creationId xmlns:p14="http://schemas.microsoft.com/office/powerpoint/2010/main" val="69228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818316-051D-16BF-DC8D-44E3124AF3CD}"/>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F352CDBC-253A-6C2C-4626-E002C15311FD}"/>
              </a:ext>
            </a:extLst>
          </p:cNvPr>
          <p:cNvSpPr txBox="1"/>
          <p:nvPr/>
        </p:nvSpPr>
        <p:spPr>
          <a:xfrm>
            <a:off x="126659" y="176013"/>
            <a:ext cx="8795272"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Work Sans"/>
                <a:ea typeface="+mn-ea"/>
                <a:cs typeface="+mn-cs"/>
              </a:rPr>
              <a:t>Data, analytics and AI solutions</a:t>
            </a:r>
            <a:endParaRPr kumimoji="0" lang="en-US" sz="1200" b="0" i="0" u="none" strike="noStrike" kern="1200" cap="none" spc="0" normalizeH="0" baseline="0" noProof="0" dirty="0">
              <a:ln>
                <a:noFill/>
              </a:ln>
              <a:solidFill>
                <a:prstClr val="black"/>
              </a:solidFill>
              <a:effectLst/>
              <a:uLnTx/>
              <a:uFillTx/>
              <a:latin typeface="Work Sans" pitchFamily="2" charset="77"/>
              <a:ea typeface="+mn-ea"/>
              <a:cs typeface="+mn-cs"/>
            </a:endParaRPr>
          </a:p>
        </p:txBody>
      </p:sp>
      <p:sp>
        <p:nvSpPr>
          <p:cNvPr id="8" name="Tekstiruutu 7">
            <a:extLst>
              <a:ext uri="{FF2B5EF4-FFF2-40B4-BE49-F238E27FC236}">
                <a16:creationId xmlns:a16="http://schemas.microsoft.com/office/drawing/2014/main" id="{EAE3C414-CEE7-CDE2-96CD-3219AADA0BBB}"/>
              </a:ext>
            </a:extLst>
          </p:cNvPr>
          <p:cNvSpPr txBox="1"/>
          <p:nvPr/>
        </p:nvSpPr>
        <p:spPr>
          <a:xfrm>
            <a:off x="4758930" y="813303"/>
            <a:ext cx="6932327" cy="1015663"/>
          </a:xfrm>
          <a:prstGeom prst="rect">
            <a:avLst/>
          </a:prstGeom>
          <a:noFill/>
        </p:spPr>
        <p:txBody>
          <a:bodyPr wrap="square" lIns="91440" tIns="45720" rIns="91440" bIns="45720" anchor="t">
            <a:spAutoFit/>
          </a:bodyPr>
          <a:lstStyle>
            <a:defPPr>
              <a:defRPr lang="en-FI"/>
            </a:defPPr>
            <a:lvl1pPr>
              <a:defRPr sz="2000" b="1">
                <a:solidFill>
                  <a:srgbClr val="002EA2"/>
                </a:solidFill>
                <a:latin typeface="Finlandica"/>
                <a:ea typeface="+mj-ea"/>
                <a:cs typeface="+mj-cs"/>
              </a:defRPr>
            </a:lvl1pPr>
          </a:lstStyle>
          <a:p>
            <a:r>
              <a:rPr lang="en-US" dirty="0"/>
              <a:t>Manage, analyze and share sensitive health data with Lifecare Data Platform - the high security platform providing central access point to the customer’s big data assets.</a:t>
            </a:r>
          </a:p>
        </p:txBody>
      </p:sp>
      <p:sp>
        <p:nvSpPr>
          <p:cNvPr id="9" name="Tekstiruutu 8">
            <a:extLst>
              <a:ext uri="{FF2B5EF4-FFF2-40B4-BE49-F238E27FC236}">
                <a16:creationId xmlns:a16="http://schemas.microsoft.com/office/drawing/2014/main" id="{7CA8667C-2E5B-50A6-659E-C733754EE680}"/>
              </a:ext>
            </a:extLst>
          </p:cNvPr>
          <p:cNvSpPr txBox="1"/>
          <p:nvPr/>
        </p:nvSpPr>
        <p:spPr>
          <a:xfrm>
            <a:off x="4772296" y="4099691"/>
            <a:ext cx="3240000"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Benefits and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Lifecare Data Platform provides a secure health data infrastructure as a service enabling the customer to focus on drawing value of their big data and building intelligent data-driven solutions for their business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Platform at Helsinki University Hospital’s (HUS) is the most advanced data platform in EU. It contains big data from over 3,5 million patients and serves number of analytics, AI and business systems</a:t>
            </a:r>
            <a:r>
              <a:rPr kumimoji="0" lang="en-US" sz="1050" b="0" i="0" u="none" strike="noStrike" kern="1200" cap="none" spc="0" normalizeH="0" baseline="0" noProof="0" dirty="0">
                <a:ln>
                  <a:noFill/>
                </a:ln>
                <a:solidFill>
                  <a:prstClr val="black"/>
                </a:solidFill>
                <a:effectLst/>
                <a:uLnTx/>
                <a:uFillTx/>
                <a:latin typeface="Finlandica" panose="00000500000000000000"/>
              </a:rPr>
              <a:t>. </a:t>
            </a:r>
          </a:p>
        </p:txBody>
      </p:sp>
      <p:sp>
        <p:nvSpPr>
          <p:cNvPr id="10" name="Tekstiruutu 9">
            <a:extLst>
              <a:ext uri="{FF2B5EF4-FFF2-40B4-BE49-F238E27FC236}">
                <a16:creationId xmlns:a16="http://schemas.microsoft.com/office/drawing/2014/main" id="{B4CF0669-58BC-F431-2918-3B3E802B0D99}"/>
              </a:ext>
            </a:extLst>
          </p:cNvPr>
          <p:cNvSpPr txBox="1"/>
          <p:nvPr/>
        </p:nvSpPr>
        <p:spPr>
          <a:xfrm>
            <a:off x="8255725" y="2141026"/>
            <a:ext cx="3240000"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Finlandica" panose="00000500000000000000"/>
              </a:rPr>
              <a:t>Tietoevry</a:t>
            </a:r>
            <a:r>
              <a:rPr kumimoji="0" lang="en-US" sz="1100" b="0" i="0" u="none" strike="noStrike" kern="1200" cap="none" spc="0" normalizeH="0" baseline="0" noProof="0" dirty="0">
                <a:ln>
                  <a:noFill/>
                </a:ln>
                <a:solidFill>
                  <a:prstClr val="black"/>
                </a:solidFill>
                <a:effectLst/>
                <a:uLnTx/>
                <a:uFillTx/>
                <a:latin typeface="Finlandica" panose="00000500000000000000"/>
              </a:rPr>
              <a:t> Care is a leading provider of health and social care software in the Nordics.  We are modernizing the health and social care sector with our modular, open, and interoperable Lifecare software, supporting the daily lives of over 10 million citizens. </a:t>
            </a:r>
            <a:r>
              <a:rPr kumimoji="0" lang="en-US" sz="1100" b="0" i="0" u="none" strike="noStrike" kern="1200" cap="none" spc="0" normalizeH="0" baseline="0" noProof="0" dirty="0" err="1">
                <a:ln>
                  <a:noFill/>
                </a:ln>
                <a:solidFill>
                  <a:prstClr val="black"/>
                </a:solidFill>
                <a:effectLst/>
                <a:uLnTx/>
                <a:uFillTx/>
                <a:latin typeface="Finlandica" panose="00000500000000000000"/>
              </a:rPr>
              <a:t>Tietoevry</a:t>
            </a:r>
            <a:r>
              <a:rPr kumimoji="0" lang="en-US" sz="1100" b="0" i="0" u="none" strike="noStrike" kern="1200" cap="none" spc="0" normalizeH="0" baseline="0" noProof="0" dirty="0">
                <a:ln>
                  <a:noFill/>
                </a:ln>
                <a:solidFill>
                  <a:prstClr val="black"/>
                </a:solidFill>
                <a:effectLst/>
                <a:uLnTx/>
                <a:uFillTx/>
                <a:latin typeface="Finlandica" panose="00000500000000000000"/>
              </a:rPr>
              <a:t> Care serves over 1000 customer organizations in the Nordics and employees 1600 professionals. </a:t>
            </a:r>
          </a:p>
        </p:txBody>
      </p:sp>
      <p:sp>
        <p:nvSpPr>
          <p:cNvPr id="11" name="Tekstiruutu 10">
            <a:extLst>
              <a:ext uri="{FF2B5EF4-FFF2-40B4-BE49-F238E27FC236}">
                <a16:creationId xmlns:a16="http://schemas.microsoft.com/office/drawing/2014/main" id="{78205BB9-9ABD-BE0D-00C1-90F814EE3A18}"/>
              </a:ext>
            </a:extLst>
          </p:cNvPr>
          <p:cNvSpPr txBox="1"/>
          <p:nvPr/>
        </p:nvSpPr>
        <p:spPr>
          <a:xfrm>
            <a:off x="8255725" y="4099691"/>
            <a:ext cx="3240000" cy="17620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Finlandica" panose="00000500000000000000"/>
              </a:rPr>
              <a:t>Joona </a:t>
            </a:r>
            <a:r>
              <a:rPr kumimoji="0" lang="en-US" sz="1050" b="1" i="0" u="none" strike="noStrike" kern="1200" cap="none" spc="0" normalizeH="0" baseline="0" noProof="0" dirty="0" err="1">
                <a:ln>
                  <a:noFill/>
                </a:ln>
                <a:solidFill>
                  <a:prstClr val="black"/>
                </a:solidFill>
                <a:effectLst/>
                <a:uLnTx/>
                <a:uFillTx/>
                <a:latin typeface="Finlandica" panose="00000500000000000000"/>
              </a:rPr>
              <a:t>Pylkäs</a:t>
            </a:r>
            <a:endParaRPr kumimoji="0" lang="en-US" sz="105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rPr>
              <a:t>Head of Data &amp; 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hlinkClick r:id="rId3"/>
              </a:rPr>
              <a:t>Joona.pylkas@tietoevry.com</a:t>
            </a:r>
            <a:r>
              <a:rPr kumimoji="0" lang="en-US" sz="1050" b="0" i="0" u="none" strike="noStrike" kern="1200" cap="none" spc="0" normalizeH="0" baseline="0" noProof="0" dirty="0">
                <a:ln>
                  <a:noFill/>
                </a:ln>
                <a:solidFill>
                  <a:prstClr val="black"/>
                </a:solidFill>
                <a:effectLst/>
                <a:uLnTx/>
                <a:uFillTx/>
                <a:latin typeface="Finlandica" panose="0000050000000000000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rPr>
              <a:t>+358445900900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Finlandica" panose="00000500000000000000"/>
                <a:hlinkClick r:id="" action="ppaction://noaction"/>
              </a:rPr>
              <a:t>Lifecare Data Platform - Actionable insights for better care</a:t>
            </a:r>
            <a:endParaRPr kumimoji="0" lang="en-US" sz="1050" b="0"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Finlandica" panose="00000500000000000000"/>
            </a:endParaRPr>
          </a:p>
        </p:txBody>
      </p:sp>
      <p:sp>
        <p:nvSpPr>
          <p:cNvPr id="12" name="Tekstiruutu 11">
            <a:extLst>
              <a:ext uri="{FF2B5EF4-FFF2-40B4-BE49-F238E27FC236}">
                <a16:creationId xmlns:a16="http://schemas.microsoft.com/office/drawing/2014/main" id="{4AE48408-43FB-A678-27B4-2BDFB499D538}"/>
              </a:ext>
            </a:extLst>
          </p:cNvPr>
          <p:cNvSpPr txBox="1"/>
          <p:nvPr/>
        </p:nvSpPr>
        <p:spPr>
          <a:xfrm>
            <a:off x="4772298" y="2141026"/>
            <a:ext cx="324000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Finlandica" panose="00000500000000000000"/>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inlandica" panose="00000500000000000000"/>
              </a:rPr>
              <a:t>Lifecare Data Platform is a cloud-based solution built for secure processing of sensitive health data. The platform provides capabilities for data ingestion, transformation and analysis with latest AI technology. It is designed for healthcare organizations with large data volumes, research, innovation, and BI and AI development. </a:t>
            </a:r>
          </a:p>
        </p:txBody>
      </p:sp>
      <p:pic>
        <p:nvPicPr>
          <p:cNvPr id="4" name="Graphic 3">
            <a:extLst>
              <a:ext uri="{FF2B5EF4-FFF2-40B4-BE49-F238E27FC236}">
                <a16:creationId xmlns:a16="http://schemas.microsoft.com/office/drawing/2014/main" id="{030F2B27-D468-DC2C-3CC8-BBE3EFDED40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306593" y="6327832"/>
            <a:ext cx="1654425" cy="285032"/>
          </a:xfrm>
          <a:prstGeom prst="rect">
            <a:avLst/>
          </a:prstGeom>
        </p:spPr>
      </p:pic>
      <p:pic>
        <p:nvPicPr>
          <p:cNvPr id="5" name="Graphic 4">
            <a:extLst>
              <a:ext uri="{FF2B5EF4-FFF2-40B4-BE49-F238E27FC236}">
                <a16:creationId xmlns:a16="http://schemas.microsoft.com/office/drawing/2014/main" id="{A5A61D81-E639-F8A3-FFFD-7E2B7E6B6688}"/>
              </a:ext>
            </a:extLst>
          </p:cNvPr>
          <p:cNvPicPr>
            <a:picLocks noChangeAspect="1"/>
          </p:cNvPicPr>
          <p:nvPr/>
        </p:nvPicPr>
        <p:blipFill>
          <a:blip r:embed="rId6"/>
          <a:srcRect/>
          <a:stretch/>
        </p:blipFill>
        <p:spPr>
          <a:xfrm>
            <a:off x="5710" y="1170389"/>
            <a:ext cx="3985730" cy="4705218"/>
          </a:xfrm>
          <a:prstGeom prst="rect">
            <a:avLst/>
          </a:prstGeom>
        </p:spPr>
      </p:pic>
    </p:spTree>
    <p:extLst>
      <p:ext uri="{BB962C8B-B14F-4D97-AF65-F5344CB8AC3E}">
        <p14:creationId xmlns:p14="http://schemas.microsoft.com/office/powerpoint/2010/main" val="2563830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1CBEF-65BB-4D64-FB69-35C41694170D}"/>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399E4444-B28A-6BCA-E9B7-B0E584D7058A}"/>
              </a:ext>
            </a:extLst>
          </p:cNvPr>
          <p:cNvSpPr txBox="1"/>
          <p:nvPr/>
        </p:nvSpPr>
        <p:spPr>
          <a:xfrm>
            <a:off x="74407" y="162950"/>
            <a:ext cx="4188053" cy="276999"/>
          </a:xfrm>
          <a:prstGeom prst="rect">
            <a:avLst/>
          </a:prstGeom>
          <a:noFill/>
        </p:spPr>
        <p:txBody>
          <a:bodyPr wrap="square" lIns="91440" tIns="45720" rIns="91440" bIns="45720" rtlCol="0" anchor="t">
            <a:spAutoFit/>
          </a:bodyPr>
          <a:lstStyle/>
          <a:p>
            <a:pPr>
              <a:defRPr/>
            </a:pPr>
            <a:r>
              <a:rPr kumimoji="0" lang="en-GB" sz="1200" b="0" i="0" u="none" strike="noStrike" kern="1200" cap="none" spc="0" normalizeH="0" baseline="0" noProof="1">
                <a:ln>
                  <a:noFill/>
                </a:ln>
                <a:solidFill>
                  <a:prstClr val="black"/>
                </a:solidFill>
                <a:effectLst/>
                <a:uLnTx/>
                <a:uFillTx/>
                <a:latin typeface="Work Sans"/>
              </a:rPr>
              <a:t>Data Management</a:t>
            </a:r>
            <a:r>
              <a:rPr lang="en-GB" sz="1200" noProof="1">
                <a:solidFill>
                  <a:prstClr val="black"/>
                </a:solidFill>
                <a:latin typeface="Work Sans"/>
              </a:rPr>
              <a:t> and Analytics</a:t>
            </a:r>
            <a:endParaRPr kumimoji="0" lang="en-GB" sz="1200" b="0"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9" name="Tekstiruutu 8">
            <a:extLst>
              <a:ext uri="{FF2B5EF4-FFF2-40B4-BE49-F238E27FC236}">
                <a16:creationId xmlns:a16="http://schemas.microsoft.com/office/drawing/2014/main" id="{BC19F47A-3FF2-DCE6-40FE-81CB48F96537}"/>
              </a:ext>
            </a:extLst>
          </p:cNvPr>
          <p:cNvSpPr txBox="1"/>
          <p:nvPr/>
        </p:nvSpPr>
        <p:spPr>
          <a:xfrm>
            <a:off x="4772295" y="3926683"/>
            <a:ext cx="3294467" cy="26930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1">
                <a:ln>
                  <a:noFill/>
                </a:ln>
                <a:solidFill>
                  <a:prstClr val="black"/>
                </a:solidFill>
                <a:effectLst/>
                <a:uLnTx/>
                <a:uFillTx/>
                <a:latin typeface="Finlandica" panose="00000500000000000000"/>
              </a:rPr>
              <a:t>Benefits and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Finlandica" panose="00000500000000000000"/>
              </a:rPr>
              <a:t>We support healthcare organisations improving the quality of care and optimising the use of healthcare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Finlandica" panose="00000500000000000000"/>
              </a:rPr>
              <a:t>Collated, structured, data, can be utilised in clinical treatment decisions and in various scientific research and life science projects. </a:t>
            </a:r>
            <a:endParaRPr kumimoji="0" lang="en-GB" sz="1100" b="0"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rPr>
              <a:t>Our solutions are in active use in over 400 clinics in Finland, in Sweden and in the UK. Read more about our customer experiences: </a:t>
            </a:r>
            <a:r>
              <a:rPr kumimoji="0" lang="en-GB" sz="1100" b="0" i="0" u="none" strike="noStrike" kern="1200" cap="none" spc="0" normalizeH="0" baseline="0" noProof="1">
                <a:ln>
                  <a:noFill/>
                </a:ln>
                <a:solidFill>
                  <a:prstClr val="black"/>
                </a:solidFill>
                <a:effectLst/>
                <a:uLnTx/>
                <a:uFillTx/>
                <a:latin typeface="Finlandica" panose="00000500000000000000"/>
                <a:hlinkClick r:id="rId2"/>
              </a:rPr>
              <a:t>https://bcbmedical.com/our-customers/</a:t>
            </a:r>
            <a:endParaRPr kumimoji="0" lang="en-GB" sz="1100" b="0"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10" name="Tekstiruutu 9">
            <a:extLst>
              <a:ext uri="{FF2B5EF4-FFF2-40B4-BE49-F238E27FC236}">
                <a16:creationId xmlns:a16="http://schemas.microsoft.com/office/drawing/2014/main" id="{94D8D256-8074-5B0A-3AF2-01204C4E9FD6}"/>
              </a:ext>
            </a:extLst>
          </p:cNvPr>
          <p:cNvSpPr txBox="1"/>
          <p:nvPr/>
        </p:nvSpPr>
        <p:spPr>
          <a:xfrm>
            <a:off x="8255725" y="1921353"/>
            <a:ext cx="3275874"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1">
                <a:ln>
                  <a:noFill/>
                </a:ln>
                <a:solidFill>
                  <a:prstClr val="black"/>
                </a:solidFill>
                <a:effectLst/>
                <a:uLnTx/>
                <a:uFillTx/>
                <a:latin typeface="Finlandica" panose="00000500000000000000"/>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rPr>
              <a:t>BCB Medical provides technology which manages clinical data, from collection to conclusion. The company is established in 2003 and today, we employ a total of 65 people in Finland, in Sweden and in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rPr>
              <a:t>BCB Medical is certified according to MDR, ISO 13485 and ISO 27001 requirements.</a:t>
            </a:r>
          </a:p>
        </p:txBody>
      </p:sp>
      <p:sp>
        <p:nvSpPr>
          <p:cNvPr id="11" name="Tekstiruutu 10">
            <a:extLst>
              <a:ext uri="{FF2B5EF4-FFF2-40B4-BE49-F238E27FC236}">
                <a16:creationId xmlns:a16="http://schemas.microsoft.com/office/drawing/2014/main" id="{CF5F396D-F318-E53F-F66C-E8C6F5F69999}"/>
              </a:ext>
            </a:extLst>
          </p:cNvPr>
          <p:cNvSpPr txBox="1"/>
          <p:nvPr/>
        </p:nvSpPr>
        <p:spPr>
          <a:xfrm>
            <a:off x="8255725" y="3926683"/>
            <a:ext cx="2869473" cy="2354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1">
                <a:ln>
                  <a:noFill/>
                </a:ln>
                <a:solidFill>
                  <a:prstClr val="black"/>
                </a:solidFill>
                <a:effectLst/>
                <a:uLnTx/>
                <a:uFillTx/>
                <a:latin typeface="Finlandica" panose="00000500000000000000"/>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1">
                <a:ln>
                  <a:noFill/>
                </a:ln>
                <a:solidFill>
                  <a:prstClr val="black"/>
                </a:solidFill>
                <a:effectLst/>
                <a:uLnTx/>
                <a:uFillTx/>
                <a:latin typeface="Finlandica" panose="00000500000000000000"/>
              </a:rPr>
              <a:t>Minna Palhamo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rPr>
              <a:t>CEO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rPr>
              <a:t>minna.palhamo@bcbmedical.com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rPr>
              <a:t>+358 40 037 7010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1">
                <a:ln>
                  <a:noFill/>
                </a:ln>
                <a:solidFill>
                  <a:prstClr val="black"/>
                </a:solidFill>
                <a:effectLst/>
                <a:uLnTx/>
                <a:uFillTx/>
                <a:latin typeface="Finlandica" panose="00000500000000000000"/>
              </a:rPr>
              <a:t>Jaakko Erjanti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rPr>
              <a:t>CPO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rPr>
              <a:t>jaakko.erjanti@bcbmedical.com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rPr>
              <a:t>+358 50 550 4696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1">
                <a:ln>
                  <a:noFill/>
                </a:ln>
                <a:solidFill>
                  <a:prstClr val="black"/>
                </a:solidFill>
                <a:effectLst/>
                <a:uLnTx/>
                <a:uFillTx/>
                <a:latin typeface="Finlandica" panose="00000500000000000000"/>
                <a:hlinkClick r:id="rId3"/>
              </a:rPr>
              <a:t>www.bcbmedical.com</a:t>
            </a:r>
            <a:endParaRPr kumimoji="0" lang="en-GB" sz="1100" b="0" i="0" u="none" strike="noStrike" kern="1200" cap="none" spc="0" normalizeH="0" baseline="0" noProof="1">
              <a:ln>
                <a:noFill/>
              </a:ln>
              <a:solidFill>
                <a:prstClr val="black"/>
              </a:solidFill>
              <a:effectLst/>
              <a:uLnTx/>
              <a:uFillTx/>
              <a:latin typeface="Finlandica" panose="00000500000000000000"/>
            </a:endParaRPr>
          </a:p>
        </p:txBody>
      </p:sp>
      <p:sp>
        <p:nvSpPr>
          <p:cNvPr id="12" name="Tekstiruutu 11">
            <a:extLst>
              <a:ext uri="{FF2B5EF4-FFF2-40B4-BE49-F238E27FC236}">
                <a16:creationId xmlns:a16="http://schemas.microsoft.com/office/drawing/2014/main" id="{5C31A468-1510-1A1C-A497-1871A8A2F572}"/>
              </a:ext>
            </a:extLst>
          </p:cNvPr>
          <p:cNvSpPr txBox="1"/>
          <p:nvPr/>
        </p:nvSpPr>
        <p:spPr>
          <a:xfrm>
            <a:off x="4772298" y="1921353"/>
            <a:ext cx="317645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1">
                <a:ln>
                  <a:noFill/>
                </a:ln>
                <a:solidFill>
                  <a:prstClr val="black"/>
                </a:solidFill>
                <a:effectLst/>
                <a:uLnTx/>
                <a:uFillTx/>
                <a:latin typeface="Finlandica" panose="00000500000000000000"/>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1">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Finlandica" panose="00000500000000000000"/>
              </a:rPr>
              <a:t>BCB Medical is a healthcare software company specialised in collecting and analysing clinical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Finlandica" panose="00000500000000000000"/>
              </a:rPr>
              <a:t>We offer a disease specific platform and patient engagement system combined with AI-powered data analytic tools to create insights and enable value-based decisions in healthcare.</a:t>
            </a:r>
            <a:endParaRPr kumimoji="0" lang="en-GB" sz="1100" b="0" i="0" u="none" strike="noStrike" kern="1200" cap="none" spc="0" normalizeH="0" baseline="0" noProof="1">
              <a:ln>
                <a:noFill/>
              </a:ln>
              <a:solidFill>
                <a:prstClr val="black"/>
              </a:solidFill>
              <a:effectLst/>
              <a:uLnTx/>
              <a:uFillTx/>
              <a:latin typeface="Finlandica" panose="00000500000000000000"/>
            </a:endParaRPr>
          </a:p>
        </p:txBody>
      </p:sp>
      <p:pic>
        <p:nvPicPr>
          <p:cNvPr id="2" name="Picture Placeholder 4" descr="A close-up of a person's eye&#10;&#10;AI-generated content may be incorrect.">
            <a:extLst>
              <a:ext uri="{FF2B5EF4-FFF2-40B4-BE49-F238E27FC236}">
                <a16:creationId xmlns:a16="http://schemas.microsoft.com/office/drawing/2014/main" id="{5A60A471-20C2-2AEB-C505-85154BE0499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719" r="21719"/>
          <a:stretch>
            <a:fillRect/>
          </a:stretch>
        </p:blipFill>
        <p:spPr>
          <a:xfrm>
            <a:off x="30975" y="1015081"/>
            <a:ext cx="4433777" cy="5225991"/>
          </a:xfrm>
        </p:spPr>
      </p:pic>
      <p:pic>
        <p:nvPicPr>
          <p:cNvPr id="5" name="Picture 4" descr="A logo with a black background&#10;&#10;AI-generated content may be incorrect.">
            <a:extLst>
              <a:ext uri="{FF2B5EF4-FFF2-40B4-BE49-F238E27FC236}">
                <a16:creationId xmlns:a16="http://schemas.microsoft.com/office/drawing/2014/main" id="{ABD2989F-3B22-E893-12E0-55ADD798B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3179" y="5725596"/>
            <a:ext cx="1370350" cy="805557"/>
          </a:xfrm>
          <a:prstGeom prst="rect">
            <a:avLst/>
          </a:prstGeom>
        </p:spPr>
      </p:pic>
      <p:sp>
        <p:nvSpPr>
          <p:cNvPr id="13" name="Tekstiruutu 7">
            <a:extLst>
              <a:ext uri="{FF2B5EF4-FFF2-40B4-BE49-F238E27FC236}">
                <a16:creationId xmlns:a16="http://schemas.microsoft.com/office/drawing/2014/main" id="{745DD8CA-2BFC-59FF-667D-173376AB8765}"/>
              </a:ext>
            </a:extLst>
          </p:cNvPr>
          <p:cNvSpPr txBox="1"/>
          <p:nvPr/>
        </p:nvSpPr>
        <p:spPr>
          <a:xfrm>
            <a:off x="4772295" y="894558"/>
            <a:ext cx="707123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1">
                <a:ln>
                  <a:noFill/>
                </a:ln>
                <a:solidFill>
                  <a:srgbClr val="0431A3"/>
                </a:solidFill>
                <a:effectLst/>
                <a:uLnTx/>
                <a:uFillTx/>
                <a:latin typeface="Work Sans" pitchFamily="2" charset="77"/>
                <a:ea typeface="+mn-ea"/>
                <a:cs typeface="+mn-cs"/>
              </a:rPr>
              <a:t>Bringing Data to Life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431A3"/>
                </a:solidFill>
                <a:effectLst/>
                <a:uLnTx/>
                <a:uFillTx/>
                <a:latin typeface="Work Sans" pitchFamily="2" charset="77"/>
                <a:ea typeface="+mn-ea"/>
                <a:cs typeface="+mn-cs"/>
              </a:rPr>
              <a:t>BCB Medical – Transforming Data into Clinical and Operational Intelligence </a:t>
            </a:r>
            <a:endParaRPr kumimoji="0" lang="en-GB" sz="2000" b="1" i="0" u="none" strike="noStrike" kern="1200" cap="none" spc="0" normalizeH="0" baseline="0" noProof="1">
              <a:ln>
                <a:noFill/>
              </a:ln>
              <a:solidFill>
                <a:srgbClr val="0431A3"/>
              </a:solidFill>
              <a:effectLst/>
              <a:uLnTx/>
              <a:uFillTx/>
              <a:latin typeface="Work Sans" pitchFamily="2" charset="77"/>
              <a:ea typeface="+mn-ea"/>
              <a:cs typeface="+mn-cs"/>
            </a:endParaRPr>
          </a:p>
        </p:txBody>
      </p:sp>
    </p:spTree>
    <p:extLst>
      <p:ext uri="{BB962C8B-B14F-4D97-AF65-F5344CB8AC3E}">
        <p14:creationId xmlns:p14="http://schemas.microsoft.com/office/powerpoint/2010/main" val="3630082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36D2C-B981-A462-D413-6D12F4613B1F}"/>
            </a:ext>
          </a:extLst>
        </p:cNvPr>
        <p:cNvGrpSpPr/>
        <p:nvPr/>
      </p:nvGrpSpPr>
      <p:grpSpPr>
        <a:xfrm>
          <a:off x="0" y="0"/>
          <a:ext cx="0" cy="0"/>
          <a:chOff x="0" y="0"/>
          <a:chExt cx="0" cy="0"/>
        </a:xfrm>
      </p:grpSpPr>
      <p:pic>
        <p:nvPicPr>
          <p:cNvPr id="5" name="Picture Placeholder 4" descr="A map of finland with colorful text&#10;&#10;AI-generated content may be incorrect.">
            <a:extLst>
              <a:ext uri="{FF2B5EF4-FFF2-40B4-BE49-F238E27FC236}">
                <a16:creationId xmlns:a16="http://schemas.microsoft.com/office/drawing/2014/main" id="{0F235B32-3FF0-33BB-277B-F0F1C3639D1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18" r="818"/>
          <a:stretch>
            <a:fillRect/>
          </a:stretch>
        </p:blipFill>
        <p:spPr/>
      </p:pic>
      <p:pic>
        <p:nvPicPr>
          <p:cNvPr id="16" name="Picture Placeholder 15" descr="A blue text on a white background&#10;&#10;AI-generated content may be incorrect.">
            <a:extLst>
              <a:ext uri="{FF2B5EF4-FFF2-40B4-BE49-F238E27FC236}">
                <a16:creationId xmlns:a16="http://schemas.microsoft.com/office/drawing/2014/main" id="{25D9D1C5-C079-CB14-E3A1-44DD4AD7971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6" b="166"/>
          <a:stretch>
            <a:fillRect/>
          </a:stretch>
        </p:blipFill>
        <p:spPr>
          <a:xfrm>
            <a:off x="9300385" y="5975052"/>
            <a:ext cx="2744372" cy="792000"/>
          </a:xfrm>
        </p:spPr>
      </p:pic>
      <p:sp>
        <p:nvSpPr>
          <p:cNvPr id="7" name="Tekstiruutu 6">
            <a:extLst>
              <a:ext uri="{FF2B5EF4-FFF2-40B4-BE49-F238E27FC236}">
                <a16:creationId xmlns:a16="http://schemas.microsoft.com/office/drawing/2014/main" id="{72CF2AB8-B9B2-D02D-6543-F2F6C2F70D20}"/>
              </a:ext>
            </a:extLst>
          </p:cNvPr>
          <p:cNvSpPr txBox="1"/>
          <p:nvPr/>
        </p:nvSpPr>
        <p:spPr>
          <a:xfrm>
            <a:off x="74407" y="162950"/>
            <a:ext cx="4851923" cy="276999"/>
          </a:xfrm>
          <a:prstGeom prst="rect">
            <a:avLst/>
          </a:prstGeom>
          <a:noFill/>
        </p:spPr>
        <p:txBody>
          <a:bodyPr wrap="square" rtlCol="0">
            <a:spAutoFit/>
          </a:bodyPr>
          <a:lstStyle/>
          <a:p>
            <a:pPr lvl="0">
              <a:defRPr/>
            </a:pPr>
            <a:r>
              <a:rPr lang="en-US" sz="1200" dirty="0">
                <a:solidFill>
                  <a:prstClr val="black"/>
                </a:solidFill>
              </a:rPr>
              <a:t>Gateway to collections and services of the Finnish biobanks</a:t>
            </a:r>
            <a:endParaRPr lang="en-US" sz="1200" dirty="0">
              <a:solidFill>
                <a:prstClr val="black"/>
              </a:solidFill>
              <a:latin typeface="Work Sans" pitchFamily="2" charset="77"/>
            </a:endParaRPr>
          </a:p>
        </p:txBody>
      </p:sp>
      <p:sp>
        <p:nvSpPr>
          <p:cNvPr id="8" name="Tekstiruutu 7">
            <a:extLst>
              <a:ext uri="{FF2B5EF4-FFF2-40B4-BE49-F238E27FC236}">
                <a16:creationId xmlns:a16="http://schemas.microsoft.com/office/drawing/2014/main" id="{642B7535-AFB0-283B-6B89-92E8DBBD76DF}"/>
              </a:ext>
            </a:extLst>
          </p:cNvPr>
          <p:cNvSpPr txBox="1"/>
          <p:nvPr/>
        </p:nvSpPr>
        <p:spPr>
          <a:xfrm>
            <a:off x="4772298" y="686835"/>
            <a:ext cx="651401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prstClr val="black"/>
                </a:solidFill>
                <a:effectLst/>
                <a:uLnTx/>
                <a:uFillTx/>
                <a:latin typeface="Work Sans" pitchFamily="2" charset="77"/>
                <a:ea typeface="+mn-ea"/>
                <a:cs typeface="+mn-cs"/>
              </a:rPr>
              <a:t>Fingenious</a:t>
            </a:r>
            <a:r>
              <a:rPr kumimoji="0" lang="en-US" sz="2000" b="1" i="0" u="none" strike="noStrike" kern="1200" cap="none" spc="0" normalizeH="0" baseline="30000" noProof="1">
                <a:ln>
                  <a:noFill/>
                </a:ln>
                <a:solidFill>
                  <a:prstClr val="black"/>
                </a:solidFill>
                <a:effectLst/>
                <a:uLnTx/>
                <a:uFillTx/>
                <a:latin typeface="Work Sans" pitchFamily="2" charset="77"/>
                <a:ea typeface="+mn-ea"/>
                <a:cs typeface="+mn-cs"/>
              </a:rPr>
              <a:t>®</a:t>
            </a:r>
            <a:r>
              <a:rPr kumimoji="0" lang="en-US" sz="2000" b="1" i="0" u="none" strike="noStrike" kern="1200" cap="none" spc="0" normalizeH="0" baseline="0" noProof="1">
                <a:ln>
                  <a:noFill/>
                </a:ln>
                <a:solidFill>
                  <a:prstClr val="black"/>
                </a:solidFill>
                <a:effectLst/>
                <a:uLnTx/>
                <a:uFillTx/>
                <a:latin typeface="Work Sans" pitchFamily="2" charset="77"/>
                <a:ea typeface="+mn-ea"/>
                <a:cs typeface="+mn-cs"/>
              </a:rPr>
              <a:t> services - the Gateway to Finnish Biobanks and Biomedical Research </a:t>
            </a:r>
            <a:endParaRPr kumimoji="0" lang="en-GB" sz="2000" b="1"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10" name="Tekstiruutu 9">
            <a:extLst>
              <a:ext uri="{FF2B5EF4-FFF2-40B4-BE49-F238E27FC236}">
                <a16:creationId xmlns:a16="http://schemas.microsoft.com/office/drawing/2014/main" id="{18265904-08CF-0982-FB99-690B6F2C6FB5}"/>
              </a:ext>
            </a:extLst>
          </p:cNvPr>
          <p:cNvSpPr txBox="1"/>
          <p:nvPr/>
        </p:nvSpPr>
        <p:spPr>
          <a:xfrm>
            <a:off x="8255724" y="1722015"/>
            <a:ext cx="3546416" cy="2693045"/>
          </a:xfrm>
          <a:prstGeom prst="rect">
            <a:avLst/>
          </a:prstGeom>
          <a:noFill/>
        </p:spPr>
        <p:txBody>
          <a:bodyPr wrap="square" rtlCol="0">
            <a:spAutoFit/>
          </a:bodyPr>
          <a:lstStyle/>
          <a:p>
            <a:pPr lvl="0">
              <a:defRPr/>
            </a:pPr>
            <a:r>
              <a:rPr lang="en-GB" sz="1400" b="1" noProof="1">
                <a:solidFill>
                  <a:prstClr val="black"/>
                </a:solidFill>
                <a:latin typeface="Finlandica" panose="00000500000000000000"/>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Finnish Biobank Cooperative – FINBB is the national coordinator of the Finnish biobank infrastructure. With its Fingenious service it provides a centralized access point to the biobank and data services of its owners and collaborators to researchers worldwide.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noProof="1">
              <a:solidFill>
                <a:prstClr val="black"/>
              </a:solidFill>
              <a:latin typeface="Work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FINBB is owned by Finland’s largest health care providers, universities, and the Finnish Institute for Health and Welfare.</a:t>
            </a: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11" name="Tekstiruutu 10">
            <a:extLst>
              <a:ext uri="{FF2B5EF4-FFF2-40B4-BE49-F238E27FC236}">
                <a16:creationId xmlns:a16="http://schemas.microsoft.com/office/drawing/2014/main" id="{30011131-00DE-CABA-347D-EA120D09C971}"/>
              </a:ext>
            </a:extLst>
          </p:cNvPr>
          <p:cNvSpPr txBox="1"/>
          <p:nvPr/>
        </p:nvSpPr>
        <p:spPr>
          <a:xfrm>
            <a:off x="8255724" y="4280444"/>
            <a:ext cx="2869473" cy="1954381"/>
          </a:xfrm>
          <a:prstGeom prst="rect">
            <a:avLst/>
          </a:prstGeom>
          <a:noFill/>
        </p:spPr>
        <p:txBody>
          <a:bodyPr wrap="square" rtlCol="0">
            <a:spAutoFit/>
          </a:bodyPr>
          <a:lstStyle/>
          <a:p>
            <a:pPr lvl="0">
              <a:defRPr/>
            </a:pPr>
            <a:r>
              <a:rPr lang="en-GB" sz="1400" b="1" noProof="1">
                <a:solidFill>
                  <a:prstClr val="black"/>
                </a:solidFill>
                <a:latin typeface="Finlandica" panose="00000500000000000000"/>
              </a:rPr>
              <a:t>Contact</a:t>
            </a:r>
          </a:p>
          <a:p>
            <a:pPr lvl="0">
              <a:defRPr/>
            </a:pPr>
            <a:endParaRPr lang="en-GB" sz="1400" b="1" noProof="1">
              <a:solidFill>
                <a:prstClr val="black"/>
              </a:solidFill>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1">
                <a:ln>
                  <a:noFill/>
                </a:ln>
                <a:solidFill>
                  <a:prstClr val="black"/>
                </a:solidFill>
                <a:effectLst/>
                <a:uLnTx/>
                <a:uFillTx/>
                <a:latin typeface="Work Sans" pitchFamily="2" charset="77"/>
                <a:ea typeface="+mn-ea"/>
                <a:cs typeface="+mn-cs"/>
              </a:rPr>
              <a:t>Johanna Mäkelä,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Director of Research and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Finnish Biobank Cooperative – FINBB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+358 50 516 2844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info@fingenious.fi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hlinkClick r:id="rId4"/>
              </a:rPr>
              <a:t>www.fingenious.fi</a:t>
            </a: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12" name="Tekstiruutu 11">
            <a:extLst>
              <a:ext uri="{FF2B5EF4-FFF2-40B4-BE49-F238E27FC236}">
                <a16:creationId xmlns:a16="http://schemas.microsoft.com/office/drawing/2014/main" id="{349E5E09-F0ED-D4B6-F89A-C825DD957B88}"/>
              </a:ext>
            </a:extLst>
          </p:cNvPr>
          <p:cNvSpPr txBox="1"/>
          <p:nvPr/>
        </p:nvSpPr>
        <p:spPr>
          <a:xfrm>
            <a:off x="4772298" y="1722015"/>
            <a:ext cx="3382874" cy="5447645"/>
          </a:xfrm>
          <a:prstGeom prst="rect">
            <a:avLst/>
          </a:prstGeom>
          <a:noFill/>
        </p:spPr>
        <p:txBody>
          <a:bodyPr wrap="square" rtlCol="0">
            <a:spAutoFit/>
          </a:bodyPr>
          <a:lstStyle/>
          <a:p>
            <a:pPr lvl="0">
              <a:defRPr/>
            </a:pPr>
            <a:r>
              <a:rPr lang="en-GB" sz="1400" b="1" noProof="1">
                <a:solidFill>
                  <a:prstClr val="black"/>
                </a:solidFill>
                <a:latin typeface="Finlandica" panose="00000500000000000000"/>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Work Sans" pitchFamily="2" charset="77"/>
              <a:ea typeface="+mn-ea"/>
              <a:cs typeface="+mn-cs"/>
            </a:endParaRPr>
          </a:p>
          <a:p>
            <a:pPr lvl="0">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Fingenious® service, operated by FINBB, provides a single-point solution to access Finnish biobanks’ biospecimens, data, study participant finding, and expertise. This service is available to academic and industry researchers globally to support biomedical research efforts from basic research and early discovery to pre-approval R&amp;D and post-approval studies. </a:t>
            </a:r>
          </a:p>
          <a:p>
            <a:pPr lvl="0">
              <a:defRPr/>
            </a:pPr>
            <a:endParaRPr kumimoji="0" lang="en-US" sz="1100" b="0" i="0" u="none" strike="noStrike" kern="1200" cap="none" spc="0" normalizeH="0" baseline="0" noProof="1">
              <a:ln>
                <a:noFill/>
              </a:ln>
              <a:solidFill>
                <a:prstClr val="black"/>
              </a:solidFill>
              <a:effectLst/>
              <a:uLnTx/>
              <a:uFillTx/>
              <a:latin typeface="Work Sans" pitchFamily="2" charset="77"/>
              <a:ea typeface="+mn-ea"/>
              <a:cs typeface="+mn-cs"/>
            </a:endParaRPr>
          </a:p>
          <a:p>
            <a:pPr lvl="0">
              <a:defRPr/>
            </a:pPr>
            <a:endParaRPr kumimoji="0" lang="en-US" sz="1100" b="0" i="0" u="none" strike="noStrike" kern="1200" cap="none" spc="0" normalizeH="0" baseline="0" noProof="1">
              <a:ln>
                <a:noFill/>
              </a:ln>
              <a:solidFill>
                <a:prstClr val="black"/>
              </a:solidFill>
              <a:effectLst/>
              <a:uLnTx/>
              <a:uFillTx/>
              <a:latin typeface="Work Sans" pitchFamily="2" charset="77"/>
              <a:ea typeface="+mn-ea"/>
              <a:cs typeface="+mn-cs"/>
            </a:endParaRPr>
          </a:p>
          <a:p>
            <a:pPr lvl="0">
              <a:defRPr/>
            </a:pPr>
            <a:r>
              <a:rPr lang="en-GB" sz="1400" b="1" noProof="1">
                <a:solidFill>
                  <a:prstClr val="black"/>
                </a:solidFill>
                <a:latin typeface="Finlandica" panose="00000500000000000000"/>
              </a:rPr>
              <a:t>Benefits and references</a:t>
            </a:r>
          </a:p>
          <a:p>
            <a:pPr lvl="0">
              <a:defRPr/>
            </a:pPr>
            <a:endParaRPr kumimoji="0" lang="en-US" sz="1100" b="0" i="0" u="none" strike="noStrike" kern="1200" cap="none" spc="0" normalizeH="0" baseline="0" noProof="1">
              <a:ln>
                <a:noFill/>
              </a:ln>
              <a:solidFill>
                <a:prstClr val="black"/>
              </a:solidFill>
              <a:effectLst/>
              <a:uLnTx/>
              <a:uFillTx/>
              <a:latin typeface="Work Sans" pitchFamily="2" charset="77"/>
              <a:ea typeface="+mn-ea"/>
              <a:cs typeface="+mn-cs"/>
            </a:endParaRPr>
          </a:p>
          <a:p>
            <a:pPr lvl="0">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Fingenious service offers researchers an agile and seamless fast-track to their desired combination of samples and data from Finnish biobanks, and targeted recontacting of biobank sample donors for further studies like clinical trials. All of this is available through one contact point and one contract.</a:t>
            </a:r>
          </a:p>
          <a:p>
            <a:pPr lvl="0">
              <a:defRPr/>
            </a:pPr>
            <a:endParaRPr kumimoji="0" lang="en-US" sz="1100" b="0" i="0" u="none" strike="noStrike" kern="1200" cap="none" spc="0" normalizeH="0" baseline="0" noProof="1">
              <a:ln>
                <a:noFill/>
              </a:ln>
              <a:solidFill>
                <a:prstClr val="black"/>
              </a:solidFill>
              <a:effectLst/>
              <a:uLnTx/>
              <a:uFillTx/>
              <a:latin typeface="Work Sans" pitchFamily="2" charset="77"/>
              <a:ea typeface="+mn-ea"/>
              <a:cs typeface="+mn-cs"/>
            </a:endParaRPr>
          </a:p>
          <a:p>
            <a:pPr lvl="0">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Find research collaboration examples and get to know Fingenious service at: </a:t>
            </a:r>
          </a:p>
          <a:p>
            <a:pPr lvl="0">
              <a:defRPr/>
            </a:pPr>
            <a:endParaRPr lang="en-US" sz="1100" noProof="1">
              <a:solidFill>
                <a:prstClr val="black"/>
              </a:solidFill>
              <a:latin typeface="Work Sans" pitchFamily="2" charset="77"/>
            </a:endParaRPr>
          </a:p>
          <a:p>
            <a:pPr lvl="0">
              <a:defRPr/>
            </a:pP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hlinkClick r:id="rId5"/>
              </a:rPr>
              <a:t>https://site.fingenious.fi/en/use-cases</a:t>
            </a:r>
            <a:r>
              <a:rPr kumimoji="0" lang="en-US" sz="1100" b="0" i="0" u="none" strike="noStrike" kern="1200" cap="none" spc="0" normalizeH="0" baseline="0" noProof="1">
                <a:ln>
                  <a:noFill/>
                </a:ln>
                <a:solidFill>
                  <a:prstClr val="black"/>
                </a:solidFill>
                <a:effectLst/>
                <a:uLnTx/>
                <a:uFillTx/>
                <a:latin typeface="Work Sans" pitchFamily="2" charset="77"/>
                <a:ea typeface="+mn-ea"/>
                <a:cs typeface="+mn-cs"/>
              </a:rPr>
              <a:t>. </a:t>
            </a:r>
          </a:p>
          <a:p>
            <a:pPr lvl="0">
              <a:defRPr/>
            </a:pPr>
            <a:endParaRPr lang="en-GB" sz="1100" noProof="1">
              <a:solidFill>
                <a:prstClr val="black"/>
              </a:solidFill>
              <a:latin typeface="Work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pic>
        <p:nvPicPr>
          <p:cNvPr id="3" name="Picture 2">
            <a:extLst>
              <a:ext uri="{FF2B5EF4-FFF2-40B4-BE49-F238E27FC236}">
                <a16:creationId xmlns:a16="http://schemas.microsoft.com/office/drawing/2014/main" id="{0FE9FE2A-2AED-B07F-C5C5-D51F66ED8C26}"/>
              </a:ext>
            </a:extLst>
          </p:cNvPr>
          <p:cNvPicPr>
            <a:picLocks noChangeAspect="1"/>
          </p:cNvPicPr>
          <p:nvPr/>
        </p:nvPicPr>
        <p:blipFill>
          <a:blip r:embed="rId6"/>
          <a:stretch>
            <a:fillRect/>
          </a:stretch>
        </p:blipFill>
        <p:spPr>
          <a:xfrm>
            <a:off x="435795" y="890302"/>
            <a:ext cx="3600953" cy="5048955"/>
          </a:xfrm>
          <a:prstGeom prst="rect">
            <a:avLst/>
          </a:prstGeom>
        </p:spPr>
      </p:pic>
    </p:spTree>
    <p:extLst>
      <p:ext uri="{BB962C8B-B14F-4D97-AF65-F5344CB8AC3E}">
        <p14:creationId xmlns:p14="http://schemas.microsoft.com/office/powerpoint/2010/main" val="3527377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814FB-EA30-E14B-9B8A-9EA189562B94}"/>
            </a:ext>
          </a:extLst>
        </p:cNvPr>
        <p:cNvGrpSpPr/>
        <p:nvPr/>
      </p:nvGrpSpPr>
      <p:grpSpPr>
        <a:xfrm>
          <a:off x="0" y="0"/>
          <a:ext cx="0" cy="0"/>
          <a:chOff x="0" y="0"/>
          <a:chExt cx="0" cy="0"/>
        </a:xfrm>
      </p:grpSpPr>
      <p:pic>
        <p:nvPicPr>
          <p:cNvPr id="16" name="Picture Placeholder 15" descr="A blue text on a white background&#10;&#10;AI-generated content may be incorrect.">
            <a:extLst>
              <a:ext uri="{FF2B5EF4-FFF2-40B4-BE49-F238E27FC236}">
                <a16:creationId xmlns:a16="http://schemas.microsoft.com/office/drawing/2014/main" id="{55A80B19-877F-0062-E2AC-F32FDD673DC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6" b="166"/>
          <a:stretch>
            <a:fillRect/>
          </a:stretch>
        </p:blipFill>
        <p:spPr>
          <a:xfrm>
            <a:off x="9300385" y="5975052"/>
            <a:ext cx="2744372" cy="792000"/>
          </a:xfrm>
        </p:spPr>
      </p:pic>
      <p:sp>
        <p:nvSpPr>
          <p:cNvPr id="7" name="Tekstiruutu 6">
            <a:extLst>
              <a:ext uri="{FF2B5EF4-FFF2-40B4-BE49-F238E27FC236}">
                <a16:creationId xmlns:a16="http://schemas.microsoft.com/office/drawing/2014/main" id="{52DDC90E-71B3-C1BF-573B-5C663E0F707B}"/>
              </a:ext>
            </a:extLst>
          </p:cNvPr>
          <p:cNvSpPr txBox="1"/>
          <p:nvPr/>
        </p:nvSpPr>
        <p:spPr>
          <a:xfrm>
            <a:off x="74407" y="162950"/>
            <a:ext cx="4851923" cy="276999"/>
          </a:xfrm>
          <a:prstGeom prst="rect">
            <a:avLst/>
          </a:prstGeom>
          <a:noFill/>
        </p:spPr>
        <p:txBody>
          <a:bodyPr wrap="square" rtlCol="0">
            <a:spAutoFit/>
          </a:bodyPr>
          <a:lstStyle/>
          <a:p>
            <a:r>
              <a:rPr lang="en-US" sz="1200" dirty="0"/>
              <a:t>Gateway to Finnish Biomedical Research</a:t>
            </a:r>
            <a:endParaRPr lang="fi-FI" sz="1200" dirty="0"/>
          </a:p>
        </p:txBody>
      </p:sp>
      <p:sp>
        <p:nvSpPr>
          <p:cNvPr id="8" name="Tekstiruutu 7">
            <a:extLst>
              <a:ext uri="{FF2B5EF4-FFF2-40B4-BE49-F238E27FC236}">
                <a16:creationId xmlns:a16="http://schemas.microsoft.com/office/drawing/2014/main" id="{F80701E8-B9E8-AFA5-A785-7F9ECBE062F3}"/>
              </a:ext>
            </a:extLst>
          </p:cNvPr>
          <p:cNvSpPr txBox="1"/>
          <p:nvPr/>
        </p:nvSpPr>
        <p:spPr>
          <a:xfrm>
            <a:off x="4772298" y="686835"/>
            <a:ext cx="6514011" cy="707886"/>
          </a:xfrm>
          <a:prstGeom prst="rect">
            <a:avLst/>
          </a:prstGeom>
          <a:noFill/>
        </p:spPr>
        <p:txBody>
          <a:bodyPr wrap="square">
            <a:spAutoFit/>
          </a:bodyPr>
          <a:lstStyle/>
          <a:p>
            <a:r>
              <a:rPr lang="en-US" sz="2000" b="1" dirty="0">
                <a:solidFill>
                  <a:prstClr val="black"/>
                </a:solidFill>
                <a:latin typeface="Work Sans" pitchFamily="2" charset="77"/>
              </a:rPr>
              <a:t>Easier RWE and RWD research with Fingenious Ecosystem Partners</a:t>
            </a:r>
            <a:endParaRPr lang="fi-FI" sz="2000" b="1" dirty="0">
              <a:solidFill>
                <a:prstClr val="black"/>
              </a:solidFill>
              <a:latin typeface="Work Sans" pitchFamily="2" charset="77"/>
            </a:endParaRPr>
          </a:p>
        </p:txBody>
      </p:sp>
      <p:sp>
        <p:nvSpPr>
          <p:cNvPr id="10" name="Tekstiruutu 9">
            <a:extLst>
              <a:ext uri="{FF2B5EF4-FFF2-40B4-BE49-F238E27FC236}">
                <a16:creationId xmlns:a16="http://schemas.microsoft.com/office/drawing/2014/main" id="{A947AECA-29E6-A2FD-FBB1-1243BA9F7593}"/>
              </a:ext>
            </a:extLst>
          </p:cNvPr>
          <p:cNvSpPr txBox="1"/>
          <p:nvPr/>
        </p:nvSpPr>
        <p:spPr>
          <a:xfrm>
            <a:off x="8255724" y="1722015"/>
            <a:ext cx="3546416" cy="2693045"/>
          </a:xfrm>
          <a:prstGeom prst="rect">
            <a:avLst/>
          </a:prstGeom>
          <a:noFill/>
        </p:spPr>
        <p:txBody>
          <a:bodyPr wrap="square" rtlCol="0">
            <a:spAutoFit/>
          </a:bodyPr>
          <a:lstStyle/>
          <a:p>
            <a:pPr lvl="0">
              <a:defRPr/>
            </a:pPr>
            <a:r>
              <a:rPr lang="en-GB" sz="1400" b="1" noProof="1">
                <a:solidFill>
                  <a:prstClr val="black"/>
                </a:solidFill>
                <a:latin typeface="Finlandica" panose="00000500000000000000"/>
              </a:rPr>
              <a:t>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Work Sans" pitchFamily="2" charset="77"/>
              <a:ea typeface="+mn-ea"/>
              <a:cs typeface="+mn-cs"/>
            </a:endParaRPr>
          </a:p>
          <a:p>
            <a:pPr>
              <a:buNone/>
            </a:pPr>
            <a:r>
              <a:rPr lang="en-US" sz="1100" dirty="0">
                <a:solidFill>
                  <a:prstClr val="black"/>
                </a:solidFill>
                <a:latin typeface="Work Sans" pitchFamily="2" charset="77"/>
              </a:rPr>
              <a:t>The ecosystem is coordinated by FINBB (Finnish Biobank Cooperative) and the Finnish Institute for Health and Welfare (THL), with steering input from </a:t>
            </a:r>
            <a:r>
              <a:rPr lang="en-US" sz="1100" dirty="0" err="1">
                <a:solidFill>
                  <a:prstClr val="black"/>
                </a:solidFill>
                <a:latin typeface="Work Sans" pitchFamily="2" charset="77"/>
              </a:rPr>
              <a:t>Findata</a:t>
            </a:r>
            <a:r>
              <a:rPr lang="en-US" sz="1100" dirty="0">
                <a:solidFill>
                  <a:prstClr val="black"/>
                </a:solidFill>
                <a:latin typeface="Work Sans" pitchFamily="2" charset="77"/>
              </a:rPr>
              <a:t> and the Ministry of Social Affairs &amp; Health. </a:t>
            </a:r>
            <a:br>
              <a:rPr lang="en-US" sz="1100" dirty="0">
                <a:solidFill>
                  <a:prstClr val="black"/>
                </a:solidFill>
                <a:latin typeface="Work Sans" pitchFamily="2" charset="77"/>
              </a:rPr>
            </a:br>
            <a:endParaRPr lang="en-US" sz="1100" dirty="0">
              <a:solidFill>
                <a:prstClr val="black"/>
              </a:solidFill>
              <a:latin typeface="Work Sans" pitchFamily="2" charset="77"/>
            </a:endParaRPr>
          </a:p>
          <a:p>
            <a:pPr>
              <a:buNone/>
            </a:pPr>
            <a:r>
              <a:rPr lang="en-US" sz="1100" dirty="0">
                <a:solidFill>
                  <a:prstClr val="black"/>
                </a:solidFill>
                <a:latin typeface="Work Sans" pitchFamily="2" charset="77"/>
              </a:rPr>
              <a:t>Fingenious is presented as a digital gateway to Finnish biobanks, aiming to harmonize infrastructure and processes to boost Finland’s position in biomedical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11" name="Tekstiruutu 10">
            <a:extLst>
              <a:ext uri="{FF2B5EF4-FFF2-40B4-BE49-F238E27FC236}">
                <a16:creationId xmlns:a16="http://schemas.microsoft.com/office/drawing/2014/main" id="{540FA186-1090-19FF-AED2-4B301EA0EAF5}"/>
              </a:ext>
            </a:extLst>
          </p:cNvPr>
          <p:cNvSpPr txBox="1"/>
          <p:nvPr/>
        </p:nvSpPr>
        <p:spPr>
          <a:xfrm>
            <a:off x="8255724" y="4318544"/>
            <a:ext cx="2869473" cy="1107996"/>
          </a:xfrm>
          <a:prstGeom prst="rect">
            <a:avLst/>
          </a:prstGeom>
          <a:noFill/>
        </p:spPr>
        <p:txBody>
          <a:bodyPr wrap="square" rtlCol="0">
            <a:spAutoFit/>
          </a:bodyPr>
          <a:lstStyle/>
          <a:p>
            <a:pPr lvl="0">
              <a:defRPr/>
            </a:pPr>
            <a:r>
              <a:rPr lang="en-GB" sz="1400" b="1" noProof="1">
                <a:solidFill>
                  <a:prstClr val="black"/>
                </a:solidFill>
                <a:latin typeface="Finlandica" panose="00000500000000000000"/>
              </a:rPr>
              <a:t>Contact</a:t>
            </a:r>
          </a:p>
          <a:p>
            <a:pPr lvl="0">
              <a:defRPr/>
            </a:pPr>
            <a:endParaRPr lang="en-GB" sz="1400" b="1" noProof="1">
              <a:solidFill>
                <a:prstClr val="black"/>
              </a:solidFill>
              <a:latin typeface="Finlandica"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i="0" u="none" strike="noStrike" kern="1200" cap="none" spc="0" normalizeH="0" baseline="0" noProof="1">
                <a:ln>
                  <a:noFill/>
                </a:ln>
                <a:solidFill>
                  <a:prstClr val="black"/>
                </a:solidFill>
                <a:effectLst/>
                <a:uLnTx/>
                <a:uFillTx/>
                <a:latin typeface="Work Sans" pitchFamily="2" charset="77"/>
                <a:ea typeface="+mn-ea"/>
                <a:cs typeface="+mn-cs"/>
                <a:hlinkClick r:id="rId4"/>
              </a:rPr>
              <a:t>Contact ecosystem</a:t>
            </a:r>
            <a:endParaRPr kumimoji="0" lang="en-US" sz="110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1">
              <a:ln>
                <a:noFill/>
              </a:ln>
              <a:solidFill>
                <a:prstClr val="black"/>
              </a:solidFill>
              <a:effectLst/>
              <a:uLnTx/>
              <a:uFillTx/>
              <a:latin typeface="Work Sans" pitchFamily="2" charset="77"/>
              <a:ea typeface="+mn-ea"/>
              <a:cs typeface="+mn-cs"/>
            </a:endParaRPr>
          </a:p>
        </p:txBody>
      </p:sp>
      <p:sp>
        <p:nvSpPr>
          <p:cNvPr id="12" name="Tekstiruutu 11">
            <a:extLst>
              <a:ext uri="{FF2B5EF4-FFF2-40B4-BE49-F238E27FC236}">
                <a16:creationId xmlns:a16="http://schemas.microsoft.com/office/drawing/2014/main" id="{99872416-5941-580B-A31C-8A8FCECFA188}"/>
              </a:ext>
            </a:extLst>
          </p:cNvPr>
          <p:cNvSpPr txBox="1"/>
          <p:nvPr/>
        </p:nvSpPr>
        <p:spPr>
          <a:xfrm>
            <a:off x="4772298" y="1722015"/>
            <a:ext cx="3382874" cy="4939814"/>
          </a:xfrm>
          <a:prstGeom prst="rect">
            <a:avLst/>
          </a:prstGeom>
          <a:noFill/>
        </p:spPr>
        <p:txBody>
          <a:bodyPr wrap="square" rtlCol="0">
            <a:spAutoFit/>
          </a:bodyPr>
          <a:lstStyle/>
          <a:p>
            <a:pPr lvl="0">
              <a:defRPr/>
            </a:pPr>
            <a:r>
              <a:rPr lang="en-GB" sz="1400" b="1" noProof="1">
                <a:solidFill>
                  <a:prstClr val="black"/>
                </a:solidFill>
                <a:latin typeface="Finlandica" panose="00000500000000000000"/>
              </a:rPr>
              <a:t>Our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1">
              <a:ln>
                <a:noFill/>
              </a:ln>
              <a:solidFill>
                <a:prstClr val="black"/>
              </a:solidFill>
              <a:effectLst/>
              <a:uLnTx/>
              <a:uFillTx/>
              <a:latin typeface="Work Sans" pitchFamily="2" charset="77"/>
              <a:ea typeface="+mn-ea"/>
              <a:cs typeface="+mn-cs"/>
            </a:endParaRPr>
          </a:p>
          <a:p>
            <a:r>
              <a:rPr lang="en-US" sz="1100" dirty="0">
                <a:solidFill>
                  <a:prstClr val="black"/>
                </a:solidFill>
                <a:latin typeface="Work Sans" pitchFamily="2" charset="77"/>
              </a:rPr>
              <a:t>The Fingenious Ecosystem is a collaboration network of public, academic, and private actors that provides a single access point to Finnish biomedical research services, facilitating real-world evidence (RWE) and real-world data (RWD) projects. </a:t>
            </a:r>
            <a:br>
              <a:rPr lang="en-US" sz="1100" dirty="0">
                <a:solidFill>
                  <a:prstClr val="black"/>
                </a:solidFill>
                <a:latin typeface="Work Sans" pitchFamily="2" charset="77"/>
              </a:rPr>
            </a:br>
            <a:endParaRPr lang="en-US" sz="1100" dirty="0">
              <a:solidFill>
                <a:prstClr val="black"/>
              </a:solidFill>
              <a:latin typeface="Work Sans" pitchFamily="2" charset="77"/>
            </a:endParaRPr>
          </a:p>
          <a:p>
            <a:r>
              <a:rPr lang="en-US" sz="1100" dirty="0">
                <a:solidFill>
                  <a:prstClr val="black"/>
                </a:solidFill>
                <a:latin typeface="Work Sans" pitchFamily="2" charset="77"/>
              </a:rPr>
              <a:t>Its services include a catalog of partners offering technology, data &amp; sample sources, analytics, consultation, and help with permit and application processes.</a:t>
            </a:r>
          </a:p>
          <a:p>
            <a:pPr lvl="0">
              <a:defRPr/>
            </a:pPr>
            <a:endParaRPr kumimoji="0" lang="en-US" sz="1100" b="0" i="0" u="none" strike="noStrike" kern="1200" cap="none" spc="0" normalizeH="0" baseline="0" noProof="1">
              <a:ln>
                <a:noFill/>
              </a:ln>
              <a:solidFill>
                <a:prstClr val="black"/>
              </a:solidFill>
              <a:effectLst/>
              <a:uLnTx/>
              <a:uFillTx/>
              <a:latin typeface="Work Sans" pitchFamily="2" charset="77"/>
              <a:ea typeface="+mn-ea"/>
              <a:cs typeface="+mn-cs"/>
            </a:endParaRPr>
          </a:p>
          <a:p>
            <a:pPr lvl="0">
              <a:defRPr/>
            </a:pPr>
            <a:endParaRPr kumimoji="0" lang="en-US" sz="1100" b="0" i="0" u="none" strike="noStrike" kern="1200" cap="none" spc="0" normalizeH="0" baseline="0" noProof="1">
              <a:ln>
                <a:noFill/>
              </a:ln>
              <a:solidFill>
                <a:prstClr val="black"/>
              </a:solidFill>
              <a:effectLst/>
              <a:uLnTx/>
              <a:uFillTx/>
              <a:latin typeface="Work Sans" pitchFamily="2" charset="77"/>
              <a:ea typeface="+mn-ea"/>
              <a:cs typeface="+mn-cs"/>
            </a:endParaRPr>
          </a:p>
          <a:p>
            <a:pPr lvl="0">
              <a:defRPr/>
            </a:pPr>
            <a:r>
              <a:rPr lang="en-GB" sz="1400" b="1" noProof="1">
                <a:solidFill>
                  <a:prstClr val="black"/>
                </a:solidFill>
                <a:latin typeface="Finlandica" panose="00000500000000000000"/>
              </a:rPr>
              <a:t>Benefits and references</a:t>
            </a:r>
          </a:p>
          <a:p>
            <a:pPr lvl="0">
              <a:defRPr/>
            </a:pPr>
            <a:endParaRPr kumimoji="0" lang="en-US" sz="1100" b="0" i="0" u="none" strike="noStrike" kern="1200" cap="none" spc="0" normalizeH="0" baseline="0" noProof="1">
              <a:ln>
                <a:noFill/>
              </a:ln>
              <a:solidFill>
                <a:prstClr val="black"/>
              </a:solidFill>
              <a:effectLst/>
              <a:uLnTx/>
              <a:uFillTx/>
              <a:latin typeface="Work Sans" pitchFamily="2" charset="77"/>
              <a:ea typeface="+mn-ea"/>
              <a:cs typeface="+mn-cs"/>
            </a:endParaRPr>
          </a:p>
          <a:p>
            <a:r>
              <a:rPr lang="en-US" sz="1100" dirty="0">
                <a:solidFill>
                  <a:prstClr val="black"/>
                </a:solidFill>
                <a:latin typeface="Work Sans" pitchFamily="2" charset="77"/>
              </a:rPr>
              <a:t>Researchers can streamline the process of applying for data permits, gain insight into longitudinal Finnish datasets, and tap into local regulatory and institutional advantages. </a:t>
            </a:r>
          </a:p>
          <a:p>
            <a:br>
              <a:rPr lang="en-US" sz="1100" dirty="0">
                <a:solidFill>
                  <a:prstClr val="black"/>
                </a:solidFill>
                <a:latin typeface="Work Sans" pitchFamily="2" charset="77"/>
              </a:rPr>
            </a:br>
            <a:r>
              <a:rPr lang="en-US" sz="1100" dirty="0">
                <a:solidFill>
                  <a:prstClr val="black"/>
                </a:solidFill>
                <a:latin typeface="Work Sans" pitchFamily="2" charset="77"/>
              </a:rPr>
              <a:t>A unified catalog lets users browse the offerings of ecosystem actors easily, and the service is supported by Finnish national institutions – e.g. the Ministry of Social Affairs &amp; Health, FINBB, THL, and Findata. </a:t>
            </a:r>
          </a:p>
        </p:txBody>
      </p:sp>
      <p:pic>
        <p:nvPicPr>
          <p:cNvPr id="24" name="Picture Placeholder 23">
            <a:extLst>
              <a:ext uri="{FF2B5EF4-FFF2-40B4-BE49-F238E27FC236}">
                <a16:creationId xmlns:a16="http://schemas.microsoft.com/office/drawing/2014/main" id="{AA10BC3A-0421-451A-96CA-A8074ACE6583}"/>
              </a:ext>
            </a:extLst>
          </p:cNvPr>
          <p:cNvPicPr>
            <a:picLocks noGrp="1" noChangeAspect="1"/>
          </p:cNvPicPr>
          <p:nvPr>
            <p:ph type="pic" sz="quarter" idx="13"/>
          </p:nvPr>
        </p:nvPicPr>
        <p:blipFill>
          <a:blip r:embed="rId5"/>
          <a:srcRect l="5379" r="5379"/>
          <a:stretch/>
        </p:blipFill>
        <p:spPr>
          <a:prstGeom prst="rect">
            <a:avLst/>
          </a:prstGeom>
          <a:solidFill>
            <a:srgbClr val="E8E8E8">
              <a:lumMod val="90000"/>
            </a:srgbClr>
          </a:solidFill>
        </p:spPr>
      </p:pic>
    </p:spTree>
    <p:extLst>
      <p:ext uri="{BB962C8B-B14F-4D97-AF65-F5344CB8AC3E}">
        <p14:creationId xmlns:p14="http://schemas.microsoft.com/office/powerpoint/2010/main" val="4245088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772A4-682D-D591-82E0-13A70D70A8B5}"/>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F7149B3-06B9-1531-2562-DE90EDF0BDB7}"/>
              </a:ext>
            </a:extLst>
          </p:cNvPr>
          <p:cNvPicPr>
            <a:picLocks noGrp="1" noChangeAspect="1"/>
          </p:cNvPicPr>
          <p:nvPr>
            <p:ph type="pic" sz="quarter" idx="4294967295"/>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96" r="196"/>
          <a:stretch/>
        </p:blipFill>
        <p:spPr>
          <a:xfrm>
            <a:off x="0" y="-26988"/>
            <a:ext cx="12192000" cy="6884988"/>
          </a:xfrm>
        </p:spPr>
      </p:pic>
      <p:sp>
        <p:nvSpPr>
          <p:cNvPr id="9" name="Rectangle 8">
            <a:extLst>
              <a:ext uri="{FF2B5EF4-FFF2-40B4-BE49-F238E27FC236}">
                <a16:creationId xmlns:a16="http://schemas.microsoft.com/office/drawing/2014/main" id="{0ED5CD08-C42E-F76A-440B-0FF7A96466DF}"/>
              </a:ext>
            </a:extLst>
          </p:cNvPr>
          <p:cNvSpPr/>
          <p:nvPr/>
        </p:nvSpPr>
        <p:spPr>
          <a:xfrm>
            <a:off x="6678515" y="1588168"/>
            <a:ext cx="5058227" cy="4939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i-FI" sz="2400">
              <a:solidFill>
                <a:prstClr val="white"/>
              </a:solidFill>
              <a:latin typeface="Finlandica"/>
            </a:endParaRPr>
          </a:p>
        </p:txBody>
      </p:sp>
      <p:sp>
        <p:nvSpPr>
          <p:cNvPr id="10" name="Content Placeholder 2">
            <a:extLst>
              <a:ext uri="{FF2B5EF4-FFF2-40B4-BE49-F238E27FC236}">
                <a16:creationId xmlns:a16="http://schemas.microsoft.com/office/drawing/2014/main" id="{65FEE8D0-4DD6-DD11-0305-9E3A3B23D93A}"/>
              </a:ext>
            </a:extLst>
          </p:cNvPr>
          <p:cNvSpPr txBox="1">
            <a:spLocks/>
          </p:cNvSpPr>
          <p:nvPr/>
        </p:nvSpPr>
        <p:spPr>
          <a:xfrm>
            <a:off x="7078823" y="1738522"/>
            <a:ext cx="3917645" cy="4561416"/>
          </a:xfrm>
          <a:prstGeom prst="rect">
            <a:avLst/>
          </a:prstGeom>
        </p:spPr>
        <p:txBody>
          <a:bodyPr vert="horz" lIns="0" tIns="0" rIns="0" bIns="0" rtlCol="0" anchor="t" anchorCtr="0">
            <a:noAutofit/>
          </a:bodyPr>
          <a:lstStyle>
            <a:lvl1pPr marL="0" indent="0" algn="l" defTabSz="914400" rtl="0" eaLnBrk="1" latinLnBrk="0" hangingPunct="1">
              <a:lnSpc>
                <a:spcPct val="120000"/>
              </a:lnSpc>
              <a:spcBef>
                <a:spcPts val="2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120000"/>
              </a:lnSpc>
              <a:spcBef>
                <a:spcPts val="200"/>
              </a:spcBef>
              <a:buFont typeface="Arial" panose="020B0604020202020204"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20000"/>
              </a:lnSpc>
              <a:spcBef>
                <a:spcPts val="200"/>
              </a:spcBef>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120000"/>
              </a:lnSpc>
              <a:spcBef>
                <a:spcPts val="200"/>
              </a:spcBef>
              <a:buFont typeface="Arial" panose="020B0604020202020204"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5pPr>
            <a:lvl6pPr marL="22860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6pPr>
            <a:lvl7pPr marL="27432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7pPr>
            <a:lvl8pPr marL="32004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8pPr>
            <a:lvl9pPr marL="36576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9pPr>
          </a:lstStyle>
          <a:p>
            <a:pPr defTabSz="1219140">
              <a:spcBef>
                <a:spcPts val="0"/>
              </a:spcBef>
              <a:spcAft>
                <a:spcPts val="600"/>
              </a:spcAft>
              <a:buClr>
                <a:srgbClr val="002EA2"/>
              </a:buClr>
              <a:buSzPts val="1013"/>
              <a:defRPr/>
            </a:pPr>
            <a:r>
              <a:rPr lang="en-US" sz="2100" b="1" dirty="0">
                <a:solidFill>
                  <a:srgbClr val="002EA2"/>
                </a:solidFill>
                <a:latin typeface="Finlandica"/>
              </a:rPr>
              <a:t>Contacts</a:t>
            </a:r>
            <a:endParaRPr lang="en-US" sz="1600" b="1" dirty="0">
              <a:solidFill>
                <a:schemeClr val="tx2"/>
              </a:solidFill>
            </a:endParaRPr>
          </a:p>
          <a:p>
            <a:pPr defTabSz="1219140">
              <a:lnSpc>
                <a:spcPct val="100000"/>
              </a:lnSpc>
              <a:spcBef>
                <a:spcPts val="0"/>
              </a:spcBef>
              <a:spcAft>
                <a:spcPts val="800"/>
              </a:spcAft>
              <a:buClr>
                <a:srgbClr val="002EA2"/>
              </a:buClr>
              <a:buSzPts val="1013"/>
              <a:defRPr/>
            </a:pPr>
            <a:r>
              <a:rPr lang="en-US" sz="1600" b="1" dirty="0">
                <a:solidFill>
                  <a:schemeClr val="tx1"/>
                </a:solidFill>
                <a:latin typeface="Finlandica"/>
              </a:rPr>
              <a:t>Digital Health Finland</a:t>
            </a:r>
          </a:p>
          <a:p>
            <a:pPr defTabSz="1219140">
              <a:spcBef>
                <a:spcPts val="0"/>
              </a:spcBef>
              <a:spcAft>
                <a:spcPts val="800"/>
              </a:spcAft>
              <a:buClr>
                <a:srgbClr val="002EA2"/>
              </a:buClr>
              <a:buSzPts val="1013"/>
              <a:defRPr/>
            </a:pPr>
            <a:r>
              <a:rPr lang="en-US" sz="1333" b="1" dirty="0">
                <a:solidFill>
                  <a:srgbClr val="000000"/>
                </a:solidFill>
                <a:latin typeface="Finlandica"/>
              </a:rPr>
              <a:t>Tomi Laitinen, Ministry of Social Affairs and Health</a:t>
            </a:r>
            <a:br>
              <a:rPr lang="en-US" sz="1333" b="1" dirty="0">
                <a:solidFill>
                  <a:srgbClr val="000000"/>
                </a:solidFill>
                <a:latin typeface="Finlandica"/>
              </a:rPr>
            </a:br>
            <a:r>
              <a:rPr lang="en-US" sz="1200" dirty="0">
                <a:solidFill>
                  <a:srgbClr val="000000"/>
                </a:solidFill>
                <a:latin typeface="Finlandica"/>
              </a:rPr>
              <a:t>tomi.laitinen@gov.fi</a:t>
            </a:r>
          </a:p>
          <a:p>
            <a:pPr defTabSz="1219140">
              <a:spcBef>
                <a:spcPts val="0"/>
              </a:spcBef>
              <a:spcAft>
                <a:spcPts val="800"/>
              </a:spcAft>
              <a:buClr>
                <a:srgbClr val="002EA2"/>
              </a:buClr>
              <a:buSzPts val="1013"/>
              <a:defRPr/>
            </a:pPr>
            <a:r>
              <a:rPr lang="en-US" sz="1333" b="1" dirty="0">
                <a:solidFill>
                  <a:srgbClr val="000000"/>
                </a:solidFill>
                <a:latin typeface="Finlandica"/>
              </a:rPr>
              <a:t>Veera Virta, Oulu University</a:t>
            </a:r>
            <a:br>
              <a:rPr lang="en-US" sz="1333" b="1" dirty="0">
                <a:latin typeface="Finlandica" panose="00000500000000000000" pitchFamily="2" charset="0"/>
              </a:rPr>
            </a:br>
            <a:r>
              <a:rPr lang="en-US" sz="1200" dirty="0">
                <a:solidFill>
                  <a:srgbClr val="000000"/>
                </a:solidFill>
                <a:latin typeface="Finlandica"/>
              </a:rPr>
              <a:t>veera.virta@oulu.fi</a:t>
            </a:r>
            <a:endParaRPr lang="en-US" sz="1400" b="1" dirty="0">
              <a:solidFill>
                <a:schemeClr val="tx1"/>
              </a:solidFill>
              <a:latin typeface="Finlandica"/>
            </a:endParaRPr>
          </a:p>
          <a:p>
            <a:pPr defTabSz="1219140">
              <a:spcBef>
                <a:spcPts val="0"/>
              </a:spcBef>
              <a:spcAft>
                <a:spcPts val="800"/>
              </a:spcAft>
              <a:buClr>
                <a:srgbClr val="002EA2"/>
              </a:buClr>
              <a:buSzPts val="1013"/>
              <a:defRPr/>
            </a:pPr>
            <a:endParaRPr lang="en-US" sz="1600" b="1" dirty="0">
              <a:solidFill>
                <a:schemeClr val="tx1"/>
              </a:solidFill>
              <a:latin typeface="Finlandica"/>
            </a:endParaRPr>
          </a:p>
          <a:p>
            <a:pPr defTabSz="1219140">
              <a:spcBef>
                <a:spcPts val="0"/>
              </a:spcBef>
              <a:spcAft>
                <a:spcPts val="800"/>
              </a:spcAft>
              <a:buSzPts val="1013"/>
              <a:defRPr/>
            </a:pPr>
            <a:r>
              <a:rPr lang="en-US" sz="1600" b="1" dirty="0">
                <a:solidFill>
                  <a:schemeClr val="tx1"/>
                </a:solidFill>
                <a:latin typeface="Finlandica"/>
              </a:rPr>
              <a:t>Secondary use of health data</a:t>
            </a:r>
            <a:endParaRPr lang="en-US" dirty="0">
              <a:solidFill>
                <a:schemeClr val="tx1"/>
              </a:solidFill>
            </a:endParaRPr>
          </a:p>
          <a:p>
            <a:pPr defTabSz="1219140">
              <a:lnSpc>
                <a:spcPct val="100000"/>
              </a:lnSpc>
              <a:spcBef>
                <a:spcPts val="0"/>
              </a:spcBef>
              <a:spcAft>
                <a:spcPts val="800"/>
              </a:spcAft>
              <a:buClr>
                <a:srgbClr val="002EA2"/>
              </a:buClr>
              <a:buSzPts val="1013"/>
              <a:defRPr/>
            </a:pPr>
            <a:r>
              <a:rPr lang="en-US" sz="1300" b="1" dirty="0">
                <a:solidFill>
                  <a:schemeClr val="tx2"/>
                </a:solidFill>
              </a:rPr>
              <a:t>Tapani Piha</a:t>
            </a:r>
            <a:br>
              <a:rPr lang="en-US" sz="1400" b="1" dirty="0">
                <a:solidFill>
                  <a:schemeClr val="tx2"/>
                </a:solidFill>
              </a:rPr>
            </a:br>
            <a:r>
              <a:rPr lang="en-US" sz="1200" dirty="0">
                <a:solidFill>
                  <a:schemeClr val="tx2"/>
                </a:solidFill>
              </a:rPr>
              <a:t>tapani.piha@pihanet.net</a:t>
            </a:r>
            <a:endParaRPr lang="en-US" sz="1400" dirty="0">
              <a:solidFill>
                <a:schemeClr val="tx2"/>
              </a:solidFill>
            </a:endParaRPr>
          </a:p>
          <a:p>
            <a:pPr defTabSz="1219140">
              <a:spcBef>
                <a:spcPts val="0"/>
              </a:spcBef>
              <a:spcAft>
                <a:spcPts val="800"/>
              </a:spcAft>
              <a:buClr>
                <a:srgbClr val="002EA2"/>
              </a:buClr>
              <a:buSzPts val="1013"/>
              <a:defRPr/>
            </a:pPr>
            <a:endParaRPr lang="en-GB" sz="1600" b="1" dirty="0">
              <a:solidFill>
                <a:srgbClr val="0431A3"/>
              </a:solidFill>
            </a:endParaRPr>
          </a:p>
          <a:p>
            <a:pPr defTabSz="1219140">
              <a:spcBef>
                <a:spcPts val="0"/>
              </a:spcBef>
              <a:spcAft>
                <a:spcPts val="800"/>
              </a:spcAft>
              <a:buClr>
                <a:srgbClr val="002EA2"/>
              </a:buClr>
              <a:buSzPts val="1013"/>
              <a:defRPr/>
            </a:pPr>
            <a:r>
              <a:rPr lang="en-GB" sz="1400" b="1" dirty="0">
                <a:solidFill>
                  <a:srgbClr val="0431A3"/>
                </a:solidFill>
              </a:rPr>
              <a:t>You are invited to contact directly </a:t>
            </a:r>
            <a:br>
              <a:rPr lang="en-GB" sz="1400" b="1" dirty="0">
                <a:solidFill>
                  <a:srgbClr val="0431A3"/>
                </a:solidFill>
              </a:rPr>
            </a:br>
            <a:r>
              <a:rPr lang="en-GB" sz="1400" b="1" dirty="0">
                <a:solidFill>
                  <a:srgbClr val="0431A3"/>
                </a:solidFill>
              </a:rPr>
              <a:t>the companies and agencies </a:t>
            </a:r>
            <a:br>
              <a:rPr lang="en-GB" sz="1400" b="1" dirty="0">
                <a:solidFill>
                  <a:srgbClr val="0431A3"/>
                </a:solidFill>
              </a:rPr>
            </a:br>
            <a:r>
              <a:rPr lang="en-GB" sz="1400" b="1" dirty="0">
                <a:solidFill>
                  <a:srgbClr val="0431A3"/>
                </a:solidFill>
              </a:rPr>
              <a:t>presented in this compendium.</a:t>
            </a:r>
          </a:p>
          <a:p>
            <a:pPr defTabSz="1219140">
              <a:spcBef>
                <a:spcPts val="0"/>
              </a:spcBef>
              <a:spcAft>
                <a:spcPts val="800"/>
              </a:spcAft>
              <a:buClr>
                <a:srgbClr val="002EA2"/>
              </a:buClr>
              <a:buSzPts val="1013"/>
              <a:defRPr/>
            </a:pPr>
            <a:endParaRPr lang="en-US" sz="1333" dirty="0">
              <a:solidFill>
                <a:srgbClr val="000000"/>
              </a:solidFill>
              <a:latin typeface="Finlandica"/>
            </a:endParaRPr>
          </a:p>
        </p:txBody>
      </p:sp>
      <p:sp>
        <p:nvSpPr>
          <p:cNvPr id="11" name="Freeform 7">
            <a:extLst>
              <a:ext uri="{FF2B5EF4-FFF2-40B4-BE49-F238E27FC236}">
                <a16:creationId xmlns:a16="http://schemas.microsoft.com/office/drawing/2014/main" id="{6416592D-83FB-901D-2BDD-74F21CF5B94F}"/>
              </a:ext>
            </a:extLst>
          </p:cNvPr>
          <p:cNvSpPr>
            <a:spLocks noEditPoints="1"/>
          </p:cNvSpPr>
          <p:nvPr/>
        </p:nvSpPr>
        <p:spPr bwMode="auto">
          <a:xfrm>
            <a:off x="649831" y="458721"/>
            <a:ext cx="784037" cy="478367"/>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40">
              <a:defRPr/>
            </a:pPr>
            <a:endParaRPr lang="en-US" sz="2400">
              <a:solidFill>
                <a:srgbClr val="002EA2"/>
              </a:solidFill>
              <a:latin typeface="Finlandica"/>
            </a:endParaRPr>
          </a:p>
        </p:txBody>
      </p:sp>
      <p:pic>
        <p:nvPicPr>
          <p:cNvPr id="8" name="Picture 7">
            <a:extLst>
              <a:ext uri="{FF2B5EF4-FFF2-40B4-BE49-F238E27FC236}">
                <a16:creationId xmlns:a16="http://schemas.microsoft.com/office/drawing/2014/main" id="{8AA5E591-00E7-5B61-4D42-FE86729E00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7615" y="5944302"/>
            <a:ext cx="1911263" cy="520937"/>
          </a:xfrm>
          <a:prstGeom prst="rect">
            <a:avLst/>
          </a:prstGeom>
        </p:spPr>
      </p:pic>
      <p:sp>
        <p:nvSpPr>
          <p:cNvPr id="3" name="Title Placeholder 1">
            <a:extLst>
              <a:ext uri="{FF2B5EF4-FFF2-40B4-BE49-F238E27FC236}">
                <a16:creationId xmlns:a16="http://schemas.microsoft.com/office/drawing/2014/main" id="{2999E2C5-1AAC-1740-2958-8E522996804E}"/>
              </a:ext>
            </a:extLst>
          </p:cNvPr>
          <p:cNvSpPr txBox="1">
            <a:spLocks/>
          </p:cNvSpPr>
          <p:nvPr/>
        </p:nvSpPr>
        <p:spPr>
          <a:xfrm>
            <a:off x="10128450" y="457493"/>
            <a:ext cx="1608292" cy="570857"/>
          </a:xfrm>
          <a:prstGeom prst="rect">
            <a:avLst/>
          </a:prstGeom>
          <a:noFill/>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defTabSz="1219140">
              <a:defRPr/>
            </a:pPr>
            <a:r>
              <a:rPr lang="en-US" sz="1867" dirty="0">
                <a:solidFill>
                  <a:prstClr val="white"/>
                </a:solidFill>
                <a:latin typeface="Finlandica"/>
              </a:rPr>
              <a:t>DIGITAL HEALTH </a:t>
            </a:r>
            <a:br>
              <a:rPr lang="en-US" sz="1867" dirty="0">
                <a:solidFill>
                  <a:prstClr val="white"/>
                </a:solidFill>
                <a:latin typeface="Finlandica"/>
              </a:rPr>
            </a:br>
            <a:r>
              <a:rPr lang="en-US" sz="1867" dirty="0">
                <a:solidFill>
                  <a:prstClr val="white"/>
                </a:solidFill>
                <a:latin typeface="Finlandica"/>
              </a:rPr>
              <a:t>FINLAND</a:t>
            </a:r>
            <a:endParaRPr lang="fi-FI" sz="1867" dirty="0">
              <a:solidFill>
                <a:prstClr val="white"/>
              </a:solidFill>
              <a:latin typeface="Finlandica"/>
            </a:endParaRPr>
          </a:p>
        </p:txBody>
      </p:sp>
      <p:sp>
        <p:nvSpPr>
          <p:cNvPr id="15" name="Rectangle 14">
            <a:extLst>
              <a:ext uri="{FF2B5EF4-FFF2-40B4-BE49-F238E27FC236}">
                <a16:creationId xmlns:a16="http://schemas.microsoft.com/office/drawing/2014/main" id="{DE73514E-8BC6-B3D5-4342-3ED07AF1F2D9}"/>
              </a:ext>
            </a:extLst>
          </p:cNvPr>
          <p:cNvSpPr/>
          <p:nvPr/>
        </p:nvSpPr>
        <p:spPr>
          <a:xfrm>
            <a:off x="933450" y="4181474"/>
            <a:ext cx="5504735" cy="233262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i-FI" sz="2400">
              <a:solidFill>
                <a:prstClr val="white"/>
              </a:solidFill>
              <a:latin typeface="Finlandica"/>
            </a:endParaRPr>
          </a:p>
        </p:txBody>
      </p:sp>
      <p:sp>
        <p:nvSpPr>
          <p:cNvPr id="5" name="Content Placeholder 4">
            <a:extLst>
              <a:ext uri="{FF2B5EF4-FFF2-40B4-BE49-F238E27FC236}">
                <a16:creationId xmlns:a16="http://schemas.microsoft.com/office/drawing/2014/main" id="{B6894545-C11C-1024-E6BA-2F0DC20A6FD6}"/>
              </a:ext>
            </a:extLst>
          </p:cNvPr>
          <p:cNvSpPr txBox="1">
            <a:spLocks/>
          </p:cNvSpPr>
          <p:nvPr/>
        </p:nvSpPr>
        <p:spPr>
          <a:xfrm>
            <a:off x="1195532" y="4341198"/>
            <a:ext cx="5058227" cy="1792501"/>
          </a:xfrm>
          <a:prstGeom prst="rect">
            <a:avLst/>
          </a:prstGeom>
        </p:spPr>
        <p:txBody>
          <a:bodyPr vert="horz" lIns="91440" tIns="45720" rIns="91440" bIns="45720" numCol="1" spcCol="360000" rtlCol="0">
            <a:normAutofit fontScale="77500" lnSpcReduction="20000"/>
          </a:bodyPr>
          <a:lstStyle>
            <a:lvl1pPr marL="0" indent="0" algn="l" defTabSz="914385" rtl="0" eaLnBrk="1" latinLnBrk="0" hangingPunct="1">
              <a:lnSpc>
                <a:spcPct val="90000"/>
              </a:lnSpc>
              <a:spcBef>
                <a:spcPts val="1001"/>
              </a:spcBef>
              <a:buFont typeface="Arial" panose="020B0604020202020204" pitchFamily="34" charset="0"/>
              <a:buNone/>
              <a:defRPr sz="2400" kern="1200">
                <a:solidFill>
                  <a:schemeClr val="tx1">
                    <a:tint val="82000"/>
                  </a:schemeClr>
                </a:solidFill>
                <a:latin typeface="+mn-lt"/>
                <a:ea typeface="+mn-ea"/>
                <a:cs typeface="+mn-cs"/>
              </a:defRPr>
            </a:lvl1pPr>
            <a:lvl2pPr marL="457193" indent="0" algn="l" defTabSz="914385"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385" indent="0" algn="l" defTabSz="914385" rtl="0" eaLnBrk="1" latinLnBrk="0" hangingPunct="1">
              <a:lnSpc>
                <a:spcPct val="90000"/>
              </a:lnSpc>
              <a:spcBef>
                <a:spcPts val="500"/>
              </a:spcBef>
              <a:buFont typeface="Arial" panose="020B0604020202020204" pitchFamily="34" charset="0"/>
              <a:buNone/>
              <a:defRPr sz="1801" kern="1200">
                <a:solidFill>
                  <a:schemeClr val="tx1">
                    <a:tint val="82000"/>
                  </a:schemeClr>
                </a:solidFill>
                <a:latin typeface="+mn-lt"/>
                <a:ea typeface="+mn-ea"/>
                <a:cs typeface="+mn-cs"/>
              </a:defRPr>
            </a:lvl3pPr>
            <a:lvl4pPr marL="1371578"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770"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5961"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153"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346"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539"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defTabSz="1219140">
              <a:lnSpc>
                <a:spcPct val="140000"/>
              </a:lnSpc>
              <a:spcBef>
                <a:spcPts val="0"/>
              </a:spcBef>
              <a:spcAft>
                <a:spcPts val="1200"/>
              </a:spcAft>
              <a:buClr>
                <a:srgbClr val="002EA2"/>
              </a:buClr>
              <a:buSzPts val="1013"/>
              <a:defRPr/>
            </a:pPr>
            <a:r>
              <a:rPr lang="en-GB" sz="2700" b="1" dirty="0">
                <a:solidFill>
                  <a:srgbClr val="002EA2"/>
                </a:solidFill>
                <a:latin typeface="Finlandica"/>
              </a:rPr>
              <a:t>Further information</a:t>
            </a:r>
          </a:p>
          <a:p>
            <a:r>
              <a:rPr lang="en-GB" sz="2300" dirty="0">
                <a:hlinkClick r:id="rId6"/>
              </a:rPr>
              <a:t>Ministry of Social Affairs and Health</a:t>
            </a:r>
            <a:endParaRPr lang="en-GB" sz="2300" dirty="0"/>
          </a:p>
          <a:p>
            <a:r>
              <a:rPr lang="en-GB" sz="2300" dirty="0">
                <a:hlinkClick r:id="rId7"/>
              </a:rPr>
              <a:t>Finnish Institute of Health and Welfare</a:t>
            </a:r>
            <a:endParaRPr lang="en-GB" sz="2300" dirty="0"/>
          </a:p>
          <a:p>
            <a:r>
              <a:rPr lang="en-GB" sz="2300" dirty="0">
                <a:hlinkClick r:id="rId8"/>
              </a:rPr>
              <a:t>Findata – Social and Health Data Permit Authority</a:t>
            </a:r>
            <a:endParaRPr lang="en-GB" sz="2300" dirty="0"/>
          </a:p>
        </p:txBody>
      </p:sp>
      <p:sp>
        <p:nvSpPr>
          <p:cNvPr id="2" name="Rectangle 1">
            <a:extLst>
              <a:ext uri="{FF2B5EF4-FFF2-40B4-BE49-F238E27FC236}">
                <a16:creationId xmlns:a16="http://schemas.microsoft.com/office/drawing/2014/main" id="{7A212E01-9553-3212-80D9-F8C828A07813}"/>
              </a:ext>
            </a:extLst>
          </p:cNvPr>
          <p:cNvSpPr/>
          <p:nvPr/>
        </p:nvSpPr>
        <p:spPr>
          <a:xfrm>
            <a:off x="933449" y="1588168"/>
            <a:ext cx="5504735" cy="233262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i-FI" sz="2400" dirty="0">
              <a:solidFill>
                <a:prstClr val="white"/>
              </a:solidFill>
              <a:latin typeface="Finlandica"/>
            </a:endParaRPr>
          </a:p>
        </p:txBody>
      </p:sp>
      <p:sp>
        <p:nvSpPr>
          <p:cNvPr id="7" name="Content Placeholder 4">
            <a:extLst>
              <a:ext uri="{FF2B5EF4-FFF2-40B4-BE49-F238E27FC236}">
                <a16:creationId xmlns:a16="http://schemas.microsoft.com/office/drawing/2014/main" id="{6FD4C736-8F09-5ED6-6D97-1BB2D1B7308A}"/>
              </a:ext>
            </a:extLst>
          </p:cNvPr>
          <p:cNvSpPr txBox="1">
            <a:spLocks/>
          </p:cNvSpPr>
          <p:nvPr/>
        </p:nvSpPr>
        <p:spPr>
          <a:xfrm>
            <a:off x="1156702" y="1738522"/>
            <a:ext cx="5058227" cy="2062550"/>
          </a:xfrm>
          <a:prstGeom prst="rect">
            <a:avLst/>
          </a:prstGeom>
        </p:spPr>
        <p:txBody>
          <a:bodyPr vert="horz" lIns="91440" tIns="45720" rIns="91440" bIns="45720" numCol="1" spcCol="360000" rtlCol="0">
            <a:normAutofit fontScale="55000" lnSpcReduction="20000"/>
          </a:bodyPr>
          <a:lstStyle>
            <a:lvl1pPr marL="0" indent="0" algn="l" defTabSz="914385" rtl="0" eaLnBrk="1" latinLnBrk="0" hangingPunct="1">
              <a:lnSpc>
                <a:spcPct val="90000"/>
              </a:lnSpc>
              <a:spcBef>
                <a:spcPts val="1001"/>
              </a:spcBef>
              <a:buFont typeface="Arial" panose="020B0604020202020204" pitchFamily="34" charset="0"/>
              <a:buNone/>
              <a:defRPr sz="2400" kern="1200">
                <a:solidFill>
                  <a:schemeClr val="tx1">
                    <a:tint val="82000"/>
                  </a:schemeClr>
                </a:solidFill>
                <a:latin typeface="+mn-lt"/>
                <a:ea typeface="+mn-ea"/>
                <a:cs typeface="+mn-cs"/>
              </a:defRPr>
            </a:lvl1pPr>
            <a:lvl2pPr marL="457193" indent="0" algn="l" defTabSz="914385"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385" indent="0" algn="l" defTabSz="914385" rtl="0" eaLnBrk="1" latinLnBrk="0" hangingPunct="1">
              <a:lnSpc>
                <a:spcPct val="90000"/>
              </a:lnSpc>
              <a:spcBef>
                <a:spcPts val="500"/>
              </a:spcBef>
              <a:buFont typeface="Arial" panose="020B0604020202020204" pitchFamily="34" charset="0"/>
              <a:buNone/>
              <a:defRPr sz="1801" kern="1200">
                <a:solidFill>
                  <a:schemeClr val="tx1">
                    <a:tint val="82000"/>
                  </a:schemeClr>
                </a:solidFill>
                <a:latin typeface="+mn-lt"/>
                <a:ea typeface="+mn-ea"/>
                <a:cs typeface="+mn-cs"/>
              </a:defRPr>
            </a:lvl3pPr>
            <a:lvl4pPr marL="1371578"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770"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5961"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153"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346"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539" indent="0" algn="l" defTabSz="914385"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defTabSz="1219140">
              <a:lnSpc>
                <a:spcPct val="140000"/>
              </a:lnSpc>
              <a:spcBef>
                <a:spcPts val="0"/>
              </a:spcBef>
              <a:buClr>
                <a:srgbClr val="002EA2"/>
              </a:buClr>
              <a:buSzPts val="1013"/>
              <a:defRPr/>
            </a:pPr>
            <a:r>
              <a:rPr lang="en-US" sz="3400" b="1" dirty="0">
                <a:solidFill>
                  <a:srgbClr val="002EA2"/>
                </a:solidFill>
              </a:rPr>
              <a:t>Related brochures from </a:t>
            </a:r>
            <a:r>
              <a:rPr lang="en-US" sz="3400" b="1" dirty="0">
                <a:solidFill>
                  <a:srgbClr val="002EA2"/>
                </a:solidFill>
                <a:hlinkClick r:id="rId9"/>
              </a:rPr>
              <a:t>Business Finland</a:t>
            </a:r>
            <a:r>
              <a:rPr lang="en-US" sz="3400" b="1" dirty="0">
                <a:solidFill>
                  <a:srgbClr val="002EA2"/>
                </a:solidFill>
              </a:rPr>
              <a:t> </a:t>
            </a:r>
            <a:endParaRPr lang="en-US" sz="3400" dirty="0">
              <a:solidFill>
                <a:srgbClr val="002EA2"/>
              </a:solidFill>
            </a:endParaRPr>
          </a:p>
          <a:p>
            <a:pPr defTabSz="1219140">
              <a:lnSpc>
                <a:spcPct val="120000"/>
              </a:lnSpc>
              <a:spcBef>
                <a:spcPts val="1000"/>
              </a:spcBef>
              <a:buClr>
                <a:srgbClr val="002EA2"/>
              </a:buClr>
              <a:buSzPts val="1013"/>
              <a:defRPr/>
            </a:pPr>
            <a:r>
              <a:rPr lang="en-US" dirty="0">
                <a:solidFill>
                  <a:srgbClr val="002EA2"/>
                </a:solidFill>
              </a:rPr>
              <a:t>– World idea in health - healthcare (2025)</a:t>
            </a:r>
          </a:p>
          <a:p>
            <a:pPr defTabSz="1219140">
              <a:lnSpc>
                <a:spcPct val="120000"/>
              </a:lnSpc>
              <a:spcBef>
                <a:spcPts val="1000"/>
              </a:spcBef>
              <a:buClr>
                <a:srgbClr val="002EA2"/>
              </a:buClr>
              <a:buSzPts val="1013"/>
              <a:defRPr/>
            </a:pPr>
            <a:r>
              <a:rPr lang="en-US" dirty="0">
                <a:solidFill>
                  <a:srgbClr val="002EA2"/>
                </a:solidFill>
              </a:rPr>
              <a:t>– A treasure trove for real-world evidence research (2022, updated partly 2025)</a:t>
            </a:r>
          </a:p>
          <a:p>
            <a:pPr defTabSz="1219140">
              <a:lnSpc>
                <a:spcPct val="120000"/>
              </a:lnSpc>
              <a:spcBef>
                <a:spcPts val="1000"/>
              </a:spcBef>
              <a:buClr>
                <a:srgbClr val="002EA2"/>
              </a:buClr>
              <a:buSzPts val="1013"/>
              <a:defRPr/>
            </a:pPr>
            <a:r>
              <a:rPr lang="en-US" dirty="0">
                <a:solidFill>
                  <a:srgbClr val="002EA2"/>
                </a:solidFill>
              </a:rPr>
              <a:t>– A global leader in digital health innovation (2025)</a:t>
            </a:r>
          </a:p>
          <a:p>
            <a:pPr defTabSz="1219140">
              <a:lnSpc>
                <a:spcPct val="120000"/>
              </a:lnSpc>
              <a:spcBef>
                <a:spcPts val="1000"/>
              </a:spcBef>
              <a:buClr>
                <a:srgbClr val="002EA2"/>
              </a:buClr>
              <a:buSzPts val="1013"/>
              <a:defRPr/>
            </a:pPr>
            <a:r>
              <a:rPr lang="en-US" dirty="0">
                <a:solidFill>
                  <a:srgbClr val="002EA2"/>
                </a:solidFill>
              </a:rPr>
              <a:t>The folder contains also other health-related brochures.</a:t>
            </a:r>
          </a:p>
        </p:txBody>
      </p:sp>
    </p:spTree>
    <p:extLst>
      <p:ext uri="{BB962C8B-B14F-4D97-AF65-F5344CB8AC3E}">
        <p14:creationId xmlns:p14="http://schemas.microsoft.com/office/powerpoint/2010/main" val="309825120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769A2-5AC3-4275-DEAF-F9136CFF25D8}"/>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A2F98EED-4B75-4AA1-6531-556B69579D1B}"/>
              </a:ext>
            </a:extLst>
          </p:cNvPr>
          <p:cNvSpPr/>
          <p:nvPr/>
        </p:nvSpPr>
        <p:spPr>
          <a:xfrm>
            <a:off x="6857683" y="1933575"/>
            <a:ext cx="4723450" cy="43409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CE8D5000-1808-EF6C-DB70-2EE652A81F59}"/>
              </a:ext>
            </a:extLst>
          </p:cNvPr>
          <p:cNvSpPr txBox="1">
            <a:spLocks/>
          </p:cNvSpPr>
          <p:nvPr/>
        </p:nvSpPr>
        <p:spPr>
          <a:xfrm>
            <a:off x="2208331" y="526315"/>
            <a:ext cx="8145435" cy="1151236"/>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defTabSz="1219170"/>
            <a:r>
              <a:rPr lang="en-US" sz="3200" dirty="0"/>
              <a:t>How to promote the high-quality health research and implement the EHDS Regulation?</a:t>
            </a:r>
            <a:br>
              <a:rPr lang="en-US" sz="3200" dirty="0">
                <a:solidFill>
                  <a:srgbClr val="002EA2"/>
                </a:solidFill>
                <a:latin typeface="Finlandica"/>
                <a:cs typeface="Finlandica Text" pitchFamily="2" charset="77"/>
              </a:rPr>
            </a:br>
            <a:endParaRPr lang="en-US" sz="2133" dirty="0">
              <a:solidFill>
                <a:srgbClr val="002EA2"/>
              </a:solidFill>
              <a:latin typeface="Finlandica"/>
            </a:endParaRPr>
          </a:p>
        </p:txBody>
      </p:sp>
      <p:sp>
        <p:nvSpPr>
          <p:cNvPr id="3" name="Shape 1"/>
          <p:cNvSpPr/>
          <p:nvPr/>
        </p:nvSpPr>
        <p:spPr>
          <a:xfrm>
            <a:off x="3767732" y="2235358"/>
            <a:ext cx="45719" cy="3700284"/>
          </a:xfrm>
          <a:prstGeom prst="roundRect">
            <a:avLst>
              <a:gd name="adj" fmla="val 309826"/>
            </a:avLst>
          </a:prstGeom>
          <a:solidFill>
            <a:schemeClr val="tx1"/>
          </a:solidFill>
          <a:ln>
            <a:solidFill>
              <a:schemeClr val="accent1"/>
            </a:solidFill>
          </a:ln>
        </p:spPr>
        <p:txBody>
          <a:bodyPr/>
          <a:lstStyle/>
          <a:p>
            <a:endParaRPr lang="fi-FI" sz="1500"/>
          </a:p>
        </p:txBody>
      </p:sp>
      <p:sp>
        <p:nvSpPr>
          <p:cNvPr id="4" name="Shape 2"/>
          <p:cNvSpPr/>
          <p:nvPr/>
        </p:nvSpPr>
        <p:spPr>
          <a:xfrm>
            <a:off x="3216673" y="2383888"/>
            <a:ext cx="421581" cy="19050"/>
          </a:xfrm>
          <a:prstGeom prst="roundRect">
            <a:avLst>
              <a:gd name="adj" fmla="val 309826"/>
            </a:avLst>
          </a:prstGeom>
          <a:solidFill>
            <a:schemeClr val="tx1"/>
          </a:solidFill>
          <a:ln>
            <a:solidFill>
              <a:schemeClr val="accent1"/>
            </a:solidFill>
          </a:ln>
        </p:spPr>
        <p:txBody>
          <a:bodyPr/>
          <a:lstStyle/>
          <a:p>
            <a:endParaRPr lang="fi-FI" sz="1500"/>
          </a:p>
        </p:txBody>
      </p:sp>
      <p:sp>
        <p:nvSpPr>
          <p:cNvPr id="5" name="Shape 3"/>
          <p:cNvSpPr/>
          <p:nvPr/>
        </p:nvSpPr>
        <p:spPr>
          <a:xfrm>
            <a:off x="3619203" y="2235358"/>
            <a:ext cx="316111" cy="316111"/>
          </a:xfrm>
          <a:prstGeom prst="roundRect">
            <a:avLst>
              <a:gd name="adj" fmla="val 18671"/>
            </a:avLst>
          </a:prstGeom>
          <a:solidFill>
            <a:schemeClr val="tx1"/>
          </a:solidFill>
          <a:ln w="7620">
            <a:solidFill>
              <a:schemeClr val="accent1"/>
            </a:solidFill>
            <a:prstDash val="solid"/>
          </a:ln>
        </p:spPr>
        <p:txBody>
          <a:bodyPr/>
          <a:lstStyle/>
          <a:p>
            <a:endParaRPr lang="fi-FI" sz="1500"/>
          </a:p>
        </p:txBody>
      </p:sp>
      <p:sp>
        <p:nvSpPr>
          <p:cNvPr id="6" name="Text 4"/>
          <p:cNvSpPr/>
          <p:nvPr/>
        </p:nvSpPr>
        <p:spPr>
          <a:xfrm>
            <a:off x="3671888" y="2280751"/>
            <a:ext cx="210741" cy="263426"/>
          </a:xfrm>
          <a:prstGeom prst="rect">
            <a:avLst/>
          </a:prstGeom>
          <a:noFill/>
          <a:ln/>
        </p:spPr>
        <p:txBody>
          <a:bodyPr wrap="none" lIns="0" tIns="0" rIns="0" bIns="0" rtlCol="0" anchor="ctr"/>
          <a:lstStyle/>
          <a:p>
            <a:pPr algn="ctr">
              <a:lnSpc>
                <a:spcPts val="1625"/>
              </a:lnSpc>
            </a:pPr>
            <a:r>
              <a:rPr lang="en-US" sz="1625" b="1" dirty="0">
                <a:solidFill>
                  <a:schemeClr val="bg1"/>
                </a:solidFill>
                <a:latin typeface="+mj-lt"/>
                <a:ea typeface="Inter Bold" pitchFamily="34" charset="-122"/>
                <a:cs typeface="Inter Bold" pitchFamily="34" charset="-120"/>
              </a:rPr>
              <a:t>1</a:t>
            </a:r>
            <a:endParaRPr lang="en-US" sz="1625" dirty="0">
              <a:solidFill>
                <a:schemeClr val="bg1"/>
              </a:solidFill>
              <a:latin typeface="+mj-lt"/>
            </a:endParaRPr>
          </a:p>
        </p:txBody>
      </p:sp>
      <p:sp>
        <p:nvSpPr>
          <p:cNvPr id="7" name="Text 5"/>
          <p:cNvSpPr/>
          <p:nvPr/>
        </p:nvSpPr>
        <p:spPr>
          <a:xfrm>
            <a:off x="1318122" y="2283578"/>
            <a:ext cx="1756569" cy="219472"/>
          </a:xfrm>
          <a:prstGeom prst="rect">
            <a:avLst/>
          </a:prstGeom>
          <a:noFill/>
          <a:ln/>
        </p:spPr>
        <p:txBody>
          <a:bodyPr wrap="none" lIns="0" tIns="0" rIns="0" bIns="0" rtlCol="0" anchor="t"/>
          <a:lstStyle/>
          <a:p>
            <a:pPr algn="r">
              <a:lnSpc>
                <a:spcPts val="1708"/>
              </a:lnSpc>
            </a:pPr>
            <a:r>
              <a:rPr lang="en-US" b="1" dirty="0">
                <a:latin typeface="+mj-lt"/>
                <a:ea typeface="Inter Bold" pitchFamily="34" charset="-122"/>
                <a:cs typeface="Inter Bold" pitchFamily="34" charset="-120"/>
              </a:rPr>
              <a:t>Foundation</a:t>
            </a:r>
            <a:endParaRPr lang="en-US" dirty="0">
              <a:latin typeface="+mj-lt"/>
            </a:endParaRPr>
          </a:p>
        </p:txBody>
      </p:sp>
      <p:sp>
        <p:nvSpPr>
          <p:cNvPr id="2" name="Text 6"/>
          <p:cNvSpPr/>
          <p:nvPr/>
        </p:nvSpPr>
        <p:spPr>
          <a:xfrm>
            <a:off x="933450" y="2587286"/>
            <a:ext cx="2141240" cy="898922"/>
          </a:xfrm>
          <a:prstGeom prst="rect">
            <a:avLst/>
          </a:prstGeom>
          <a:noFill/>
          <a:ln/>
        </p:spPr>
        <p:txBody>
          <a:bodyPr wrap="square" lIns="0" tIns="0" rIns="0" bIns="0" rtlCol="0" anchor="t"/>
          <a:lstStyle/>
          <a:p>
            <a:pPr defTabSz="914385">
              <a:lnSpc>
                <a:spcPct val="105000"/>
              </a:lnSpc>
              <a:spcAft>
                <a:spcPts val="900"/>
              </a:spcAft>
            </a:pPr>
            <a:r>
              <a:rPr lang="en-US" sz="1200" dirty="0">
                <a:solidFill>
                  <a:sysClr val="windowText" lastClr="000000"/>
                </a:solidFill>
              </a:rPr>
              <a:t>The Act on the Secondary Use of Health and Social Data (552/2019) laid the foundation for secure and efficient secondary use of health and social data, enabling safe processing of personal data for research, statistics, policy-making, and innovation.</a:t>
            </a:r>
          </a:p>
        </p:txBody>
      </p:sp>
      <p:sp>
        <p:nvSpPr>
          <p:cNvPr id="9" name="Shape 7"/>
          <p:cNvSpPr/>
          <p:nvPr/>
        </p:nvSpPr>
        <p:spPr>
          <a:xfrm>
            <a:off x="3916264" y="3226950"/>
            <a:ext cx="421581" cy="19050"/>
          </a:xfrm>
          <a:prstGeom prst="roundRect">
            <a:avLst>
              <a:gd name="adj" fmla="val 309826"/>
            </a:avLst>
          </a:prstGeom>
          <a:solidFill>
            <a:schemeClr val="tx1"/>
          </a:solidFill>
          <a:ln>
            <a:solidFill>
              <a:schemeClr val="accent1"/>
            </a:solidFill>
          </a:ln>
        </p:spPr>
        <p:txBody>
          <a:bodyPr/>
          <a:lstStyle/>
          <a:p>
            <a:endParaRPr lang="fi-FI" sz="1500"/>
          </a:p>
        </p:txBody>
      </p:sp>
      <p:sp>
        <p:nvSpPr>
          <p:cNvPr id="11" name="Shape 8"/>
          <p:cNvSpPr/>
          <p:nvPr/>
        </p:nvSpPr>
        <p:spPr>
          <a:xfrm>
            <a:off x="3619203" y="3078420"/>
            <a:ext cx="316111" cy="316111"/>
          </a:xfrm>
          <a:prstGeom prst="roundRect">
            <a:avLst>
              <a:gd name="adj" fmla="val 18671"/>
            </a:avLst>
          </a:prstGeom>
          <a:solidFill>
            <a:schemeClr val="tx1"/>
          </a:solidFill>
          <a:ln w="7620">
            <a:solidFill>
              <a:schemeClr val="accent1"/>
            </a:solidFill>
            <a:prstDash val="solid"/>
          </a:ln>
        </p:spPr>
        <p:txBody>
          <a:bodyPr/>
          <a:lstStyle/>
          <a:p>
            <a:endParaRPr lang="fi-FI" sz="1500"/>
          </a:p>
        </p:txBody>
      </p:sp>
      <p:sp>
        <p:nvSpPr>
          <p:cNvPr id="12" name="Text 9"/>
          <p:cNvSpPr/>
          <p:nvPr/>
        </p:nvSpPr>
        <p:spPr>
          <a:xfrm>
            <a:off x="3671888" y="3104763"/>
            <a:ext cx="210741" cy="263426"/>
          </a:xfrm>
          <a:prstGeom prst="rect">
            <a:avLst/>
          </a:prstGeom>
          <a:noFill/>
          <a:ln/>
        </p:spPr>
        <p:txBody>
          <a:bodyPr wrap="none" lIns="0" tIns="0" rIns="0" bIns="0" rtlCol="0" anchor="ctr"/>
          <a:lstStyle/>
          <a:p>
            <a:pPr algn="ctr">
              <a:lnSpc>
                <a:spcPts val="1625"/>
              </a:lnSpc>
            </a:pPr>
            <a:r>
              <a:rPr lang="en-US" sz="1625" b="1" dirty="0">
                <a:solidFill>
                  <a:schemeClr val="bg1"/>
                </a:solidFill>
                <a:latin typeface="+mj-lt"/>
                <a:ea typeface="Inter Bold" pitchFamily="34" charset="-122"/>
                <a:cs typeface="Inter Bold" pitchFamily="34" charset="-120"/>
              </a:rPr>
              <a:t>2</a:t>
            </a:r>
            <a:endParaRPr lang="en-US" sz="1625" dirty="0">
              <a:solidFill>
                <a:schemeClr val="bg1"/>
              </a:solidFill>
              <a:latin typeface="+mj-lt"/>
            </a:endParaRPr>
          </a:p>
        </p:txBody>
      </p:sp>
      <p:sp>
        <p:nvSpPr>
          <p:cNvPr id="13" name="Text 10"/>
          <p:cNvSpPr/>
          <p:nvPr/>
        </p:nvSpPr>
        <p:spPr>
          <a:xfrm>
            <a:off x="4479827" y="2959794"/>
            <a:ext cx="1787623" cy="237252"/>
          </a:xfrm>
          <a:prstGeom prst="rect">
            <a:avLst/>
          </a:prstGeom>
          <a:noFill/>
          <a:ln/>
        </p:spPr>
        <p:txBody>
          <a:bodyPr wrap="none" lIns="0" tIns="0" rIns="0" bIns="0" rtlCol="0" anchor="t"/>
          <a:lstStyle/>
          <a:p>
            <a:pPr>
              <a:lnSpc>
                <a:spcPts val="1708"/>
              </a:lnSpc>
            </a:pPr>
            <a:r>
              <a:rPr lang="en-US" b="1" dirty="0">
                <a:latin typeface="+mj-lt"/>
                <a:ea typeface="Inter Bold" pitchFamily="34" charset="-122"/>
                <a:cs typeface="Inter Bold" pitchFamily="34" charset="-120"/>
              </a:rPr>
              <a:t>Infrastructure </a:t>
            </a:r>
            <a:br>
              <a:rPr lang="en-US" b="1" dirty="0">
                <a:latin typeface="+mj-lt"/>
                <a:ea typeface="Inter Bold" pitchFamily="34" charset="-122"/>
                <a:cs typeface="Inter Bold" pitchFamily="34" charset="-120"/>
              </a:rPr>
            </a:br>
            <a:r>
              <a:rPr lang="en-US" b="1" dirty="0">
                <a:latin typeface="+mj-lt"/>
                <a:ea typeface="Inter Bold" pitchFamily="34" charset="-122"/>
                <a:cs typeface="Inter Bold" pitchFamily="34" charset="-120"/>
              </a:rPr>
              <a:t>Development</a:t>
            </a:r>
            <a:endParaRPr lang="en-US" dirty="0">
              <a:latin typeface="+mj-lt"/>
            </a:endParaRPr>
          </a:p>
        </p:txBody>
      </p:sp>
      <p:sp>
        <p:nvSpPr>
          <p:cNvPr id="14" name="Text 11"/>
          <p:cNvSpPr/>
          <p:nvPr/>
        </p:nvSpPr>
        <p:spPr>
          <a:xfrm>
            <a:off x="4479829" y="3430349"/>
            <a:ext cx="1639093" cy="898922"/>
          </a:xfrm>
          <a:prstGeom prst="rect">
            <a:avLst/>
          </a:prstGeom>
          <a:noFill/>
          <a:ln/>
        </p:spPr>
        <p:txBody>
          <a:bodyPr wrap="square" lIns="0" tIns="0" rIns="0" bIns="0" rtlCol="0" anchor="t"/>
          <a:lstStyle/>
          <a:p>
            <a:pPr defTabSz="914385">
              <a:lnSpc>
                <a:spcPct val="105000"/>
              </a:lnSpc>
              <a:spcAft>
                <a:spcPts val="900"/>
              </a:spcAft>
            </a:pPr>
            <a:r>
              <a:rPr lang="en-US" sz="1200" dirty="0">
                <a:solidFill>
                  <a:sysClr val="windowText" lastClr="000000"/>
                </a:solidFill>
              </a:rPr>
              <a:t>Finland's secondary use infrastructure progressed from planning to implementation with priorities including public trust, strong data protection, interoperability between registries, and streamlined processes to facilitate data access.</a:t>
            </a:r>
          </a:p>
        </p:txBody>
      </p:sp>
      <p:sp>
        <p:nvSpPr>
          <p:cNvPr id="15" name="Shape 12"/>
          <p:cNvSpPr/>
          <p:nvPr/>
        </p:nvSpPr>
        <p:spPr>
          <a:xfrm>
            <a:off x="3216673" y="4430970"/>
            <a:ext cx="421581" cy="19050"/>
          </a:xfrm>
          <a:prstGeom prst="roundRect">
            <a:avLst>
              <a:gd name="adj" fmla="val 309826"/>
            </a:avLst>
          </a:prstGeom>
          <a:solidFill>
            <a:schemeClr val="tx1"/>
          </a:solidFill>
          <a:ln>
            <a:solidFill>
              <a:schemeClr val="accent1"/>
            </a:solidFill>
          </a:ln>
        </p:spPr>
        <p:txBody>
          <a:bodyPr/>
          <a:lstStyle/>
          <a:p>
            <a:endParaRPr lang="fi-FI" sz="1500"/>
          </a:p>
        </p:txBody>
      </p:sp>
      <p:sp>
        <p:nvSpPr>
          <p:cNvPr id="16" name="Shape 13"/>
          <p:cNvSpPr/>
          <p:nvPr/>
        </p:nvSpPr>
        <p:spPr>
          <a:xfrm>
            <a:off x="3619203" y="4291964"/>
            <a:ext cx="316111" cy="316111"/>
          </a:xfrm>
          <a:prstGeom prst="roundRect">
            <a:avLst>
              <a:gd name="adj" fmla="val 18671"/>
            </a:avLst>
          </a:prstGeom>
          <a:solidFill>
            <a:schemeClr val="tx1"/>
          </a:solidFill>
          <a:ln w="7620">
            <a:solidFill>
              <a:schemeClr val="accent1"/>
            </a:solidFill>
            <a:prstDash val="solid"/>
          </a:ln>
        </p:spPr>
        <p:txBody>
          <a:bodyPr/>
          <a:lstStyle/>
          <a:p>
            <a:endParaRPr lang="fi-FI" sz="1500"/>
          </a:p>
        </p:txBody>
      </p:sp>
      <p:sp>
        <p:nvSpPr>
          <p:cNvPr id="17" name="Text 14"/>
          <p:cNvSpPr/>
          <p:nvPr/>
        </p:nvSpPr>
        <p:spPr>
          <a:xfrm>
            <a:off x="3671888" y="4327832"/>
            <a:ext cx="210741" cy="263426"/>
          </a:xfrm>
          <a:prstGeom prst="rect">
            <a:avLst/>
          </a:prstGeom>
          <a:noFill/>
          <a:ln/>
        </p:spPr>
        <p:txBody>
          <a:bodyPr wrap="none" lIns="0" tIns="0" rIns="0" bIns="0" rtlCol="0" anchor="ctr"/>
          <a:lstStyle/>
          <a:p>
            <a:pPr algn="ctr">
              <a:lnSpc>
                <a:spcPts val="1625"/>
              </a:lnSpc>
            </a:pPr>
            <a:r>
              <a:rPr lang="en-US" sz="1625" b="1" dirty="0">
                <a:solidFill>
                  <a:schemeClr val="bg1"/>
                </a:solidFill>
                <a:latin typeface="+mj-lt"/>
                <a:ea typeface="Inter Bold" pitchFamily="34" charset="-122"/>
                <a:cs typeface="Inter Bold" pitchFamily="34" charset="-120"/>
              </a:rPr>
              <a:t>3</a:t>
            </a:r>
            <a:endParaRPr lang="en-US" sz="1625" dirty="0">
              <a:solidFill>
                <a:schemeClr val="bg1"/>
              </a:solidFill>
              <a:latin typeface="+mj-lt"/>
            </a:endParaRPr>
          </a:p>
        </p:txBody>
      </p:sp>
      <p:sp>
        <p:nvSpPr>
          <p:cNvPr id="18" name="Text 15"/>
          <p:cNvSpPr/>
          <p:nvPr/>
        </p:nvSpPr>
        <p:spPr>
          <a:xfrm>
            <a:off x="1168996" y="4330660"/>
            <a:ext cx="1905694" cy="219472"/>
          </a:xfrm>
          <a:prstGeom prst="rect">
            <a:avLst/>
          </a:prstGeom>
          <a:noFill/>
          <a:ln/>
        </p:spPr>
        <p:txBody>
          <a:bodyPr wrap="none" lIns="0" tIns="0" rIns="0" bIns="0" rtlCol="0" anchor="t"/>
          <a:lstStyle/>
          <a:p>
            <a:pPr algn="r">
              <a:lnSpc>
                <a:spcPts val="1708"/>
              </a:lnSpc>
            </a:pPr>
            <a:r>
              <a:rPr lang="en-US" b="1" dirty="0">
                <a:latin typeface="+mj-lt"/>
                <a:ea typeface="Inter Bold" pitchFamily="34" charset="-122"/>
                <a:cs typeface="Inter Bold" pitchFamily="34" charset="-120"/>
              </a:rPr>
              <a:t>Findata Establishment</a:t>
            </a:r>
            <a:endParaRPr lang="en-US" dirty="0">
              <a:latin typeface="+mj-lt"/>
            </a:endParaRPr>
          </a:p>
        </p:txBody>
      </p:sp>
      <p:sp>
        <p:nvSpPr>
          <p:cNvPr id="19" name="Text 16"/>
          <p:cNvSpPr/>
          <p:nvPr/>
        </p:nvSpPr>
        <p:spPr>
          <a:xfrm>
            <a:off x="933450" y="4634368"/>
            <a:ext cx="2141240" cy="674192"/>
          </a:xfrm>
          <a:prstGeom prst="rect">
            <a:avLst/>
          </a:prstGeom>
          <a:noFill/>
          <a:ln/>
        </p:spPr>
        <p:txBody>
          <a:bodyPr wrap="square" lIns="0" tIns="0" rIns="0" bIns="0" rtlCol="0" anchor="t"/>
          <a:lstStyle/>
          <a:p>
            <a:pPr defTabSz="914385">
              <a:lnSpc>
                <a:spcPct val="105000"/>
              </a:lnSpc>
              <a:spcAft>
                <a:spcPts val="900"/>
              </a:spcAft>
            </a:pPr>
            <a:r>
              <a:rPr lang="en-US" sz="1200" dirty="0">
                <a:solidFill>
                  <a:sysClr val="windowText" lastClr="000000"/>
                </a:solidFill>
              </a:rPr>
              <a:t>Findata serves as Finland's data permit authority and fulfills the role of the Health Data Access Body (HDAB) under the EHDS Regulation, operating as a "one-stop shop" for data access from multiple sources.</a:t>
            </a:r>
          </a:p>
        </p:txBody>
      </p:sp>
      <p:sp>
        <p:nvSpPr>
          <p:cNvPr id="20" name="Text 17"/>
          <p:cNvSpPr/>
          <p:nvPr/>
        </p:nvSpPr>
        <p:spPr>
          <a:xfrm>
            <a:off x="7105279" y="2179974"/>
            <a:ext cx="4153271" cy="3755668"/>
          </a:xfrm>
          <a:prstGeom prst="rect">
            <a:avLst/>
          </a:prstGeom>
          <a:noFill/>
          <a:ln/>
        </p:spPr>
        <p:txBody>
          <a:bodyPr wrap="square" lIns="0" tIns="0" rIns="0" bIns="0" rtlCol="0" anchor="t"/>
          <a:lstStyle/>
          <a:p>
            <a:pPr defTabSz="914385">
              <a:lnSpc>
                <a:spcPct val="105000"/>
              </a:lnSpc>
              <a:spcAft>
                <a:spcPts val="900"/>
              </a:spcAft>
            </a:pPr>
            <a:r>
              <a:rPr lang="en-US" sz="1200" dirty="0">
                <a:solidFill>
                  <a:sysClr val="windowText" lastClr="000000"/>
                </a:solidFill>
              </a:rPr>
              <a:t>Finland has developed a unique infrastructure for the modern secondary use of social and health data, building on its long tradition in high-quality epidemiological, registry-based, and health research. The country needed to update its national legislation to cater for increased requests for data protection, comply with the EU General Data Protection Regulation (GDPR), and ensure continued health research.</a:t>
            </a:r>
          </a:p>
          <a:p>
            <a:pPr defTabSz="914385">
              <a:lnSpc>
                <a:spcPct val="105000"/>
              </a:lnSpc>
              <a:spcAft>
                <a:spcPts val="900"/>
              </a:spcAft>
            </a:pPr>
            <a:r>
              <a:rPr lang="en-US" sz="1200" dirty="0">
                <a:solidFill>
                  <a:sysClr val="windowText" lastClr="000000"/>
                </a:solidFill>
              </a:rPr>
              <a:t>The new model, launched in 2019, aims to speed up access to research data and support the secure combination of datasets. Finland's experience played a key role in shaping the European Health Data Space (EHDS) Regulation (2025/327), which took effect in 2025.</a:t>
            </a:r>
          </a:p>
          <a:p>
            <a:pPr defTabSz="914385">
              <a:lnSpc>
                <a:spcPct val="105000"/>
              </a:lnSpc>
              <a:spcAft>
                <a:spcPts val="900"/>
              </a:spcAft>
            </a:pPr>
            <a:r>
              <a:rPr lang="en-US" sz="1200" dirty="0" err="1">
                <a:solidFill>
                  <a:sysClr val="windowText" lastClr="000000"/>
                </a:solidFill>
              </a:rPr>
              <a:t>Findata's</a:t>
            </a:r>
            <a:r>
              <a:rPr lang="en-US" sz="1200" dirty="0">
                <a:solidFill>
                  <a:sysClr val="windowText" lastClr="000000"/>
                </a:solidFill>
              </a:rPr>
              <a:t> responsibilities include processing permit applications and data access requests; advising data users and data holders; combining and pre-processing datasets; and providing secure access and data delivery services. Its model has been used as a reference at the EU level, and through European collaboration, it actively shares best practices.</a:t>
            </a:r>
          </a:p>
          <a:p>
            <a:pPr defTabSz="914385">
              <a:lnSpc>
                <a:spcPct val="105000"/>
              </a:lnSpc>
              <a:spcAft>
                <a:spcPts val="900"/>
              </a:spcAft>
            </a:pPr>
            <a:endParaRPr lang="en-US" sz="1200" dirty="0">
              <a:solidFill>
                <a:sysClr val="windowText" lastClr="000000"/>
              </a:solidFill>
            </a:endParaRPr>
          </a:p>
        </p:txBody>
      </p:sp>
    </p:spTree>
    <p:extLst>
      <p:ext uri="{BB962C8B-B14F-4D97-AF65-F5344CB8AC3E}">
        <p14:creationId xmlns:p14="http://schemas.microsoft.com/office/powerpoint/2010/main" val="415225466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38692-2BB5-EF2E-636A-07013443E9FA}"/>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A6D01198-DF21-88D8-BEA7-C9DAC0B958B5}"/>
              </a:ext>
            </a:extLst>
          </p:cNvPr>
          <p:cNvSpPr/>
          <p:nvPr/>
        </p:nvSpPr>
        <p:spPr>
          <a:xfrm>
            <a:off x="777895" y="5006166"/>
            <a:ext cx="10620775" cy="18518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3525A4B4-5D3A-087A-1C7C-537B8145E13A}"/>
              </a:ext>
            </a:extLst>
          </p:cNvPr>
          <p:cNvSpPr txBox="1">
            <a:spLocks/>
          </p:cNvSpPr>
          <p:nvPr/>
        </p:nvSpPr>
        <p:spPr>
          <a:xfrm>
            <a:off x="2208331" y="526315"/>
            <a:ext cx="8145435" cy="1151236"/>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defTabSz="1219170"/>
            <a:r>
              <a:rPr lang="en-US" sz="3200" dirty="0"/>
              <a:t>An emerging ecosystem for </a:t>
            </a:r>
            <a:br>
              <a:rPr lang="en-US" sz="3200" dirty="0"/>
            </a:br>
            <a:r>
              <a:rPr lang="en-US" sz="3200" dirty="0"/>
              <a:t>the secondary use of social and health data </a:t>
            </a:r>
            <a:endParaRPr lang="en-US" sz="2133" dirty="0">
              <a:solidFill>
                <a:srgbClr val="002EA2"/>
              </a:solidFill>
              <a:latin typeface="Finlandica"/>
            </a:endParaRPr>
          </a:p>
        </p:txBody>
      </p:sp>
      <p:grpSp>
        <p:nvGrpSpPr>
          <p:cNvPr id="39" name="Group 38">
            <a:extLst>
              <a:ext uri="{FF2B5EF4-FFF2-40B4-BE49-F238E27FC236}">
                <a16:creationId xmlns:a16="http://schemas.microsoft.com/office/drawing/2014/main" id="{86CFB961-120F-9176-8060-2720682782A6}"/>
              </a:ext>
            </a:extLst>
          </p:cNvPr>
          <p:cNvGrpSpPr/>
          <p:nvPr/>
        </p:nvGrpSpPr>
        <p:grpSpPr>
          <a:xfrm>
            <a:off x="4777234" y="2024261"/>
            <a:ext cx="2637531" cy="2622099"/>
            <a:chOff x="4458594" y="1810643"/>
            <a:chExt cx="3255763" cy="3236714"/>
          </a:xfrm>
        </p:grpSpPr>
        <p:pic>
          <p:nvPicPr>
            <p:cNvPr id="18" name="Image 0" descr="preencoded.png">
              <a:extLst>
                <a:ext uri="{FF2B5EF4-FFF2-40B4-BE49-F238E27FC236}">
                  <a16:creationId xmlns:a16="http://schemas.microsoft.com/office/drawing/2014/main" id="{5C9FE344-F4BA-038F-8F2E-0AAEBEC8AEF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477642" y="1810643"/>
              <a:ext cx="3236714" cy="3236714"/>
            </a:xfrm>
            <a:prstGeom prst="rect">
              <a:avLst/>
            </a:prstGeom>
          </p:spPr>
        </p:pic>
        <p:pic>
          <p:nvPicPr>
            <p:cNvPr id="35" name="Image 2" descr="preencoded.png">
              <a:extLst>
                <a:ext uri="{FF2B5EF4-FFF2-40B4-BE49-F238E27FC236}">
                  <a16:creationId xmlns:a16="http://schemas.microsoft.com/office/drawing/2014/main" id="{C467B56E-BC83-4FC8-9214-F68C2BA7570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4458594" y="1810643"/>
              <a:ext cx="3236714" cy="3236714"/>
            </a:xfrm>
            <a:prstGeom prst="rect">
              <a:avLst/>
            </a:prstGeom>
          </p:spPr>
        </p:pic>
        <p:pic>
          <p:nvPicPr>
            <p:cNvPr id="34" name="Image 4" descr="preencoded.png">
              <a:extLst>
                <a:ext uri="{FF2B5EF4-FFF2-40B4-BE49-F238E27FC236}">
                  <a16:creationId xmlns:a16="http://schemas.microsoft.com/office/drawing/2014/main" id="{4801FDF6-3146-A048-4D12-F14459850E5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Lst>
            </a:blip>
            <a:stretch>
              <a:fillRect/>
            </a:stretch>
          </p:blipFill>
          <p:spPr>
            <a:xfrm>
              <a:off x="4477642" y="1810643"/>
              <a:ext cx="3236714" cy="3236714"/>
            </a:xfrm>
            <a:prstGeom prst="rect">
              <a:avLst/>
            </a:prstGeom>
          </p:spPr>
        </p:pic>
        <p:pic>
          <p:nvPicPr>
            <p:cNvPr id="17" name="Image 6" descr="preencoded.png">
              <a:extLst>
                <a:ext uri="{FF2B5EF4-FFF2-40B4-BE49-F238E27FC236}">
                  <a16:creationId xmlns:a16="http://schemas.microsoft.com/office/drawing/2014/main" id="{27DB9E4E-A872-6ACB-3F75-B58BA5B9FA5E}"/>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Lst>
            </a:blip>
            <a:stretch>
              <a:fillRect/>
            </a:stretch>
          </p:blipFill>
          <p:spPr>
            <a:xfrm>
              <a:off x="4477643" y="1810643"/>
              <a:ext cx="3236714" cy="3236714"/>
            </a:xfrm>
            <a:prstGeom prst="rect">
              <a:avLst/>
            </a:prstGeom>
          </p:spPr>
        </p:pic>
        <p:pic>
          <p:nvPicPr>
            <p:cNvPr id="19" name="Image 1" descr="preencoded.png">
              <a:extLst>
                <a:ext uri="{FF2B5EF4-FFF2-40B4-BE49-F238E27FC236}">
                  <a16:creationId xmlns:a16="http://schemas.microsoft.com/office/drawing/2014/main" id="{F13C1CA9-5121-024D-53CC-B648522A1716}"/>
                </a:ext>
              </a:extLst>
            </p:cNvPr>
            <p:cNvPicPr>
              <a:picLocks noChangeAspect="1"/>
            </p:cNvPicPr>
            <p:nvPr/>
          </p:nvPicPr>
          <p:blipFill>
            <a:blip r:embed="rId11"/>
            <a:stretch>
              <a:fillRect/>
            </a:stretch>
          </p:blipFill>
          <p:spPr>
            <a:xfrm>
              <a:off x="5190577" y="2497484"/>
              <a:ext cx="208558" cy="260747"/>
            </a:xfrm>
            <a:prstGeom prst="rect">
              <a:avLst/>
            </a:prstGeom>
          </p:spPr>
        </p:pic>
        <p:pic>
          <p:nvPicPr>
            <p:cNvPr id="21" name="Image 3" descr="preencoded.png">
              <a:extLst>
                <a:ext uri="{FF2B5EF4-FFF2-40B4-BE49-F238E27FC236}">
                  <a16:creationId xmlns:a16="http://schemas.microsoft.com/office/drawing/2014/main" id="{D725AB8B-C85E-D074-02CE-1DB76088E4C8}"/>
                </a:ext>
              </a:extLst>
            </p:cNvPr>
            <p:cNvPicPr>
              <a:picLocks noChangeAspect="1"/>
            </p:cNvPicPr>
            <p:nvPr/>
          </p:nvPicPr>
          <p:blipFill>
            <a:blip r:embed="rId12"/>
            <a:stretch>
              <a:fillRect/>
            </a:stretch>
          </p:blipFill>
          <p:spPr>
            <a:xfrm>
              <a:off x="6792662" y="2497484"/>
              <a:ext cx="208558" cy="260747"/>
            </a:xfrm>
            <a:prstGeom prst="rect">
              <a:avLst/>
            </a:prstGeom>
          </p:spPr>
        </p:pic>
        <p:pic>
          <p:nvPicPr>
            <p:cNvPr id="23" name="Image 5" descr="preencoded.png">
              <a:extLst>
                <a:ext uri="{FF2B5EF4-FFF2-40B4-BE49-F238E27FC236}">
                  <a16:creationId xmlns:a16="http://schemas.microsoft.com/office/drawing/2014/main" id="{49C4F0C3-C938-A2AE-1372-F9A119869584}"/>
                </a:ext>
              </a:extLst>
            </p:cNvPr>
            <p:cNvPicPr>
              <a:picLocks noChangeAspect="1"/>
            </p:cNvPicPr>
            <p:nvPr/>
          </p:nvPicPr>
          <p:blipFill>
            <a:blip r:embed="rId13"/>
            <a:stretch>
              <a:fillRect/>
            </a:stretch>
          </p:blipFill>
          <p:spPr>
            <a:xfrm>
              <a:off x="6792662" y="4099570"/>
              <a:ext cx="208558" cy="260747"/>
            </a:xfrm>
            <a:prstGeom prst="rect">
              <a:avLst/>
            </a:prstGeom>
          </p:spPr>
        </p:pic>
        <p:pic>
          <p:nvPicPr>
            <p:cNvPr id="24" name="Image 7" descr="preencoded.png">
              <a:extLst>
                <a:ext uri="{FF2B5EF4-FFF2-40B4-BE49-F238E27FC236}">
                  <a16:creationId xmlns:a16="http://schemas.microsoft.com/office/drawing/2014/main" id="{51155D0A-22DB-DA24-FF00-ED76E37C0DB2}"/>
                </a:ext>
              </a:extLst>
            </p:cNvPr>
            <p:cNvPicPr>
              <a:picLocks noChangeAspect="1"/>
            </p:cNvPicPr>
            <p:nvPr/>
          </p:nvPicPr>
          <p:blipFill>
            <a:blip r:embed="rId14"/>
            <a:stretch>
              <a:fillRect/>
            </a:stretch>
          </p:blipFill>
          <p:spPr>
            <a:xfrm>
              <a:off x="5190577" y="4099570"/>
              <a:ext cx="208558" cy="260747"/>
            </a:xfrm>
            <a:prstGeom prst="rect">
              <a:avLst/>
            </a:prstGeom>
          </p:spPr>
        </p:pic>
      </p:grpSp>
      <p:sp>
        <p:nvSpPr>
          <p:cNvPr id="26" name="Text 1">
            <a:extLst>
              <a:ext uri="{FF2B5EF4-FFF2-40B4-BE49-F238E27FC236}">
                <a16:creationId xmlns:a16="http://schemas.microsoft.com/office/drawing/2014/main" id="{BE62A32A-6FCF-B0C0-1523-BD37F48ACC56}"/>
              </a:ext>
            </a:extLst>
          </p:cNvPr>
          <p:cNvSpPr/>
          <p:nvPr/>
        </p:nvSpPr>
        <p:spPr>
          <a:xfrm>
            <a:off x="2166737" y="1983937"/>
            <a:ext cx="2321719" cy="217884"/>
          </a:xfrm>
          <a:prstGeom prst="rect">
            <a:avLst/>
          </a:prstGeom>
          <a:noFill/>
          <a:ln/>
        </p:spPr>
        <p:txBody>
          <a:bodyPr wrap="none" lIns="0" tIns="0" rIns="0" bIns="0" rtlCol="0" anchor="t"/>
          <a:lstStyle/>
          <a:p>
            <a:pPr algn="r">
              <a:lnSpc>
                <a:spcPts val="1708"/>
              </a:lnSpc>
            </a:pPr>
            <a:r>
              <a:rPr lang="en-US" sz="1600" b="1" dirty="0">
                <a:ea typeface="Inter Bold" pitchFamily="34" charset="-122"/>
                <a:cs typeface="Inter Bold" pitchFamily="34" charset="-120"/>
              </a:rPr>
              <a:t>Data Creators &amp; Controllers</a:t>
            </a:r>
            <a:endParaRPr lang="en-US" sz="1600" dirty="0"/>
          </a:p>
        </p:txBody>
      </p:sp>
      <p:sp>
        <p:nvSpPr>
          <p:cNvPr id="27" name="Text 2">
            <a:extLst>
              <a:ext uri="{FF2B5EF4-FFF2-40B4-BE49-F238E27FC236}">
                <a16:creationId xmlns:a16="http://schemas.microsoft.com/office/drawing/2014/main" id="{E3BB1BAD-0FD5-B327-CE96-2499AF8F42E5}"/>
              </a:ext>
            </a:extLst>
          </p:cNvPr>
          <p:cNvSpPr/>
          <p:nvPr/>
        </p:nvSpPr>
        <p:spPr>
          <a:xfrm>
            <a:off x="875900" y="2285462"/>
            <a:ext cx="3612555" cy="892175"/>
          </a:xfrm>
          <a:prstGeom prst="rect">
            <a:avLst/>
          </a:prstGeom>
          <a:noFill/>
          <a:ln/>
        </p:spPr>
        <p:txBody>
          <a:bodyPr wrap="square" lIns="0" tIns="0" rIns="0" bIns="0" rtlCol="0" anchor="t"/>
          <a:lstStyle/>
          <a:p>
            <a:pPr defTabSz="914385">
              <a:lnSpc>
                <a:spcPct val="105000"/>
              </a:lnSpc>
              <a:spcAft>
                <a:spcPts val="900"/>
              </a:spcAft>
            </a:pPr>
            <a:r>
              <a:rPr lang="en-US" sz="1200" dirty="0">
                <a:solidFill>
                  <a:sysClr val="windowText" lastClr="000000"/>
                </a:solidFill>
              </a:rPr>
              <a:t>Organizations in social and health care sectors collect and manage personal data, acting as data controllers for patient records with statutory obligations to make data available for approved secondary purposes.</a:t>
            </a:r>
          </a:p>
        </p:txBody>
      </p:sp>
      <p:sp>
        <p:nvSpPr>
          <p:cNvPr id="28" name="Text 3">
            <a:extLst>
              <a:ext uri="{FF2B5EF4-FFF2-40B4-BE49-F238E27FC236}">
                <a16:creationId xmlns:a16="http://schemas.microsoft.com/office/drawing/2014/main" id="{67863319-9125-DAC7-29D4-5181C673167B}"/>
              </a:ext>
            </a:extLst>
          </p:cNvPr>
          <p:cNvSpPr/>
          <p:nvPr/>
        </p:nvSpPr>
        <p:spPr>
          <a:xfrm>
            <a:off x="7703546" y="1999040"/>
            <a:ext cx="1742778" cy="217884"/>
          </a:xfrm>
          <a:prstGeom prst="rect">
            <a:avLst/>
          </a:prstGeom>
          <a:noFill/>
          <a:ln/>
        </p:spPr>
        <p:txBody>
          <a:bodyPr wrap="none" lIns="0" tIns="0" rIns="0" bIns="0" rtlCol="0" anchor="t"/>
          <a:lstStyle/>
          <a:p>
            <a:pPr>
              <a:lnSpc>
                <a:spcPts val="1708"/>
              </a:lnSpc>
            </a:pPr>
            <a:r>
              <a:rPr lang="en-US" sz="1600" b="1" dirty="0">
                <a:ea typeface="Inter Bold" pitchFamily="34" charset="-122"/>
                <a:cs typeface="Inter Bold" pitchFamily="34" charset="-120"/>
              </a:rPr>
              <a:t>Data Users</a:t>
            </a:r>
            <a:endParaRPr lang="en-US" sz="1600" dirty="0"/>
          </a:p>
        </p:txBody>
      </p:sp>
      <p:sp>
        <p:nvSpPr>
          <p:cNvPr id="29" name="Text 4">
            <a:extLst>
              <a:ext uri="{FF2B5EF4-FFF2-40B4-BE49-F238E27FC236}">
                <a16:creationId xmlns:a16="http://schemas.microsoft.com/office/drawing/2014/main" id="{D9115E35-0633-3A71-34F7-89285EE4F926}"/>
              </a:ext>
            </a:extLst>
          </p:cNvPr>
          <p:cNvSpPr/>
          <p:nvPr/>
        </p:nvSpPr>
        <p:spPr>
          <a:xfrm>
            <a:off x="7703546" y="2300565"/>
            <a:ext cx="3612555" cy="892175"/>
          </a:xfrm>
          <a:prstGeom prst="rect">
            <a:avLst/>
          </a:prstGeom>
          <a:noFill/>
          <a:ln/>
        </p:spPr>
        <p:txBody>
          <a:bodyPr wrap="square" lIns="0" tIns="0" rIns="0" bIns="0" rtlCol="0" anchor="t"/>
          <a:lstStyle/>
          <a:p>
            <a:pPr defTabSz="914385">
              <a:lnSpc>
                <a:spcPct val="105000"/>
              </a:lnSpc>
              <a:spcAft>
                <a:spcPts val="900"/>
              </a:spcAft>
              <a:defRPr/>
            </a:pPr>
            <a:r>
              <a:rPr lang="en-US" sz="1200" dirty="0">
                <a:solidFill>
                  <a:sysClr val="windowText" lastClr="000000"/>
                </a:solidFill>
              </a:rPr>
              <a:t>Academic researchers, universities, research institutions, businesses, innovators, pharmaceutical companies, health tech firms, and startups leverage social and health data for various purposes.</a:t>
            </a:r>
          </a:p>
        </p:txBody>
      </p:sp>
      <p:sp>
        <p:nvSpPr>
          <p:cNvPr id="30" name="Text 5">
            <a:extLst>
              <a:ext uri="{FF2B5EF4-FFF2-40B4-BE49-F238E27FC236}">
                <a16:creationId xmlns:a16="http://schemas.microsoft.com/office/drawing/2014/main" id="{A466DD2E-D7BA-0E20-875E-04B5F38C9413}"/>
              </a:ext>
            </a:extLst>
          </p:cNvPr>
          <p:cNvSpPr/>
          <p:nvPr/>
        </p:nvSpPr>
        <p:spPr>
          <a:xfrm>
            <a:off x="7703546" y="3536270"/>
            <a:ext cx="1742778" cy="217884"/>
          </a:xfrm>
          <a:prstGeom prst="rect">
            <a:avLst/>
          </a:prstGeom>
          <a:noFill/>
          <a:ln/>
        </p:spPr>
        <p:txBody>
          <a:bodyPr wrap="none" lIns="0" tIns="0" rIns="0" bIns="0" rtlCol="0" anchor="t"/>
          <a:lstStyle/>
          <a:p>
            <a:pPr>
              <a:lnSpc>
                <a:spcPts val="1708"/>
              </a:lnSpc>
            </a:pPr>
            <a:r>
              <a:rPr lang="en-US" sz="1600" b="1" dirty="0">
                <a:ea typeface="Inter Bold" pitchFamily="34" charset="-122"/>
                <a:cs typeface="Inter Bold" pitchFamily="34" charset="-120"/>
              </a:rPr>
              <a:t>Authorization</a:t>
            </a:r>
            <a:endParaRPr lang="en-US" sz="1600" dirty="0"/>
          </a:p>
        </p:txBody>
      </p:sp>
      <p:sp>
        <p:nvSpPr>
          <p:cNvPr id="31" name="Text 6">
            <a:extLst>
              <a:ext uri="{FF2B5EF4-FFF2-40B4-BE49-F238E27FC236}">
                <a16:creationId xmlns:a16="http://schemas.microsoft.com/office/drawing/2014/main" id="{10A8544D-A9E3-266B-0B65-21B911D9182A}"/>
              </a:ext>
            </a:extLst>
          </p:cNvPr>
          <p:cNvSpPr/>
          <p:nvPr/>
        </p:nvSpPr>
        <p:spPr>
          <a:xfrm>
            <a:off x="7703546" y="3837796"/>
            <a:ext cx="3612555" cy="892175"/>
          </a:xfrm>
          <a:prstGeom prst="rect">
            <a:avLst/>
          </a:prstGeom>
          <a:noFill/>
          <a:ln/>
        </p:spPr>
        <p:txBody>
          <a:bodyPr wrap="square" lIns="0" tIns="0" rIns="0" bIns="0" rtlCol="0" anchor="t"/>
          <a:lstStyle/>
          <a:p>
            <a:pPr defTabSz="914385">
              <a:lnSpc>
                <a:spcPct val="105000"/>
              </a:lnSpc>
              <a:spcAft>
                <a:spcPts val="900"/>
              </a:spcAft>
              <a:defRPr/>
            </a:pPr>
            <a:r>
              <a:rPr lang="en-US" sz="1200" dirty="0">
                <a:solidFill>
                  <a:sysClr val="windowText" lastClr="000000"/>
                </a:solidFill>
              </a:rPr>
              <a:t>Single-source data can be authorized by the controller, while multi-source data requires Findata's coordination to combine datasets from different sources.</a:t>
            </a:r>
          </a:p>
        </p:txBody>
      </p:sp>
      <p:sp>
        <p:nvSpPr>
          <p:cNvPr id="32" name="Text 7">
            <a:extLst>
              <a:ext uri="{FF2B5EF4-FFF2-40B4-BE49-F238E27FC236}">
                <a16:creationId xmlns:a16="http://schemas.microsoft.com/office/drawing/2014/main" id="{4C2D3547-40BF-E3AC-0E3F-DAC0E4AA95A7}"/>
              </a:ext>
            </a:extLst>
          </p:cNvPr>
          <p:cNvSpPr/>
          <p:nvPr/>
        </p:nvSpPr>
        <p:spPr>
          <a:xfrm>
            <a:off x="2368647" y="3537444"/>
            <a:ext cx="2119808" cy="217884"/>
          </a:xfrm>
          <a:prstGeom prst="rect">
            <a:avLst/>
          </a:prstGeom>
          <a:noFill/>
          <a:ln/>
        </p:spPr>
        <p:txBody>
          <a:bodyPr wrap="none" lIns="0" tIns="0" rIns="0" bIns="0" rtlCol="0" anchor="t"/>
          <a:lstStyle/>
          <a:p>
            <a:pPr algn="r">
              <a:lnSpc>
                <a:spcPts val="1708"/>
              </a:lnSpc>
            </a:pPr>
            <a:r>
              <a:rPr lang="en-US" sz="1600" b="1" dirty="0">
                <a:ea typeface="Inter Bold" pitchFamily="34" charset="-122"/>
                <a:cs typeface="Inter Bold" pitchFamily="34" charset="-120"/>
              </a:rPr>
              <a:t>Supporting Stakeholders</a:t>
            </a:r>
            <a:endParaRPr lang="en-US" sz="1600" dirty="0"/>
          </a:p>
        </p:txBody>
      </p:sp>
      <p:sp>
        <p:nvSpPr>
          <p:cNvPr id="33" name="Text 8">
            <a:extLst>
              <a:ext uri="{FF2B5EF4-FFF2-40B4-BE49-F238E27FC236}">
                <a16:creationId xmlns:a16="http://schemas.microsoft.com/office/drawing/2014/main" id="{795E4F9B-7C2E-B759-AF42-C69D9432B6EE}"/>
              </a:ext>
            </a:extLst>
          </p:cNvPr>
          <p:cNvSpPr/>
          <p:nvPr/>
        </p:nvSpPr>
        <p:spPr>
          <a:xfrm>
            <a:off x="875900" y="3838970"/>
            <a:ext cx="3612555" cy="1011890"/>
          </a:xfrm>
          <a:prstGeom prst="rect">
            <a:avLst/>
          </a:prstGeom>
          <a:noFill/>
          <a:ln/>
        </p:spPr>
        <p:txBody>
          <a:bodyPr wrap="square" lIns="0" tIns="0" rIns="0" bIns="0" rtlCol="0" anchor="t"/>
          <a:lstStyle/>
          <a:p>
            <a:pPr defTabSz="914385">
              <a:lnSpc>
                <a:spcPct val="105000"/>
              </a:lnSpc>
              <a:spcAft>
                <a:spcPts val="900"/>
              </a:spcAft>
            </a:pPr>
            <a:r>
              <a:rPr lang="en-US" sz="1200" dirty="0">
                <a:solidFill>
                  <a:sysClr val="windowText" lastClr="000000"/>
                </a:solidFill>
              </a:rPr>
              <a:t>Ministry of Social Affairs and Health, innovation funders, Data Protection Ombudsman, and ethical review boards ensure lawful and ethical processing of personal data, as well as certification bodies for secure processing environments.</a:t>
            </a:r>
          </a:p>
        </p:txBody>
      </p:sp>
      <p:sp>
        <p:nvSpPr>
          <p:cNvPr id="36" name="Text 9">
            <a:extLst>
              <a:ext uri="{FF2B5EF4-FFF2-40B4-BE49-F238E27FC236}">
                <a16:creationId xmlns:a16="http://schemas.microsoft.com/office/drawing/2014/main" id="{A69C1FC5-D0CE-2CE8-3E42-EE628CE8B4BD}"/>
              </a:ext>
            </a:extLst>
          </p:cNvPr>
          <p:cNvSpPr/>
          <p:nvPr/>
        </p:nvSpPr>
        <p:spPr>
          <a:xfrm>
            <a:off x="1131346" y="5152235"/>
            <a:ext cx="10108901" cy="1479848"/>
          </a:xfrm>
          <a:prstGeom prst="rect">
            <a:avLst/>
          </a:prstGeom>
          <a:noFill/>
          <a:ln/>
        </p:spPr>
        <p:txBody>
          <a:bodyPr wrap="square" lIns="0" tIns="0" rIns="0" bIns="0" rtlCol="0" anchor="t"/>
          <a:lstStyle/>
          <a:p>
            <a:pPr defTabSz="914385">
              <a:lnSpc>
                <a:spcPct val="105000"/>
              </a:lnSpc>
              <a:spcAft>
                <a:spcPts val="900"/>
              </a:spcAft>
            </a:pPr>
            <a:r>
              <a:rPr lang="en-US" sz="1200" dirty="0">
                <a:solidFill>
                  <a:sysClr val="windowText" lastClr="000000"/>
                </a:solidFill>
              </a:rPr>
              <a:t>Several public organisations play important roles in ensuring data quality and integration. The Finnish Institute for Health and Welfare (THL) maintains national health registries; the Social Insurance Institution of Finland (Kela) manages data on social security benefits and prescriptions; and Statistics Finland holds population and cause-of-death data.</a:t>
            </a:r>
          </a:p>
          <a:p>
            <a:pPr defTabSz="914385">
              <a:lnSpc>
                <a:spcPct val="105000"/>
              </a:lnSpc>
              <a:spcAft>
                <a:spcPts val="900"/>
              </a:spcAft>
            </a:pPr>
            <a:r>
              <a:rPr lang="en-US" sz="1200" dirty="0">
                <a:solidFill>
                  <a:sysClr val="windowText" lastClr="000000"/>
                </a:solidFill>
              </a:rPr>
              <a:t>Other key actors include the Finnish Center for Pensions, the Digital and Population Data Services Agency (DVV), the Finnish Institute of Occupational Health, and regulatory agencies like </a:t>
            </a:r>
            <a:r>
              <a:rPr lang="en-US" sz="1200" dirty="0" err="1">
                <a:solidFill>
                  <a:sysClr val="windowText" lastClr="000000"/>
                </a:solidFill>
              </a:rPr>
              <a:t>Valvira</a:t>
            </a:r>
            <a:r>
              <a:rPr lang="en-US" sz="1200" dirty="0">
                <a:solidFill>
                  <a:sysClr val="windowText" lastClr="000000"/>
                </a:solidFill>
              </a:rPr>
              <a:t> and </a:t>
            </a:r>
            <a:r>
              <a:rPr lang="en-US" sz="1200" dirty="0" err="1">
                <a:solidFill>
                  <a:sysClr val="windowText" lastClr="000000"/>
                </a:solidFill>
              </a:rPr>
              <a:t>Fimea</a:t>
            </a:r>
            <a:r>
              <a:rPr lang="en-US" sz="1200" dirty="0">
                <a:solidFill>
                  <a:sysClr val="windowText" lastClr="000000"/>
                </a:solidFill>
              </a:rPr>
              <a:t>, which oversee social and health care and manage pharmaceutical-related registries.</a:t>
            </a:r>
          </a:p>
          <a:p>
            <a:pPr defTabSz="914385">
              <a:lnSpc>
                <a:spcPct val="105000"/>
              </a:lnSpc>
              <a:spcAft>
                <a:spcPts val="900"/>
              </a:spcAft>
            </a:pPr>
            <a:r>
              <a:rPr lang="en-US" sz="1200" dirty="0">
                <a:solidFill>
                  <a:sysClr val="windowText" lastClr="000000"/>
                </a:solidFill>
              </a:rPr>
              <a:t>Finland's comprehensive registries attract both national and international research groups. Through </a:t>
            </a:r>
            <a:r>
              <a:rPr lang="en-US" sz="1200" dirty="0" err="1">
                <a:solidFill>
                  <a:sysClr val="windowText" lastClr="000000"/>
                </a:solidFill>
              </a:rPr>
              <a:t>Findata</a:t>
            </a:r>
            <a:r>
              <a:rPr lang="en-US" sz="1200" dirty="0">
                <a:solidFill>
                  <a:sysClr val="windowText" lastClr="000000"/>
                </a:solidFill>
              </a:rPr>
              <a:t>, multinational research projects can obtain Finnish datasets in a unified package, making the country a hub for health data research.</a:t>
            </a:r>
          </a:p>
          <a:p>
            <a:pPr defTabSz="914385">
              <a:lnSpc>
                <a:spcPct val="105000"/>
              </a:lnSpc>
              <a:spcAft>
                <a:spcPts val="900"/>
              </a:spcAft>
            </a:pPr>
            <a:endParaRPr lang="en-US" sz="1200" dirty="0">
              <a:solidFill>
                <a:sysClr val="windowText" lastClr="000000"/>
              </a:solidFill>
            </a:endParaRPr>
          </a:p>
          <a:p>
            <a:pPr defTabSz="914385">
              <a:lnSpc>
                <a:spcPct val="105000"/>
              </a:lnSpc>
              <a:spcAft>
                <a:spcPts val="900"/>
              </a:spcAft>
            </a:pPr>
            <a:endParaRPr lang="en-US" sz="1200" dirty="0">
              <a:solidFill>
                <a:sysClr val="windowText" lastClr="000000"/>
              </a:solidFill>
            </a:endParaRPr>
          </a:p>
        </p:txBody>
      </p:sp>
    </p:spTree>
    <p:extLst>
      <p:ext uri="{BB962C8B-B14F-4D97-AF65-F5344CB8AC3E}">
        <p14:creationId xmlns:p14="http://schemas.microsoft.com/office/powerpoint/2010/main" val="313446746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55758-CF69-6144-1AA5-DECE5484F0D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7BC228D-2ED9-955B-261B-6D48EA5014FB}"/>
              </a:ext>
            </a:extLst>
          </p:cNvPr>
          <p:cNvSpPr txBox="1">
            <a:spLocks/>
          </p:cNvSpPr>
          <p:nvPr/>
        </p:nvSpPr>
        <p:spPr>
          <a:xfrm>
            <a:off x="2208331" y="526315"/>
            <a:ext cx="8145435" cy="1151236"/>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defTabSz="1219170"/>
            <a:r>
              <a:rPr lang="en-US" sz="3200" dirty="0"/>
              <a:t>The technical infrastructure for the modern secondary use has been created</a:t>
            </a:r>
            <a:endParaRPr lang="en-US" sz="2133" dirty="0">
              <a:solidFill>
                <a:srgbClr val="002EA2"/>
              </a:solidFill>
              <a:latin typeface="Finlandica"/>
            </a:endParaRPr>
          </a:p>
        </p:txBody>
      </p:sp>
      <p:pic>
        <p:nvPicPr>
          <p:cNvPr id="5" name="Picture 4">
            <a:extLst>
              <a:ext uri="{FF2B5EF4-FFF2-40B4-BE49-F238E27FC236}">
                <a16:creationId xmlns:a16="http://schemas.microsoft.com/office/drawing/2014/main" id="{A4A9CB19-5407-8040-E8AA-05888D4CA352}"/>
              </a:ext>
            </a:extLst>
          </p:cNvPr>
          <p:cNvPicPr>
            <a:picLocks noChangeAspect="1"/>
          </p:cNvPicPr>
          <p:nvPr/>
        </p:nvPicPr>
        <p:blipFill>
          <a:blip r:embed="rId2"/>
          <a:stretch>
            <a:fillRect/>
          </a:stretch>
        </p:blipFill>
        <p:spPr>
          <a:xfrm>
            <a:off x="4572000" y="2800924"/>
            <a:ext cx="2114266" cy="2114266"/>
          </a:xfrm>
          <a:prstGeom prst="rect">
            <a:avLst/>
          </a:prstGeom>
        </p:spPr>
      </p:pic>
      <p:sp>
        <p:nvSpPr>
          <p:cNvPr id="10" name="TextBox 9">
            <a:extLst>
              <a:ext uri="{FF2B5EF4-FFF2-40B4-BE49-F238E27FC236}">
                <a16:creationId xmlns:a16="http://schemas.microsoft.com/office/drawing/2014/main" id="{69DA2983-B12E-B4B5-7CCF-709C60D94E30}"/>
              </a:ext>
            </a:extLst>
          </p:cNvPr>
          <p:cNvSpPr txBox="1"/>
          <p:nvPr/>
        </p:nvSpPr>
        <p:spPr>
          <a:xfrm>
            <a:off x="6878519" y="1858526"/>
            <a:ext cx="4818181" cy="4752583"/>
          </a:xfrm>
          <a:prstGeom prst="rect">
            <a:avLst/>
          </a:prstGeom>
          <a:noFill/>
        </p:spPr>
        <p:txBody>
          <a:bodyPr wrap="square">
            <a:spAutoFit/>
          </a:bodyPr>
          <a:lstStyle/>
          <a:p>
            <a:pPr marL="0" marR="0" lvl="0" indent="0" algn="l" defTabSz="914385"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2EA2"/>
                </a:solidFill>
                <a:effectLst/>
                <a:uLnTx/>
                <a:uFillTx/>
                <a:latin typeface="Finlandica"/>
                <a:ea typeface="+mn-ea"/>
                <a:cs typeface="+mn-cs"/>
              </a:rPr>
              <a:t>Health data lakes </a:t>
            </a:r>
          </a:p>
          <a:p>
            <a:pPr defTabSz="914385">
              <a:lnSpc>
                <a:spcPct val="105000"/>
              </a:lnSpc>
              <a:spcAft>
                <a:spcPts val="900"/>
              </a:spcAft>
              <a:defRPr/>
            </a:pPr>
            <a:r>
              <a:rPr lang="en-US" sz="1100" dirty="0">
                <a:solidFill>
                  <a:sysClr val="windowText" lastClr="000000"/>
                </a:solidFill>
              </a:rPr>
              <a:t>Several healthcare providers maintain health data lakes that offer structured access to local clinical data. These centralized repositories collect diverse health information for processing and use, playing a crucial role in evidence-based decision-making and innovation. For example, the </a:t>
            </a:r>
            <a:r>
              <a:rPr lang="en-US" sz="1100" dirty="0" err="1">
                <a:solidFill>
                  <a:sysClr val="windowText" lastClr="000000"/>
                </a:solidFill>
              </a:rPr>
              <a:t>Varsinais</a:t>
            </a:r>
            <a:r>
              <a:rPr lang="en-US" sz="1100" dirty="0">
                <a:solidFill>
                  <a:sysClr val="windowText" lastClr="000000"/>
                </a:solidFill>
              </a:rPr>
              <a:t>-Suomi wellbeing area's data lake contains data from several dozen source systems covering specialized healthcare.</a:t>
            </a:r>
          </a:p>
          <a:p>
            <a:pPr defTabSz="914385">
              <a:lnSpc>
                <a:spcPct val="105000"/>
              </a:lnSpc>
              <a:spcAft>
                <a:spcPts val="900"/>
              </a:spcAft>
              <a:defRPr/>
            </a:pPr>
            <a:endParaRPr lang="en-US" sz="1100" dirty="0">
              <a:solidFill>
                <a:prstClr val="black"/>
              </a:solidFill>
            </a:endParaRPr>
          </a:p>
          <a:p>
            <a:pPr marL="0" marR="0" lvl="0" indent="0" algn="l" defTabSz="914385"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2EA2"/>
                </a:solidFill>
                <a:effectLst/>
                <a:uLnTx/>
                <a:uFillTx/>
                <a:latin typeface="Finlandica"/>
                <a:ea typeface="+mn-ea"/>
                <a:cs typeface="+mn-cs"/>
              </a:rPr>
              <a:t>Supercomputer Lumi</a:t>
            </a:r>
          </a:p>
          <a:p>
            <a:pPr defTabSz="914385">
              <a:lnSpc>
                <a:spcPct val="105000"/>
              </a:lnSpc>
              <a:spcAft>
                <a:spcPts val="900"/>
              </a:spcAft>
              <a:defRPr/>
            </a:pPr>
            <a:r>
              <a:rPr lang="en-US" sz="1100" dirty="0">
                <a:solidFill>
                  <a:sysClr val="windowText" lastClr="000000"/>
                </a:solidFill>
              </a:rPr>
              <a:t>LUMI is one of the world's fastest and most energy-efficient supercomputers, located in Kajaani, Finland. It supports life sciences and medicine by providing unprecedented computational power. Finnish health tech company Gosta Labs leverages LUMI to develop specialized language models for healthcare, with their AI assistant Gosta Aide automating patient documentation.</a:t>
            </a:r>
          </a:p>
          <a:p>
            <a:pPr defTabSz="914385">
              <a:lnSpc>
                <a:spcPct val="105000"/>
              </a:lnSpc>
              <a:spcAft>
                <a:spcPts val="900"/>
              </a:spcAft>
              <a:defRPr/>
            </a:pPr>
            <a:endParaRPr lang="en-US" sz="1100" dirty="0">
              <a:solidFill>
                <a:sysClr val="windowText" lastClr="000000"/>
              </a:solidFill>
            </a:endParaRPr>
          </a:p>
          <a:p>
            <a:pPr lvl="0" defTabSz="914385">
              <a:lnSpc>
                <a:spcPct val="105000"/>
              </a:lnSpc>
              <a:spcAft>
                <a:spcPts val="600"/>
              </a:spcAft>
              <a:defRPr/>
            </a:pPr>
            <a:r>
              <a:rPr lang="en-US" sz="1600" b="1" dirty="0">
                <a:solidFill>
                  <a:srgbClr val="002EA2"/>
                </a:solidFill>
              </a:rPr>
              <a:t>Continuous development</a:t>
            </a:r>
          </a:p>
          <a:p>
            <a:pPr defTabSz="914385">
              <a:lnSpc>
                <a:spcPct val="105000"/>
              </a:lnSpc>
              <a:spcAft>
                <a:spcPts val="900"/>
              </a:spcAft>
              <a:defRPr/>
            </a:pPr>
            <a:r>
              <a:rPr lang="en-US" sz="1100" dirty="0">
                <a:solidFill>
                  <a:sysClr val="windowText" lastClr="000000"/>
                </a:solidFill>
              </a:rPr>
              <a:t>Current efforts focus on improving usability—such as advancing metadata search tools and digitalizing the permit process—as well as preparing for international interoperability through EHDS interfaces and shared European data standards. Resources are continually reinforced to ensure reliability with growing data volumes and user needs.</a:t>
            </a:r>
            <a:endParaRPr lang="en-US" sz="11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61706A4F-258A-6559-06B9-1F685CA69674}"/>
              </a:ext>
            </a:extLst>
          </p:cNvPr>
          <p:cNvSpPr txBox="1"/>
          <p:nvPr/>
        </p:nvSpPr>
        <p:spPr>
          <a:xfrm>
            <a:off x="600175" y="1858526"/>
            <a:ext cx="3971825" cy="4249368"/>
          </a:xfrm>
          <a:prstGeom prst="rect">
            <a:avLst/>
          </a:prstGeom>
          <a:noFill/>
        </p:spPr>
        <p:txBody>
          <a:bodyPr wrap="square">
            <a:spAutoFit/>
          </a:bodyPr>
          <a:lstStyle/>
          <a:p>
            <a:pPr marL="0" marR="0" lvl="0" indent="0" algn="l" defTabSz="914385"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latin typeface="+mj-lt"/>
                <a:ea typeface="+mn-ea"/>
                <a:cs typeface="+mn-cs"/>
              </a:rPr>
              <a:t>A modern data platform</a:t>
            </a:r>
          </a:p>
          <a:p>
            <a:pPr marL="0" marR="0" lvl="0" indent="0" algn="l" defTabSz="914385" rtl="0" eaLnBrk="1" fontAlgn="auto" latinLnBrk="0" hangingPunct="1">
              <a:lnSpc>
                <a:spcPct val="105000"/>
              </a:lnSpc>
              <a:spcBef>
                <a:spcPts val="0"/>
              </a:spcBef>
              <a:spcAft>
                <a:spcPts val="9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ea typeface="+mn-ea"/>
                <a:cs typeface="+mn-cs"/>
              </a:rPr>
              <a:t>Finland’s secondary use infrastructure is built on a modern data platform that securely connects registries and provides turnkey analytics services. The platform is designed to be flexible yet strictly controlled.</a:t>
            </a:r>
          </a:p>
          <a:p>
            <a:pPr marL="0" marR="0" lvl="0" indent="0" algn="l" defTabSz="914385" rtl="0" eaLnBrk="1" fontAlgn="auto" latinLnBrk="0" hangingPunct="1">
              <a:lnSpc>
                <a:spcPct val="105000"/>
              </a:lnSpc>
              <a:spcBef>
                <a:spcPts val="0"/>
              </a:spcBef>
              <a:spcAft>
                <a:spcPts val="9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ea typeface="+mn-ea"/>
                <a:cs typeface="+mn-cs"/>
              </a:rPr>
              <a:t>High-quality research places high demands on data. All data controllers are required to describe their datasets, supported by Finland’s national metadata system </a:t>
            </a:r>
            <a:r>
              <a:rPr kumimoji="0" lang="en-US" sz="1100" b="0" i="1" u="none" strike="noStrike" kern="1200" cap="none" spc="0" normalizeH="0" baseline="0" noProof="0" dirty="0" err="1">
                <a:ln>
                  <a:noFill/>
                </a:ln>
                <a:solidFill>
                  <a:sysClr val="windowText" lastClr="000000"/>
                </a:solidFill>
                <a:effectLst/>
                <a:uLnTx/>
                <a:uFillTx/>
                <a:ea typeface="+mn-ea"/>
                <a:cs typeface="+mn-cs"/>
              </a:rPr>
              <a:t>Aineistoeditori</a:t>
            </a:r>
            <a:r>
              <a:rPr kumimoji="0" lang="en-US" sz="1100" b="0" i="1" u="none" strike="noStrike" kern="1200" cap="none" spc="0" normalizeH="0" baseline="0" noProof="0" dirty="0">
                <a:ln>
                  <a:noFill/>
                </a:ln>
                <a:solidFill>
                  <a:sysClr val="windowText" lastClr="000000"/>
                </a:solidFill>
                <a:effectLst/>
                <a:uLnTx/>
                <a:uFillTx/>
                <a:ea typeface="+mn-ea"/>
                <a:cs typeface="+mn-cs"/>
              </a:rPr>
              <a:t>.</a:t>
            </a:r>
          </a:p>
          <a:p>
            <a:pPr marL="0" marR="0" lvl="0" indent="0" algn="l" defTabSz="914385"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latin typeface="+mj-lt"/>
                <a:ea typeface="+mn-ea"/>
                <a:cs typeface="+mn-cs"/>
              </a:rPr>
              <a:t>Secure-by-design access</a:t>
            </a:r>
          </a:p>
          <a:p>
            <a:pPr marL="0" marR="0" lvl="0" indent="0" algn="l" defTabSz="914385" rtl="0" eaLnBrk="1" fontAlgn="auto" latinLnBrk="0" hangingPunct="1">
              <a:lnSpc>
                <a:spcPct val="105000"/>
              </a:lnSpc>
              <a:spcBef>
                <a:spcPts val="0"/>
              </a:spcBef>
              <a:spcAft>
                <a:spcPts val="9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ea typeface="+mn-ea"/>
                <a:cs typeface="+mn-cs"/>
              </a:rPr>
              <a:t>Research datasets compiled by </a:t>
            </a:r>
            <a:r>
              <a:rPr kumimoji="0" lang="en-US" sz="1100" b="0" i="0" u="none" strike="noStrike" kern="1200" cap="none" spc="0" normalizeH="0" baseline="0" noProof="0" dirty="0" err="1">
                <a:ln>
                  <a:noFill/>
                </a:ln>
                <a:solidFill>
                  <a:sysClr val="windowText" lastClr="000000"/>
                </a:solidFill>
                <a:effectLst/>
                <a:uLnTx/>
                <a:uFillTx/>
                <a:ea typeface="+mn-ea"/>
                <a:cs typeface="+mn-cs"/>
              </a:rPr>
              <a:t>Findata</a:t>
            </a:r>
            <a:r>
              <a:rPr kumimoji="0" lang="en-US" sz="1100" b="0" i="0" u="none" strike="noStrike" kern="1200" cap="none" spc="0" normalizeH="0" baseline="0" noProof="0" dirty="0">
                <a:ln>
                  <a:noFill/>
                </a:ln>
                <a:solidFill>
                  <a:sysClr val="windowText" lastClr="000000"/>
                </a:solidFill>
                <a:effectLst/>
                <a:uLnTx/>
                <a:uFillTx/>
                <a:ea typeface="+mn-ea"/>
                <a:cs typeface="+mn-cs"/>
              </a:rPr>
              <a:t> are made available in a secure remote access environment. To ensure data protection, only the results of the analysis may be extracted - never the raw data itself. </a:t>
            </a:r>
          </a:p>
          <a:p>
            <a:pPr marL="0" marR="0" lvl="0" indent="0" algn="l" defTabSz="914385"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latin typeface="+mj-lt"/>
                <a:ea typeface="+mn-ea"/>
                <a:cs typeface="+mn-cs"/>
              </a:rPr>
              <a:t>Secure processing environments</a:t>
            </a:r>
          </a:p>
          <a:p>
            <a:pPr defTabSz="914385">
              <a:lnSpc>
                <a:spcPct val="105000"/>
              </a:lnSpc>
              <a:spcAft>
                <a:spcPts val="900"/>
              </a:spcAft>
              <a:defRPr/>
            </a:pPr>
            <a:r>
              <a:rPr lang="en-US" sz="1100" dirty="0">
                <a:solidFill>
                  <a:sysClr val="windowText" lastClr="000000"/>
                </a:solidFill>
              </a:rPr>
              <a:t>Finland hosts ten certified Secure Processing Environments (SPEs), including </a:t>
            </a:r>
            <a:r>
              <a:rPr lang="en-US" sz="1100" dirty="0" err="1">
                <a:solidFill>
                  <a:sysClr val="windowText" lastClr="000000"/>
                </a:solidFill>
              </a:rPr>
              <a:t>Findata's</a:t>
            </a:r>
            <a:r>
              <a:rPr lang="en-US" sz="1100" dirty="0">
                <a:solidFill>
                  <a:sysClr val="windowText" lastClr="000000"/>
                </a:solidFill>
              </a:rPr>
              <a:t> own </a:t>
            </a:r>
            <a:r>
              <a:rPr lang="en-US" sz="1100" dirty="0" err="1">
                <a:solidFill>
                  <a:sysClr val="windowText" lastClr="000000"/>
                </a:solidFill>
              </a:rPr>
              <a:t>Kapseli</a:t>
            </a:r>
            <a:r>
              <a:rPr lang="en-US" sz="1100" dirty="0">
                <a:solidFill>
                  <a:sysClr val="windowText" lastClr="000000"/>
                </a:solidFill>
              </a:rPr>
              <a:t>. This ecosystem offers users flexibility in choosing secure data access services. </a:t>
            </a:r>
            <a:r>
              <a:rPr lang="en-US" sz="1100" dirty="0" err="1">
                <a:solidFill>
                  <a:sysClr val="windowText" lastClr="000000"/>
                </a:solidFill>
              </a:rPr>
              <a:t>Kapseli</a:t>
            </a:r>
            <a:r>
              <a:rPr lang="en-US" sz="1100" dirty="0">
                <a:solidFill>
                  <a:sysClr val="windowText" lastClr="000000"/>
                </a:solidFill>
              </a:rPr>
              <a:t> operates on scalable virtual servers, with adjustable resources tailored to project requirements.</a:t>
            </a:r>
          </a:p>
        </p:txBody>
      </p:sp>
    </p:spTree>
    <p:extLst>
      <p:ext uri="{BB962C8B-B14F-4D97-AF65-F5344CB8AC3E}">
        <p14:creationId xmlns:p14="http://schemas.microsoft.com/office/powerpoint/2010/main" val="238436648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E590E-585D-64CF-02E5-562A1EAC19FF}"/>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FF50F93C-2F11-E6C4-8D5A-D04B3DA57139}"/>
              </a:ext>
            </a:extLst>
          </p:cNvPr>
          <p:cNvSpPr/>
          <p:nvPr/>
        </p:nvSpPr>
        <p:spPr>
          <a:xfrm>
            <a:off x="2808514" y="6045613"/>
            <a:ext cx="8748984" cy="730481"/>
          </a:xfrm>
          <a:prstGeom prst="rect">
            <a:avLst/>
          </a:prstGeom>
          <a:solidFill>
            <a:srgbClr val="C8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5" name="Rectangle 14">
            <a:extLst>
              <a:ext uri="{FF2B5EF4-FFF2-40B4-BE49-F238E27FC236}">
                <a16:creationId xmlns:a16="http://schemas.microsoft.com/office/drawing/2014/main" id="{AF8BCE5B-9F38-1639-FAC3-986BB2D72692}"/>
              </a:ext>
            </a:extLst>
          </p:cNvPr>
          <p:cNvSpPr/>
          <p:nvPr/>
        </p:nvSpPr>
        <p:spPr>
          <a:xfrm>
            <a:off x="745529" y="6045614"/>
            <a:ext cx="2062985" cy="730481"/>
          </a:xfrm>
          <a:prstGeom prst="rect">
            <a:avLst/>
          </a:prstGeom>
          <a:solidFill>
            <a:srgbClr val="C8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0" name="Text 5"/>
          <p:cNvSpPr/>
          <p:nvPr/>
        </p:nvSpPr>
        <p:spPr>
          <a:xfrm>
            <a:off x="4386461" y="2090178"/>
            <a:ext cx="3349653" cy="1268905"/>
          </a:xfrm>
          <a:prstGeom prst="rect">
            <a:avLst/>
          </a:prstGeom>
          <a:noFill/>
          <a:ln/>
        </p:spPr>
        <p:txBody>
          <a:bodyPr wrap="square" lIns="0" tIns="0" rIns="0" bIns="0" rtlCol="0" anchor="t"/>
          <a:lstStyle/>
          <a:p>
            <a:pPr>
              <a:lnSpc>
                <a:spcPts val="1375"/>
              </a:lnSpc>
              <a:spcAft>
                <a:spcPts val="400"/>
              </a:spcAft>
            </a:pPr>
            <a:r>
              <a:rPr lang="en-US" sz="1100" dirty="0">
                <a:solidFill>
                  <a:srgbClr val="272525"/>
                </a:solidFill>
                <a:ea typeface="Inter" pitchFamily="34" charset="-122"/>
                <a:cs typeface="Inter" pitchFamily="34" charset="-120"/>
              </a:rPr>
              <a:t>Setting up new permit procedures took time. Ambiguities in the legal framework initially slowed the issuance of permits. User feedback helped identify critical pain points, which were then addressed.</a:t>
            </a:r>
          </a:p>
          <a:p>
            <a:pPr>
              <a:lnSpc>
                <a:spcPts val="1375"/>
              </a:lnSpc>
            </a:pPr>
            <a:r>
              <a:rPr lang="en-US" sz="1100" b="1" dirty="0">
                <a:solidFill>
                  <a:srgbClr val="272525"/>
                </a:solidFill>
                <a:ea typeface="Inter" pitchFamily="34" charset="-122"/>
                <a:cs typeface="Inter" pitchFamily="34" charset="-120"/>
              </a:rPr>
              <a:t>Lesson:</a:t>
            </a:r>
            <a:r>
              <a:rPr lang="en-US" sz="1100" dirty="0">
                <a:solidFill>
                  <a:srgbClr val="272525"/>
                </a:solidFill>
                <a:ea typeface="Inter" pitchFamily="34" charset="-122"/>
                <a:cs typeface="Inter" pitchFamily="34" charset="-120"/>
              </a:rPr>
              <a:t> Early phases of implementation must be supported by sufficient resources and thorough process testing before full-scale rollout.</a:t>
            </a:r>
            <a:endParaRPr lang="en-US" sz="1100" dirty="0"/>
          </a:p>
        </p:txBody>
      </p:sp>
      <p:sp>
        <p:nvSpPr>
          <p:cNvPr id="8" name="Title 1">
            <a:extLst>
              <a:ext uri="{FF2B5EF4-FFF2-40B4-BE49-F238E27FC236}">
                <a16:creationId xmlns:a16="http://schemas.microsoft.com/office/drawing/2014/main" id="{4AA3D181-88DE-E62A-9175-2292A20945DF}"/>
              </a:ext>
            </a:extLst>
          </p:cNvPr>
          <p:cNvSpPr txBox="1">
            <a:spLocks/>
          </p:cNvSpPr>
          <p:nvPr/>
        </p:nvSpPr>
        <p:spPr>
          <a:xfrm>
            <a:off x="2208331" y="526315"/>
            <a:ext cx="8145435" cy="1151236"/>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defTabSz="1219170"/>
            <a:r>
              <a:rPr lang="en-US" sz="3200"/>
              <a:t>Tackling challenges</a:t>
            </a:r>
            <a:endParaRPr lang="en-US" sz="2133" dirty="0">
              <a:solidFill>
                <a:srgbClr val="002EA2"/>
              </a:solidFill>
              <a:latin typeface="Finlandica"/>
            </a:endParaRPr>
          </a:p>
        </p:txBody>
      </p:sp>
      <p:pic>
        <p:nvPicPr>
          <p:cNvPr id="2" name="Image 0" descr="preencoded.png"/>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634504" y="1295039"/>
            <a:ext cx="3640932" cy="444103"/>
          </a:xfrm>
          <a:prstGeom prst="rect">
            <a:avLst/>
          </a:prstGeom>
        </p:spPr>
      </p:pic>
      <p:sp>
        <p:nvSpPr>
          <p:cNvPr id="4" name="Text 1"/>
          <p:cNvSpPr/>
          <p:nvPr/>
        </p:nvSpPr>
        <p:spPr>
          <a:xfrm>
            <a:off x="745530" y="1850169"/>
            <a:ext cx="1388070" cy="173434"/>
          </a:xfrm>
          <a:prstGeom prst="rect">
            <a:avLst/>
          </a:prstGeom>
          <a:noFill/>
          <a:ln/>
        </p:spPr>
        <p:txBody>
          <a:bodyPr wrap="none" lIns="0" tIns="0" rIns="0" bIns="0" rtlCol="0" anchor="t"/>
          <a:lstStyle/>
          <a:p>
            <a:pPr>
              <a:lnSpc>
                <a:spcPts val="1333"/>
              </a:lnSpc>
            </a:pPr>
            <a:r>
              <a:rPr lang="en-US" sz="1600" b="1" dirty="0">
                <a:latin typeface="+mj-lt"/>
                <a:ea typeface="Inter Bold" pitchFamily="34" charset="-122"/>
                <a:cs typeface="Inter Bold" pitchFamily="34" charset="-120"/>
              </a:rPr>
              <a:t>Legal Interpretation</a:t>
            </a:r>
            <a:endParaRPr lang="en-US" sz="1600" dirty="0">
              <a:latin typeface="+mj-lt"/>
            </a:endParaRPr>
          </a:p>
        </p:txBody>
      </p:sp>
      <p:sp>
        <p:nvSpPr>
          <p:cNvPr id="5" name="Text 2"/>
          <p:cNvSpPr/>
          <p:nvPr/>
        </p:nvSpPr>
        <p:spPr>
          <a:xfrm>
            <a:off x="745530" y="2090178"/>
            <a:ext cx="3418879" cy="1270893"/>
          </a:xfrm>
          <a:prstGeom prst="rect">
            <a:avLst/>
          </a:prstGeom>
          <a:noFill/>
          <a:ln/>
        </p:spPr>
        <p:txBody>
          <a:bodyPr wrap="square" lIns="0" tIns="0" rIns="0" bIns="0" rtlCol="0" anchor="t"/>
          <a:lstStyle/>
          <a:p>
            <a:pPr>
              <a:lnSpc>
                <a:spcPts val="1375"/>
              </a:lnSpc>
              <a:spcAft>
                <a:spcPts val="400"/>
              </a:spcAft>
            </a:pPr>
            <a:r>
              <a:rPr lang="en-US" sz="1100" dirty="0">
                <a:solidFill>
                  <a:srgbClr val="272525"/>
                </a:solidFill>
                <a:ea typeface="Inter" pitchFamily="34" charset="-122"/>
                <a:cs typeface="Inter" pitchFamily="34" charset="-120"/>
              </a:rPr>
              <a:t>The interpretation of the new Secondary Use Act alongside related legislation proved complex. Issues such as the role of patient consent in registry-based research and defining what constitutes secondary use raised legal uncertainties.</a:t>
            </a:r>
          </a:p>
          <a:p>
            <a:pPr>
              <a:lnSpc>
                <a:spcPts val="1375"/>
              </a:lnSpc>
            </a:pPr>
            <a:r>
              <a:rPr lang="en-US" sz="1100" b="1" dirty="0">
                <a:solidFill>
                  <a:srgbClr val="272525"/>
                </a:solidFill>
                <a:ea typeface="Inter" pitchFamily="34" charset="-122"/>
                <a:cs typeface="Inter" pitchFamily="34" charset="-120"/>
              </a:rPr>
              <a:t>Lesson:</a:t>
            </a:r>
            <a:r>
              <a:rPr lang="en-US" sz="1100" dirty="0">
                <a:solidFill>
                  <a:srgbClr val="272525"/>
                </a:solidFill>
                <a:ea typeface="Inter" pitchFamily="34" charset="-122"/>
                <a:cs typeface="Inter" pitchFamily="34" charset="-120"/>
              </a:rPr>
              <a:t> Provide clear and timely application guidelines to ensure users understand the rules from the start.</a:t>
            </a:r>
            <a:endParaRPr lang="en-US" sz="1100" dirty="0"/>
          </a:p>
        </p:txBody>
      </p:sp>
      <p:pic>
        <p:nvPicPr>
          <p:cNvPr id="7" name="Image 1" descr="preencoded.png"/>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275435" y="1295039"/>
            <a:ext cx="3641031" cy="444103"/>
          </a:xfrm>
          <a:prstGeom prst="rect">
            <a:avLst/>
          </a:prstGeom>
        </p:spPr>
      </p:pic>
      <p:sp>
        <p:nvSpPr>
          <p:cNvPr id="9" name="Text 4"/>
          <p:cNvSpPr/>
          <p:nvPr/>
        </p:nvSpPr>
        <p:spPr>
          <a:xfrm>
            <a:off x="4386461" y="1850169"/>
            <a:ext cx="1388070" cy="168375"/>
          </a:xfrm>
          <a:prstGeom prst="rect">
            <a:avLst/>
          </a:prstGeom>
          <a:noFill/>
          <a:ln/>
        </p:spPr>
        <p:txBody>
          <a:bodyPr wrap="none" lIns="0" tIns="0" rIns="0" bIns="0" rtlCol="0" anchor="t"/>
          <a:lstStyle/>
          <a:p>
            <a:pPr>
              <a:lnSpc>
                <a:spcPts val="1333"/>
              </a:lnSpc>
            </a:pPr>
            <a:r>
              <a:rPr lang="en-US" sz="1600" b="1" dirty="0">
                <a:latin typeface="+mj-lt"/>
                <a:ea typeface="Inter Bold" pitchFamily="34" charset="-122"/>
                <a:cs typeface="Inter Bold" pitchFamily="34" charset="-120"/>
              </a:rPr>
              <a:t>Permit Procedures</a:t>
            </a:r>
            <a:endParaRPr lang="en-US" sz="1600" dirty="0">
              <a:latin typeface="+mj-lt"/>
            </a:endParaRPr>
          </a:p>
        </p:txBody>
      </p:sp>
      <p:pic>
        <p:nvPicPr>
          <p:cNvPr id="12" name="Image 2" descr="preencoded.png"/>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7916466" y="1295039"/>
            <a:ext cx="3641031" cy="444103"/>
          </a:xfrm>
          <a:prstGeom prst="rect">
            <a:avLst/>
          </a:prstGeom>
        </p:spPr>
      </p:pic>
      <p:sp>
        <p:nvSpPr>
          <p:cNvPr id="13" name="Text 7"/>
          <p:cNvSpPr/>
          <p:nvPr/>
        </p:nvSpPr>
        <p:spPr>
          <a:xfrm>
            <a:off x="8027492" y="1850169"/>
            <a:ext cx="1439367" cy="173434"/>
          </a:xfrm>
          <a:prstGeom prst="rect">
            <a:avLst/>
          </a:prstGeom>
          <a:noFill/>
          <a:ln/>
        </p:spPr>
        <p:txBody>
          <a:bodyPr wrap="none" lIns="0" tIns="0" rIns="0" bIns="0" rtlCol="0" anchor="t"/>
          <a:lstStyle/>
          <a:p>
            <a:pPr>
              <a:lnSpc>
                <a:spcPts val="1333"/>
              </a:lnSpc>
            </a:pPr>
            <a:r>
              <a:rPr lang="en-US" sz="1600" b="1" dirty="0">
                <a:latin typeface="+mj-lt"/>
                <a:ea typeface="Inter Bold" pitchFamily="34" charset="-122"/>
                <a:cs typeface="Inter Bold" pitchFamily="34" charset="-120"/>
              </a:rPr>
              <a:t>Security vs. Usability</a:t>
            </a:r>
            <a:endParaRPr lang="en-US" sz="1600" dirty="0">
              <a:latin typeface="+mj-lt"/>
            </a:endParaRPr>
          </a:p>
        </p:txBody>
      </p:sp>
      <p:sp>
        <p:nvSpPr>
          <p:cNvPr id="14" name="Text 8"/>
          <p:cNvSpPr/>
          <p:nvPr/>
        </p:nvSpPr>
        <p:spPr>
          <a:xfrm>
            <a:off x="8027492" y="2090178"/>
            <a:ext cx="3418977" cy="1268905"/>
          </a:xfrm>
          <a:prstGeom prst="rect">
            <a:avLst/>
          </a:prstGeom>
          <a:noFill/>
          <a:ln/>
        </p:spPr>
        <p:txBody>
          <a:bodyPr wrap="square" lIns="0" tIns="0" rIns="0" bIns="0" rtlCol="0" anchor="t"/>
          <a:lstStyle/>
          <a:p>
            <a:pPr>
              <a:lnSpc>
                <a:spcPts val="1375"/>
              </a:lnSpc>
              <a:spcAft>
                <a:spcPts val="400"/>
              </a:spcAft>
            </a:pPr>
            <a:r>
              <a:rPr lang="en-US" sz="1100" dirty="0">
                <a:solidFill>
                  <a:srgbClr val="272525"/>
                </a:solidFill>
                <a:ea typeface="Inter" pitchFamily="34" charset="-122"/>
                <a:cs typeface="Inter" pitchFamily="34" charset="-120"/>
              </a:rPr>
              <a:t>Stricter data security requirements have been perceived by researchers as complex administrative regulations. Striking the right balance between researchers' need for data and protection of individual privacy remains a challenge.</a:t>
            </a:r>
          </a:p>
          <a:p>
            <a:pPr>
              <a:lnSpc>
                <a:spcPts val="1375"/>
              </a:lnSpc>
            </a:pPr>
            <a:r>
              <a:rPr lang="en-US" sz="1100" b="1" dirty="0">
                <a:solidFill>
                  <a:srgbClr val="272525"/>
                </a:solidFill>
                <a:ea typeface="Inter" pitchFamily="34" charset="-122"/>
                <a:cs typeface="Inter" pitchFamily="34" charset="-120"/>
              </a:rPr>
              <a:t>Lesson:</a:t>
            </a:r>
            <a:r>
              <a:rPr lang="en-US" sz="1100" dirty="0">
                <a:solidFill>
                  <a:srgbClr val="272525"/>
                </a:solidFill>
                <a:ea typeface="Inter" pitchFamily="34" charset="-122"/>
                <a:cs typeface="Inter" pitchFamily="34" charset="-120"/>
              </a:rPr>
              <a:t> Actively listening to user feedback has led to expanded guidance and refined interpretations.</a:t>
            </a:r>
            <a:endParaRPr lang="en-US" sz="1100" dirty="0"/>
          </a:p>
        </p:txBody>
      </p:sp>
      <p:pic>
        <p:nvPicPr>
          <p:cNvPr id="18" name="Image 2" descr="preencoded.png">
            <a:extLst>
              <a:ext uri="{FF2B5EF4-FFF2-40B4-BE49-F238E27FC236}">
                <a16:creationId xmlns:a16="http://schemas.microsoft.com/office/drawing/2014/main" id="{1577CA48-6AFA-5CA3-735B-900CE03D85E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7916367" y="3485789"/>
            <a:ext cx="3641130" cy="444103"/>
          </a:xfrm>
          <a:prstGeom prst="rect">
            <a:avLst/>
          </a:prstGeom>
        </p:spPr>
      </p:pic>
      <p:sp>
        <p:nvSpPr>
          <p:cNvPr id="19" name="Text 10"/>
          <p:cNvSpPr/>
          <p:nvPr/>
        </p:nvSpPr>
        <p:spPr>
          <a:xfrm>
            <a:off x="745530" y="4054610"/>
            <a:ext cx="1594225" cy="208161"/>
          </a:xfrm>
          <a:prstGeom prst="rect">
            <a:avLst/>
          </a:prstGeom>
          <a:noFill/>
          <a:ln/>
        </p:spPr>
        <p:txBody>
          <a:bodyPr wrap="none" lIns="0" tIns="0" rIns="0" bIns="0" rtlCol="0" anchor="t"/>
          <a:lstStyle/>
          <a:p>
            <a:pPr>
              <a:lnSpc>
                <a:spcPts val="1625"/>
              </a:lnSpc>
            </a:pPr>
            <a:r>
              <a:rPr lang="en-US" sz="1600" b="1" dirty="0">
                <a:latin typeface="+mj-lt"/>
                <a:ea typeface="Inter Bold" pitchFamily="34" charset="-122"/>
                <a:cs typeface="Inter Bold" pitchFamily="34" charset="-120"/>
              </a:rPr>
              <a:t>Cost and Resource Challenges</a:t>
            </a:r>
            <a:endParaRPr lang="en-US" sz="1600" dirty="0">
              <a:latin typeface="+mj-lt"/>
            </a:endParaRPr>
          </a:p>
        </p:txBody>
      </p:sp>
      <p:sp>
        <p:nvSpPr>
          <p:cNvPr id="20" name="Text 11"/>
          <p:cNvSpPr/>
          <p:nvPr/>
        </p:nvSpPr>
        <p:spPr>
          <a:xfrm>
            <a:off x="745529" y="4373797"/>
            <a:ext cx="3418881" cy="532805"/>
          </a:xfrm>
          <a:prstGeom prst="rect">
            <a:avLst/>
          </a:prstGeom>
          <a:noFill/>
          <a:ln/>
        </p:spPr>
        <p:txBody>
          <a:bodyPr wrap="square" lIns="0" tIns="0" rIns="0" bIns="0" rtlCol="0" anchor="t"/>
          <a:lstStyle/>
          <a:p>
            <a:pPr>
              <a:lnSpc>
                <a:spcPts val="1375"/>
              </a:lnSpc>
              <a:spcAft>
                <a:spcPts val="400"/>
              </a:spcAft>
            </a:pPr>
            <a:r>
              <a:rPr lang="en-US" sz="1100" dirty="0">
                <a:solidFill>
                  <a:srgbClr val="272525"/>
                </a:solidFill>
                <a:ea typeface="Inter" pitchFamily="34" charset="-122"/>
                <a:cs typeface="Inter" pitchFamily="34" charset="-120"/>
              </a:rPr>
              <a:t>While cost-recovery is a guiding principle, many research groups have perceived secondary use to be more expensive than before. The establishment of Findata made the real costs of data extraction and secure processing more transparent.</a:t>
            </a:r>
          </a:p>
          <a:p>
            <a:pPr>
              <a:lnSpc>
                <a:spcPts val="1375"/>
              </a:lnSpc>
            </a:pPr>
            <a:r>
              <a:rPr lang="en-US" sz="1100" b="1" dirty="0">
                <a:solidFill>
                  <a:srgbClr val="272525"/>
                </a:solidFill>
                <a:ea typeface="Inter" pitchFamily="34" charset="-122"/>
                <a:cs typeface="Inter" pitchFamily="34" charset="-120"/>
              </a:rPr>
              <a:t>Lesson:</a:t>
            </a:r>
            <a:r>
              <a:rPr lang="en-US" sz="1100" dirty="0">
                <a:solidFill>
                  <a:srgbClr val="272525"/>
                </a:solidFill>
                <a:ea typeface="Inter" pitchFamily="34" charset="-122"/>
                <a:cs typeface="Inter" pitchFamily="34" charset="-120"/>
              </a:rPr>
              <a:t> With the implementation of EHDS, additional investments will be needed, and without proper planning, some costs may be passed on to users in higher service fees.</a:t>
            </a:r>
            <a:endParaRPr lang="en-US" sz="1100" dirty="0"/>
          </a:p>
        </p:txBody>
      </p:sp>
      <p:sp>
        <p:nvSpPr>
          <p:cNvPr id="22" name="Text 13"/>
          <p:cNvSpPr/>
          <p:nvPr/>
        </p:nvSpPr>
        <p:spPr>
          <a:xfrm>
            <a:off x="4386461" y="4054609"/>
            <a:ext cx="3418881" cy="158055"/>
          </a:xfrm>
          <a:prstGeom prst="rect">
            <a:avLst/>
          </a:prstGeom>
          <a:noFill/>
          <a:ln/>
        </p:spPr>
        <p:txBody>
          <a:bodyPr wrap="none" lIns="0" tIns="0" rIns="0" bIns="0" rtlCol="0" anchor="t"/>
          <a:lstStyle/>
          <a:p>
            <a:pPr>
              <a:lnSpc>
                <a:spcPts val="1625"/>
              </a:lnSpc>
            </a:pPr>
            <a:r>
              <a:rPr lang="en-US" sz="1600" b="1" dirty="0">
                <a:latin typeface="+mj-lt"/>
                <a:ea typeface="Inter Bold" pitchFamily="34" charset="-122"/>
                <a:cs typeface="Inter Bold" pitchFamily="34" charset="-120"/>
              </a:rPr>
              <a:t>Technical Infrastructure</a:t>
            </a:r>
            <a:endParaRPr lang="en-US" sz="1600" dirty="0">
              <a:latin typeface="+mj-lt"/>
            </a:endParaRPr>
          </a:p>
        </p:txBody>
      </p:sp>
      <p:sp>
        <p:nvSpPr>
          <p:cNvPr id="23" name="Text 14"/>
          <p:cNvSpPr/>
          <p:nvPr/>
        </p:nvSpPr>
        <p:spPr>
          <a:xfrm>
            <a:off x="4386461" y="4404357"/>
            <a:ext cx="3418881" cy="1681996"/>
          </a:xfrm>
          <a:prstGeom prst="rect">
            <a:avLst/>
          </a:prstGeom>
          <a:noFill/>
          <a:ln/>
        </p:spPr>
        <p:txBody>
          <a:bodyPr wrap="square" lIns="0" tIns="0" rIns="0" bIns="0" rtlCol="0" anchor="t"/>
          <a:lstStyle/>
          <a:p>
            <a:pPr>
              <a:lnSpc>
                <a:spcPts val="1375"/>
              </a:lnSpc>
              <a:spcAft>
                <a:spcPts val="400"/>
              </a:spcAft>
            </a:pPr>
            <a:r>
              <a:rPr lang="en-US" sz="1100" dirty="0">
                <a:solidFill>
                  <a:srgbClr val="272525"/>
                </a:solidFill>
                <a:ea typeface="Inter" pitchFamily="34" charset="-122"/>
                <a:cs typeface="Inter" pitchFamily="34" charset="-120"/>
              </a:rPr>
              <a:t>The technical infrastructure must handle massive volumes of data. Initially, datasets requiring high computing capacity—such as genomic data—could not be processed efficiently.</a:t>
            </a:r>
          </a:p>
          <a:p>
            <a:pPr>
              <a:lnSpc>
                <a:spcPts val="1375"/>
              </a:lnSpc>
            </a:pPr>
            <a:r>
              <a:rPr lang="en-US" sz="1100" b="1" dirty="0">
                <a:solidFill>
                  <a:srgbClr val="272525"/>
                </a:solidFill>
                <a:ea typeface="Inter" pitchFamily="34" charset="-122"/>
                <a:cs typeface="Inter" pitchFamily="34" charset="-120"/>
              </a:rPr>
              <a:t>Lesson:</a:t>
            </a:r>
            <a:r>
              <a:rPr lang="en-US" sz="1100" dirty="0">
                <a:solidFill>
                  <a:srgbClr val="272525"/>
                </a:solidFill>
                <a:ea typeface="Inter" pitchFamily="34" charset="-122"/>
                <a:cs typeface="Inter" pitchFamily="34" charset="-120"/>
              </a:rPr>
              <a:t> The situation has improved through multiple processing environments and additional infrastructure investments.</a:t>
            </a:r>
            <a:endParaRPr lang="en-US" sz="1100" dirty="0"/>
          </a:p>
        </p:txBody>
      </p:sp>
      <p:sp>
        <p:nvSpPr>
          <p:cNvPr id="25" name="Text 16"/>
          <p:cNvSpPr/>
          <p:nvPr/>
        </p:nvSpPr>
        <p:spPr>
          <a:xfrm>
            <a:off x="8027393" y="4051384"/>
            <a:ext cx="3419076" cy="208161"/>
          </a:xfrm>
          <a:prstGeom prst="rect">
            <a:avLst/>
          </a:prstGeom>
          <a:noFill/>
          <a:ln/>
        </p:spPr>
        <p:txBody>
          <a:bodyPr wrap="none" lIns="0" tIns="0" rIns="0" bIns="0" rtlCol="0" anchor="t"/>
          <a:lstStyle/>
          <a:p>
            <a:pPr>
              <a:lnSpc>
                <a:spcPts val="1625"/>
              </a:lnSpc>
            </a:pPr>
            <a:r>
              <a:rPr lang="en-US" sz="1600" b="1" dirty="0">
                <a:latin typeface="+mj-lt"/>
                <a:ea typeface="Inter Bold" pitchFamily="34" charset="-122"/>
                <a:cs typeface="Inter Bold" pitchFamily="34" charset="-120"/>
              </a:rPr>
              <a:t>Artificial Intelligence and Secondary Use</a:t>
            </a:r>
            <a:endParaRPr lang="en-US" sz="1600" dirty="0">
              <a:latin typeface="+mj-lt"/>
            </a:endParaRPr>
          </a:p>
        </p:txBody>
      </p:sp>
      <p:sp>
        <p:nvSpPr>
          <p:cNvPr id="26" name="Text 17"/>
          <p:cNvSpPr/>
          <p:nvPr/>
        </p:nvSpPr>
        <p:spPr>
          <a:xfrm>
            <a:off x="8027393" y="4315555"/>
            <a:ext cx="3530104" cy="1770797"/>
          </a:xfrm>
          <a:prstGeom prst="rect">
            <a:avLst/>
          </a:prstGeom>
          <a:noFill/>
          <a:ln/>
        </p:spPr>
        <p:txBody>
          <a:bodyPr wrap="square" lIns="0" tIns="0" rIns="0" bIns="0" rtlCol="0" anchor="t"/>
          <a:lstStyle/>
          <a:p>
            <a:pPr>
              <a:lnSpc>
                <a:spcPts val="1375"/>
              </a:lnSpc>
              <a:spcAft>
                <a:spcPts val="400"/>
              </a:spcAft>
            </a:pPr>
            <a:r>
              <a:rPr lang="en-US" sz="1100" dirty="0">
                <a:solidFill>
                  <a:srgbClr val="272525"/>
                </a:solidFill>
                <a:ea typeface="Inter" pitchFamily="34" charset="-122"/>
                <a:cs typeface="Inter" pitchFamily="34" charset="-120"/>
              </a:rPr>
              <a:t>AI technologies are increasingly linked to secondary data use, often evolving faster than regulation. Currently, many secure processing environments lack native support for AI development. Service providers are already applying advanced solutions such as Veil.AI's privacy-preserving technologies, HUS's federated data access model, and SWARM architecture. </a:t>
            </a:r>
          </a:p>
          <a:p>
            <a:pPr>
              <a:lnSpc>
                <a:spcPts val="1375"/>
              </a:lnSpc>
              <a:spcAft>
                <a:spcPts val="400"/>
              </a:spcAft>
            </a:pPr>
            <a:r>
              <a:rPr lang="en-US" sz="1100" b="1" dirty="0">
                <a:solidFill>
                  <a:srgbClr val="272525"/>
                </a:solidFill>
                <a:ea typeface="Inter" pitchFamily="34" charset="-122"/>
                <a:cs typeface="Inter" pitchFamily="34" charset="-120"/>
              </a:rPr>
              <a:t>Lesson: </a:t>
            </a:r>
            <a:r>
              <a:rPr lang="en-US" sz="1100" dirty="0">
                <a:solidFill>
                  <a:srgbClr val="272525"/>
                </a:solidFill>
                <a:ea typeface="Inter" pitchFamily="34" charset="-122"/>
                <a:cs typeface="Inter" pitchFamily="34" charset="-120"/>
              </a:rPr>
              <a:t>Updates to the Secondary Use Act are needed that will better support AI-driven research and innovation.</a:t>
            </a:r>
          </a:p>
        </p:txBody>
      </p:sp>
      <p:grpSp>
        <p:nvGrpSpPr>
          <p:cNvPr id="34" name="Group 33">
            <a:extLst>
              <a:ext uri="{FF2B5EF4-FFF2-40B4-BE49-F238E27FC236}">
                <a16:creationId xmlns:a16="http://schemas.microsoft.com/office/drawing/2014/main" id="{DA615ED1-F362-C96B-F64C-683A9AA1EA32}"/>
              </a:ext>
            </a:extLst>
          </p:cNvPr>
          <p:cNvGrpSpPr/>
          <p:nvPr/>
        </p:nvGrpSpPr>
        <p:grpSpPr>
          <a:xfrm>
            <a:off x="634504" y="3485789"/>
            <a:ext cx="3640932" cy="444103"/>
            <a:chOff x="634504" y="3731121"/>
            <a:chExt cx="3640932" cy="444103"/>
          </a:xfrm>
        </p:grpSpPr>
        <p:pic>
          <p:nvPicPr>
            <p:cNvPr id="16" name="Image 0" descr="preencoded.png">
              <a:extLst>
                <a:ext uri="{FF2B5EF4-FFF2-40B4-BE49-F238E27FC236}">
                  <a16:creationId xmlns:a16="http://schemas.microsoft.com/office/drawing/2014/main" id="{4AC11DC3-23FA-A060-E00F-059F9FE7186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634504" y="3731121"/>
              <a:ext cx="3640932" cy="444103"/>
            </a:xfrm>
            <a:prstGeom prst="rect">
              <a:avLst/>
            </a:prstGeom>
          </p:spPr>
        </p:pic>
        <p:sp>
          <p:nvSpPr>
            <p:cNvPr id="32" name="Rectangle 31">
              <a:extLst>
                <a:ext uri="{FF2B5EF4-FFF2-40B4-BE49-F238E27FC236}">
                  <a16:creationId xmlns:a16="http://schemas.microsoft.com/office/drawing/2014/main" id="{478ECF44-78D8-6C4B-5D91-5B23DDD8CB5F}"/>
                </a:ext>
              </a:extLst>
            </p:cNvPr>
            <p:cNvSpPr/>
            <p:nvPr/>
          </p:nvSpPr>
          <p:spPr>
            <a:xfrm>
              <a:off x="2339755" y="3819525"/>
              <a:ext cx="270095" cy="276225"/>
            </a:xfrm>
            <a:prstGeom prst="rect">
              <a:avLst/>
            </a:prstGeom>
            <a:solidFill>
              <a:srgbClr val="C8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1" name="Graphic 30" descr="Dollar with solid fill">
              <a:extLst>
                <a:ext uri="{FF2B5EF4-FFF2-40B4-BE49-F238E27FC236}">
                  <a16:creationId xmlns:a16="http://schemas.microsoft.com/office/drawing/2014/main" id="{76EA9152-4671-5D08-94FA-8E966E35E4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58131" y="3856334"/>
              <a:ext cx="193675" cy="193675"/>
            </a:xfrm>
            <a:prstGeom prst="rect">
              <a:avLst/>
            </a:prstGeom>
          </p:spPr>
        </p:pic>
      </p:grpSp>
      <p:grpSp>
        <p:nvGrpSpPr>
          <p:cNvPr id="37" name="Group 36">
            <a:extLst>
              <a:ext uri="{FF2B5EF4-FFF2-40B4-BE49-F238E27FC236}">
                <a16:creationId xmlns:a16="http://schemas.microsoft.com/office/drawing/2014/main" id="{FB307905-2FDE-5359-A935-B657D47CA54E}"/>
              </a:ext>
            </a:extLst>
          </p:cNvPr>
          <p:cNvGrpSpPr/>
          <p:nvPr/>
        </p:nvGrpSpPr>
        <p:grpSpPr>
          <a:xfrm>
            <a:off x="4275435" y="3485789"/>
            <a:ext cx="3640932" cy="444103"/>
            <a:chOff x="4275435" y="3731121"/>
            <a:chExt cx="2811165" cy="444103"/>
          </a:xfrm>
        </p:grpSpPr>
        <p:pic>
          <p:nvPicPr>
            <p:cNvPr id="17" name="Image 1" descr="preencoded.png">
              <a:extLst>
                <a:ext uri="{FF2B5EF4-FFF2-40B4-BE49-F238E27FC236}">
                  <a16:creationId xmlns:a16="http://schemas.microsoft.com/office/drawing/2014/main" id="{A2D3352A-819A-C6A6-2606-CABC81E1EF1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275435" y="3731121"/>
              <a:ext cx="2811165" cy="444103"/>
            </a:xfrm>
            <a:prstGeom prst="rect">
              <a:avLst/>
            </a:prstGeom>
          </p:spPr>
        </p:pic>
        <p:sp>
          <p:nvSpPr>
            <p:cNvPr id="33" name="Rectangle 32">
              <a:extLst>
                <a:ext uri="{FF2B5EF4-FFF2-40B4-BE49-F238E27FC236}">
                  <a16:creationId xmlns:a16="http://schemas.microsoft.com/office/drawing/2014/main" id="{C98771DD-79FD-304A-29C7-4CC4DC83BCDE}"/>
                </a:ext>
              </a:extLst>
            </p:cNvPr>
            <p:cNvSpPr/>
            <p:nvPr/>
          </p:nvSpPr>
          <p:spPr>
            <a:xfrm>
              <a:off x="5564978" y="3796108"/>
              <a:ext cx="270095" cy="276225"/>
            </a:xfrm>
            <a:prstGeom prst="rect">
              <a:avLst/>
            </a:prstGeom>
            <a:solidFill>
              <a:srgbClr val="C8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36" name="Graphic 35" descr="Blueprint outline">
            <a:extLst>
              <a:ext uri="{FF2B5EF4-FFF2-40B4-BE49-F238E27FC236}">
                <a16:creationId xmlns:a16="http://schemas.microsoft.com/office/drawing/2014/main" id="{76E4695F-AA88-449D-4902-66E66C2DCC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36953" y="3573402"/>
            <a:ext cx="284856" cy="284856"/>
          </a:xfrm>
          <a:prstGeom prst="rect">
            <a:avLst/>
          </a:prstGeom>
        </p:spPr>
      </p:pic>
      <p:sp>
        <p:nvSpPr>
          <p:cNvPr id="3" name="TextBox 2">
            <a:extLst>
              <a:ext uri="{FF2B5EF4-FFF2-40B4-BE49-F238E27FC236}">
                <a16:creationId xmlns:a16="http://schemas.microsoft.com/office/drawing/2014/main" id="{764D897F-3BA9-3271-D953-F7E5600AC022}"/>
              </a:ext>
            </a:extLst>
          </p:cNvPr>
          <p:cNvSpPr txBox="1"/>
          <p:nvPr/>
        </p:nvSpPr>
        <p:spPr>
          <a:xfrm>
            <a:off x="2859315" y="5995507"/>
            <a:ext cx="6756399" cy="780589"/>
          </a:xfrm>
          <a:prstGeom prst="rect">
            <a:avLst/>
          </a:prstGeom>
          <a:noFill/>
        </p:spPr>
        <p:txBody>
          <a:bodyPr wrap="square" lIns="36000" tIns="36000" rIns="36000" bIns="36000" numCol="1" rtlCol="0">
            <a:spAutoFit/>
          </a:bodyPr>
          <a:lstStyle/>
          <a:p>
            <a:pPr>
              <a:spcAft>
                <a:spcPts val="600"/>
              </a:spcAft>
            </a:pPr>
            <a:r>
              <a:rPr lang="en-US" sz="1600" b="1" dirty="0">
                <a:latin typeface="+mj-lt"/>
                <a:ea typeface="Inter Bold" pitchFamily="34" charset="-122"/>
              </a:rPr>
              <a:t>Public expectations </a:t>
            </a:r>
            <a:r>
              <a:rPr lang="en-US" sz="1100" dirty="0">
                <a:solidFill>
                  <a:srgbClr val="272525"/>
                </a:solidFill>
                <a:ea typeface="Inter" pitchFamily="34" charset="-122"/>
              </a:rPr>
              <a:t>were high at the outset, and when challenges emerged, discourse quickly turned critical. </a:t>
            </a:r>
          </a:p>
          <a:p>
            <a:r>
              <a:rPr lang="en-US" sz="1100" b="1" dirty="0">
                <a:solidFill>
                  <a:srgbClr val="272525"/>
                </a:solidFill>
                <a:ea typeface="Inter" pitchFamily="34" charset="-122"/>
              </a:rPr>
              <a:t>Lesson: </a:t>
            </a:r>
            <a:r>
              <a:rPr lang="en-US" sz="1100" dirty="0">
                <a:solidFill>
                  <a:srgbClr val="272525"/>
                </a:solidFill>
                <a:ea typeface="Inter" pitchFamily="34" charset="-122"/>
              </a:rPr>
              <a:t>Proactive communication about successes, setbacks, and corrective actions is essential to ensure stakeholders recognize progress and maintain trust in the system</a:t>
            </a:r>
            <a:r>
              <a:rPr lang="en-US" sz="1400" dirty="0">
                <a:solidFill>
                  <a:srgbClr val="272525"/>
                </a:solidFill>
                <a:ea typeface="Inter" pitchFamily="34" charset="-122"/>
                <a:cs typeface="Inter" pitchFamily="34" charset="-120"/>
              </a:rPr>
              <a:t>.</a:t>
            </a:r>
            <a:endParaRPr lang="en-US" sz="1400" dirty="0"/>
          </a:p>
        </p:txBody>
      </p:sp>
      <p:pic>
        <p:nvPicPr>
          <p:cNvPr id="24" name="Picture 23" descr="A group of people in a line&#10;&#10;AI-generated content may be incorrect.">
            <a:extLst>
              <a:ext uri="{FF2B5EF4-FFF2-40B4-BE49-F238E27FC236}">
                <a16:creationId xmlns:a16="http://schemas.microsoft.com/office/drawing/2014/main" id="{A148B427-D725-C6C9-5AB8-A5B463148D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0366" y="6174241"/>
            <a:ext cx="695530" cy="423119"/>
          </a:xfrm>
          <a:prstGeom prst="rect">
            <a:avLst/>
          </a:prstGeom>
        </p:spPr>
      </p:pic>
    </p:spTree>
    <p:extLst>
      <p:ext uri="{BB962C8B-B14F-4D97-AF65-F5344CB8AC3E}">
        <p14:creationId xmlns:p14="http://schemas.microsoft.com/office/powerpoint/2010/main" val="354590203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812A2-7A21-37E5-76CA-4FBEE93B8C3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6889A52-1D6A-3C71-0877-EAEB6588C600}"/>
              </a:ext>
            </a:extLst>
          </p:cNvPr>
          <p:cNvSpPr/>
          <p:nvPr/>
        </p:nvSpPr>
        <p:spPr>
          <a:xfrm>
            <a:off x="476250" y="3609380"/>
            <a:ext cx="11306175" cy="32486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8155C08F-8D38-6930-7FC1-04B6EC29AA65}"/>
              </a:ext>
            </a:extLst>
          </p:cNvPr>
          <p:cNvSpPr txBox="1">
            <a:spLocks/>
          </p:cNvSpPr>
          <p:nvPr/>
        </p:nvSpPr>
        <p:spPr>
          <a:xfrm>
            <a:off x="2208331" y="526315"/>
            <a:ext cx="8145435" cy="1151236"/>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defTabSz="1219170"/>
            <a:r>
              <a:rPr lang="en-US" sz="3200" dirty="0"/>
              <a:t>Success stories</a:t>
            </a:r>
            <a:endParaRPr lang="en-US" sz="2133" dirty="0">
              <a:solidFill>
                <a:srgbClr val="002EA2"/>
              </a:solidFill>
              <a:latin typeface="Finlandica"/>
            </a:endParaRPr>
          </a:p>
        </p:txBody>
      </p:sp>
      <p:sp>
        <p:nvSpPr>
          <p:cNvPr id="5" name="Text 1"/>
          <p:cNvSpPr/>
          <p:nvPr/>
        </p:nvSpPr>
        <p:spPr>
          <a:xfrm>
            <a:off x="647105" y="1782465"/>
            <a:ext cx="2603103" cy="427137"/>
          </a:xfrm>
          <a:prstGeom prst="rect">
            <a:avLst/>
          </a:prstGeom>
          <a:noFill/>
          <a:ln/>
        </p:spPr>
        <p:txBody>
          <a:bodyPr wrap="none" lIns="0" tIns="0" rIns="0" bIns="0" rtlCol="0" anchor="t"/>
          <a:lstStyle/>
          <a:p>
            <a:pPr algn="ctr" defTabSz="914377">
              <a:lnSpc>
                <a:spcPts val="3333"/>
              </a:lnSpc>
            </a:pPr>
            <a:r>
              <a:rPr lang="en-US" sz="4800" b="1" dirty="0">
                <a:solidFill>
                  <a:srgbClr val="002EA2"/>
                </a:solidFill>
                <a:latin typeface="Finlandica"/>
              </a:rPr>
              <a:t>1,418</a:t>
            </a:r>
          </a:p>
        </p:txBody>
      </p:sp>
      <p:sp>
        <p:nvSpPr>
          <p:cNvPr id="6" name="Text 2"/>
          <p:cNvSpPr/>
          <p:nvPr/>
        </p:nvSpPr>
        <p:spPr>
          <a:xfrm>
            <a:off x="1139627" y="2371329"/>
            <a:ext cx="1617960" cy="202208"/>
          </a:xfrm>
          <a:prstGeom prst="rect">
            <a:avLst/>
          </a:prstGeom>
          <a:noFill/>
          <a:ln/>
        </p:spPr>
        <p:txBody>
          <a:bodyPr wrap="none" lIns="0" tIns="0" rIns="0" bIns="0" rtlCol="0" anchor="t"/>
          <a:lstStyle/>
          <a:p>
            <a:pPr algn="ctr">
              <a:lnSpc>
                <a:spcPts val="1583"/>
              </a:lnSpc>
            </a:pPr>
            <a:r>
              <a:rPr lang="en-US" sz="1600" b="1" dirty="0">
                <a:latin typeface="+mj-lt"/>
                <a:ea typeface="Inter Bold" pitchFamily="34" charset="-122"/>
                <a:cs typeface="Inter Bold" pitchFamily="34" charset="-120"/>
              </a:rPr>
              <a:t>Decisions Issued</a:t>
            </a:r>
            <a:endParaRPr lang="en-US" sz="1600" dirty="0">
              <a:latin typeface="+mj-lt"/>
            </a:endParaRPr>
          </a:p>
        </p:txBody>
      </p:sp>
      <p:sp>
        <p:nvSpPr>
          <p:cNvPr id="7" name="Text 3"/>
          <p:cNvSpPr/>
          <p:nvPr/>
        </p:nvSpPr>
        <p:spPr>
          <a:xfrm>
            <a:off x="647105" y="2651125"/>
            <a:ext cx="2603103" cy="621507"/>
          </a:xfrm>
          <a:prstGeom prst="rect">
            <a:avLst/>
          </a:prstGeom>
          <a:noFill/>
          <a:ln/>
        </p:spPr>
        <p:txBody>
          <a:bodyPr wrap="square" lIns="0" tIns="0" rIns="0" bIns="0" rtlCol="0" anchor="t"/>
          <a:lstStyle/>
          <a:p>
            <a:pPr algn="ctr">
              <a:lnSpc>
                <a:spcPts val="1625"/>
              </a:lnSpc>
            </a:pPr>
            <a:r>
              <a:rPr lang="en-US" sz="1200" dirty="0">
                <a:solidFill>
                  <a:srgbClr val="272525"/>
                </a:solidFill>
                <a:ea typeface="Inter" pitchFamily="34" charset="-122"/>
                <a:cs typeface="Inter" pitchFamily="34" charset="-120"/>
              </a:rPr>
              <a:t>Findata has issued 1,418 decisions, including complex cases involving data from up to 23 different data controllers.</a:t>
            </a:r>
            <a:endParaRPr lang="en-US" sz="1200" dirty="0"/>
          </a:p>
        </p:txBody>
      </p:sp>
      <p:sp>
        <p:nvSpPr>
          <p:cNvPr id="9" name="Text 4"/>
          <p:cNvSpPr/>
          <p:nvPr/>
        </p:nvSpPr>
        <p:spPr>
          <a:xfrm>
            <a:off x="3411934" y="1782465"/>
            <a:ext cx="2603203" cy="427137"/>
          </a:xfrm>
          <a:prstGeom prst="rect">
            <a:avLst/>
          </a:prstGeom>
          <a:noFill/>
          <a:ln/>
        </p:spPr>
        <p:txBody>
          <a:bodyPr wrap="none" lIns="0" tIns="0" rIns="0" bIns="0" rtlCol="0" anchor="t"/>
          <a:lstStyle/>
          <a:p>
            <a:pPr algn="ctr" defTabSz="914377">
              <a:lnSpc>
                <a:spcPts val="3333"/>
              </a:lnSpc>
            </a:pPr>
            <a:r>
              <a:rPr lang="en-US" sz="4800" b="1" dirty="0">
                <a:solidFill>
                  <a:srgbClr val="002EA2"/>
                </a:solidFill>
                <a:latin typeface="Finlandica"/>
              </a:rPr>
              <a:t>62</a:t>
            </a:r>
          </a:p>
        </p:txBody>
      </p:sp>
      <p:sp>
        <p:nvSpPr>
          <p:cNvPr id="10" name="Text 5"/>
          <p:cNvSpPr/>
          <p:nvPr/>
        </p:nvSpPr>
        <p:spPr>
          <a:xfrm>
            <a:off x="3904556" y="2371329"/>
            <a:ext cx="1617960" cy="202208"/>
          </a:xfrm>
          <a:prstGeom prst="rect">
            <a:avLst/>
          </a:prstGeom>
          <a:noFill/>
          <a:ln/>
        </p:spPr>
        <p:txBody>
          <a:bodyPr wrap="none" lIns="0" tIns="0" rIns="0" bIns="0" rtlCol="0" anchor="t"/>
          <a:lstStyle/>
          <a:p>
            <a:pPr algn="ctr">
              <a:lnSpc>
                <a:spcPts val="1583"/>
              </a:lnSpc>
            </a:pPr>
            <a:r>
              <a:rPr lang="en-US" sz="1600" b="1" dirty="0">
                <a:latin typeface="+mj-lt"/>
                <a:ea typeface="Inter Bold" pitchFamily="34" charset="-122"/>
                <a:cs typeface="Inter Bold" pitchFamily="34" charset="-120"/>
              </a:rPr>
              <a:t>Data Controllers</a:t>
            </a:r>
            <a:endParaRPr lang="en-US" sz="1600" dirty="0">
              <a:latin typeface="+mj-lt"/>
            </a:endParaRPr>
          </a:p>
        </p:txBody>
      </p:sp>
      <p:sp>
        <p:nvSpPr>
          <p:cNvPr id="11" name="Text 6"/>
          <p:cNvSpPr/>
          <p:nvPr/>
        </p:nvSpPr>
        <p:spPr>
          <a:xfrm>
            <a:off x="3411934" y="2651125"/>
            <a:ext cx="2603203" cy="828675"/>
          </a:xfrm>
          <a:prstGeom prst="rect">
            <a:avLst/>
          </a:prstGeom>
          <a:noFill/>
          <a:ln/>
        </p:spPr>
        <p:txBody>
          <a:bodyPr wrap="square" lIns="0" tIns="0" rIns="0" bIns="0" rtlCol="0" anchor="t"/>
          <a:lstStyle/>
          <a:p>
            <a:pPr algn="ctr">
              <a:lnSpc>
                <a:spcPts val="1625"/>
              </a:lnSpc>
            </a:pPr>
            <a:r>
              <a:rPr lang="en-US" sz="1200" dirty="0">
                <a:solidFill>
                  <a:srgbClr val="272525"/>
                </a:solidFill>
                <a:ea typeface="Inter" pitchFamily="34" charset="-122"/>
                <a:cs typeface="Inter" pitchFamily="34" charset="-120"/>
              </a:rPr>
              <a:t>Data decisions have involved datasets from 62 different controllers, demonstrating the breadth of Finland's health data ecosystem.</a:t>
            </a:r>
            <a:endParaRPr lang="en-US" sz="1200" dirty="0"/>
          </a:p>
        </p:txBody>
      </p:sp>
      <p:sp>
        <p:nvSpPr>
          <p:cNvPr id="12" name="Text 7"/>
          <p:cNvSpPr/>
          <p:nvPr/>
        </p:nvSpPr>
        <p:spPr>
          <a:xfrm>
            <a:off x="6176864" y="1782465"/>
            <a:ext cx="2603103" cy="427137"/>
          </a:xfrm>
          <a:prstGeom prst="rect">
            <a:avLst/>
          </a:prstGeom>
          <a:noFill/>
          <a:ln/>
        </p:spPr>
        <p:txBody>
          <a:bodyPr wrap="none" lIns="0" tIns="0" rIns="0" bIns="0" rtlCol="0" anchor="t"/>
          <a:lstStyle/>
          <a:p>
            <a:pPr algn="ctr" defTabSz="914377">
              <a:lnSpc>
                <a:spcPts val="3333"/>
              </a:lnSpc>
            </a:pPr>
            <a:r>
              <a:rPr lang="en-US" sz="4800" b="1" dirty="0">
                <a:solidFill>
                  <a:srgbClr val="002EA2"/>
                </a:solidFill>
                <a:latin typeface="Finlandica"/>
              </a:rPr>
              <a:t>10</a:t>
            </a:r>
          </a:p>
        </p:txBody>
      </p:sp>
      <p:sp>
        <p:nvSpPr>
          <p:cNvPr id="13" name="Text 8"/>
          <p:cNvSpPr/>
          <p:nvPr/>
        </p:nvSpPr>
        <p:spPr>
          <a:xfrm>
            <a:off x="6635056" y="2371329"/>
            <a:ext cx="1686619" cy="202208"/>
          </a:xfrm>
          <a:prstGeom prst="rect">
            <a:avLst/>
          </a:prstGeom>
          <a:noFill/>
          <a:ln/>
        </p:spPr>
        <p:txBody>
          <a:bodyPr wrap="none" lIns="0" tIns="0" rIns="0" bIns="0" rtlCol="0" anchor="t"/>
          <a:lstStyle/>
          <a:p>
            <a:pPr algn="ctr">
              <a:lnSpc>
                <a:spcPts val="1583"/>
              </a:lnSpc>
            </a:pPr>
            <a:r>
              <a:rPr lang="en-US" sz="1600" b="1" dirty="0">
                <a:latin typeface="+mj-lt"/>
                <a:ea typeface="Inter Bold" pitchFamily="34" charset="-122"/>
                <a:cs typeface="Inter Bold" pitchFamily="34" charset="-120"/>
              </a:rPr>
              <a:t>Secure Environments</a:t>
            </a:r>
            <a:endParaRPr lang="en-US" sz="1600" dirty="0">
              <a:latin typeface="+mj-lt"/>
            </a:endParaRPr>
          </a:p>
        </p:txBody>
      </p:sp>
      <p:sp>
        <p:nvSpPr>
          <p:cNvPr id="14" name="Text 9"/>
          <p:cNvSpPr/>
          <p:nvPr/>
        </p:nvSpPr>
        <p:spPr>
          <a:xfrm>
            <a:off x="6176864" y="2651125"/>
            <a:ext cx="2603103" cy="621507"/>
          </a:xfrm>
          <a:prstGeom prst="rect">
            <a:avLst/>
          </a:prstGeom>
          <a:noFill/>
          <a:ln/>
        </p:spPr>
        <p:txBody>
          <a:bodyPr wrap="square" lIns="0" tIns="0" rIns="0" bIns="0" rtlCol="0" anchor="t"/>
          <a:lstStyle/>
          <a:p>
            <a:pPr algn="ctr">
              <a:lnSpc>
                <a:spcPts val="1625"/>
              </a:lnSpc>
            </a:pPr>
            <a:r>
              <a:rPr lang="en-US" sz="1200" dirty="0">
                <a:solidFill>
                  <a:srgbClr val="272525"/>
                </a:solidFill>
                <a:ea typeface="Inter" pitchFamily="34" charset="-122"/>
                <a:cs typeface="Inter" pitchFamily="34" charset="-120"/>
              </a:rPr>
              <a:t>Finland now operates ten EHDS-compliant Secure Processing Environments (SPEs), serving around 5,000 users.</a:t>
            </a:r>
            <a:endParaRPr lang="en-US" sz="1200" dirty="0"/>
          </a:p>
        </p:txBody>
      </p:sp>
      <p:sp>
        <p:nvSpPr>
          <p:cNvPr id="15" name="Text 10"/>
          <p:cNvSpPr/>
          <p:nvPr/>
        </p:nvSpPr>
        <p:spPr>
          <a:xfrm>
            <a:off x="8941694" y="1782465"/>
            <a:ext cx="2603203" cy="427137"/>
          </a:xfrm>
          <a:prstGeom prst="rect">
            <a:avLst/>
          </a:prstGeom>
          <a:noFill/>
          <a:ln/>
        </p:spPr>
        <p:txBody>
          <a:bodyPr wrap="none" lIns="0" tIns="0" rIns="0" bIns="0" rtlCol="0" anchor="t"/>
          <a:lstStyle/>
          <a:p>
            <a:pPr algn="ctr">
              <a:lnSpc>
                <a:spcPts val="3333"/>
              </a:lnSpc>
            </a:pPr>
            <a:r>
              <a:rPr lang="en-US" sz="4800" b="1" dirty="0">
                <a:solidFill>
                  <a:srgbClr val="002EA2"/>
                </a:solidFill>
                <a:latin typeface="Finlandica"/>
              </a:rPr>
              <a:t>1,100+</a:t>
            </a:r>
          </a:p>
        </p:txBody>
      </p:sp>
      <p:sp>
        <p:nvSpPr>
          <p:cNvPr id="16" name="Text 11"/>
          <p:cNvSpPr/>
          <p:nvPr/>
        </p:nvSpPr>
        <p:spPr>
          <a:xfrm>
            <a:off x="9434314" y="2371329"/>
            <a:ext cx="1617960" cy="202208"/>
          </a:xfrm>
          <a:prstGeom prst="rect">
            <a:avLst/>
          </a:prstGeom>
          <a:noFill/>
          <a:ln/>
        </p:spPr>
        <p:txBody>
          <a:bodyPr wrap="none" lIns="0" tIns="0" rIns="0" bIns="0" rtlCol="0" anchor="t"/>
          <a:lstStyle/>
          <a:p>
            <a:pPr algn="ctr">
              <a:lnSpc>
                <a:spcPts val="1583"/>
              </a:lnSpc>
            </a:pPr>
            <a:r>
              <a:rPr lang="en-US" sz="1600" b="1" dirty="0">
                <a:latin typeface="+mj-lt"/>
                <a:ea typeface="Inter Bold" pitchFamily="34" charset="-122"/>
                <a:cs typeface="Inter Bold" pitchFamily="34" charset="-120"/>
              </a:rPr>
              <a:t>Research Projects</a:t>
            </a:r>
            <a:endParaRPr lang="en-US" sz="1600" dirty="0">
              <a:latin typeface="+mj-lt"/>
            </a:endParaRPr>
          </a:p>
        </p:txBody>
      </p:sp>
      <p:sp>
        <p:nvSpPr>
          <p:cNvPr id="17" name="Text 12"/>
          <p:cNvSpPr/>
          <p:nvPr/>
        </p:nvSpPr>
        <p:spPr>
          <a:xfrm>
            <a:off x="8941694" y="2651125"/>
            <a:ext cx="2603203" cy="621507"/>
          </a:xfrm>
          <a:prstGeom prst="rect">
            <a:avLst/>
          </a:prstGeom>
          <a:noFill/>
          <a:ln/>
        </p:spPr>
        <p:txBody>
          <a:bodyPr wrap="square" lIns="0" tIns="0" rIns="0" bIns="0" rtlCol="0" anchor="t"/>
          <a:lstStyle/>
          <a:p>
            <a:pPr algn="ctr">
              <a:lnSpc>
                <a:spcPts val="1625"/>
              </a:lnSpc>
            </a:pPr>
            <a:r>
              <a:rPr lang="en-US" sz="1200" dirty="0">
                <a:solidFill>
                  <a:srgbClr val="272525"/>
                </a:solidFill>
                <a:ea typeface="Inter" pitchFamily="34" charset="-122"/>
                <a:cs typeface="Inter" pitchFamily="34" charset="-120"/>
              </a:rPr>
              <a:t>Over 1,100 ongoing research projects are supported by Finland's secure processing environments.</a:t>
            </a:r>
            <a:endParaRPr lang="en-US" sz="1200" dirty="0"/>
          </a:p>
        </p:txBody>
      </p:sp>
      <p:sp>
        <p:nvSpPr>
          <p:cNvPr id="18" name="Text 13"/>
          <p:cNvSpPr/>
          <p:nvPr/>
        </p:nvSpPr>
        <p:spPr>
          <a:xfrm>
            <a:off x="863899" y="3822899"/>
            <a:ext cx="2282428" cy="242689"/>
          </a:xfrm>
          <a:prstGeom prst="rect">
            <a:avLst/>
          </a:prstGeom>
          <a:noFill/>
          <a:ln/>
        </p:spPr>
        <p:txBody>
          <a:bodyPr wrap="none" lIns="0" tIns="0" rIns="0" bIns="0" rtlCol="0" anchor="t"/>
          <a:lstStyle/>
          <a:p>
            <a:pPr>
              <a:lnSpc>
                <a:spcPts val="1583"/>
              </a:lnSpc>
            </a:pPr>
            <a:r>
              <a:rPr lang="en-US" sz="1600" b="1" dirty="0" err="1">
                <a:latin typeface="+mj-lt"/>
                <a:ea typeface="Inter Bold" pitchFamily="34" charset="-122"/>
              </a:rPr>
              <a:t>Findata's</a:t>
            </a:r>
            <a:r>
              <a:rPr lang="en-US" sz="1600" b="1" dirty="0">
                <a:latin typeface="+mj-lt"/>
                <a:ea typeface="Inter Bold" pitchFamily="34" charset="-122"/>
              </a:rPr>
              <a:t> Achievements</a:t>
            </a:r>
          </a:p>
        </p:txBody>
      </p:sp>
      <p:sp>
        <p:nvSpPr>
          <p:cNvPr id="19" name="Text 14"/>
          <p:cNvSpPr/>
          <p:nvPr/>
        </p:nvSpPr>
        <p:spPr>
          <a:xfrm>
            <a:off x="863899" y="4077057"/>
            <a:ext cx="5031927" cy="1243013"/>
          </a:xfrm>
          <a:prstGeom prst="rect">
            <a:avLst/>
          </a:prstGeom>
          <a:noFill/>
          <a:ln/>
        </p:spPr>
        <p:txBody>
          <a:bodyPr wrap="square" lIns="0" tIns="0" rIns="0" bIns="0" rtlCol="0" anchor="t"/>
          <a:lstStyle/>
          <a:p>
            <a:pPr>
              <a:lnSpc>
                <a:spcPts val="1625"/>
              </a:lnSpc>
            </a:pPr>
            <a:r>
              <a:rPr lang="en-US" sz="1100" dirty="0">
                <a:solidFill>
                  <a:srgbClr val="272525"/>
                </a:solidFill>
                <a:ea typeface="Inter" pitchFamily="34" charset="-122"/>
                <a:cs typeface="Inter" pitchFamily="34" charset="-120"/>
              </a:rPr>
              <a:t>Findata began operations without a direct predecessor, rapidly establishing a technical and operational framework that met GDPR requirements while ensuring the continuity of scientific research. In just five years, Findata has built a robust infrastructure that seamlessly integrates key components: permit processes, data merging, secure data access through certified environments, and expert guidance for users.</a:t>
            </a:r>
            <a:endParaRPr lang="en-US" sz="1100" dirty="0"/>
          </a:p>
        </p:txBody>
      </p:sp>
      <p:sp>
        <p:nvSpPr>
          <p:cNvPr id="20" name="Text 15"/>
          <p:cNvSpPr/>
          <p:nvPr/>
        </p:nvSpPr>
        <p:spPr>
          <a:xfrm>
            <a:off x="859881" y="5265718"/>
            <a:ext cx="3213596" cy="242689"/>
          </a:xfrm>
          <a:prstGeom prst="rect">
            <a:avLst/>
          </a:prstGeom>
          <a:noFill/>
          <a:ln/>
        </p:spPr>
        <p:txBody>
          <a:bodyPr wrap="none" lIns="0" tIns="0" rIns="0" bIns="0" rtlCol="0" anchor="t"/>
          <a:lstStyle/>
          <a:p>
            <a:pPr>
              <a:lnSpc>
                <a:spcPts val="1583"/>
              </a:lnSpc>
            </a:pPr>
            <a:r>
              <a:rPr lang="en-US" sz="1600" b="1" dirty="0">
                <a:latin typeface="+mj-lt"/>
                <a:ea typeface="Inter Bold" pitchFamily="34" charset="-122"/>
              </a:rPr>
              <a:t>Health and Social Data Integration</a:t>
            </a:r>
          </a:p>
        </p:txBody>
      </p:sp>
      <p:sp>
        <p:nvSpPr>
          <p:cNvPr id="21" name="Text 16"/>
          <p:cNvSpPr/>
          <p:nvPr/>
        </p:nvSpPr>
        <p:spPr>
          <a:xfrm>
            <a:off x="863899" y="5508407"/>
            <a:ext cx="5031927" cy="1035844"/>
          </a:xfrm>
          <a:prstGeom prst="rect">
            <a:avLst/>
          </a:prstGeom>
          <a:noFill/>
          <a:ln/>
        </p:spPr>
        <p:txBody>
          <a:bodyPr wrap="square" lIns="0" tIns="0" rIns="0" bIns="0" rtlCol="0" anchor="t"/>
          <a:lstStyle/>
          <a:p>
            <a:pPr>
              <a:lnSpc>
                <a:spcPts val="1625"/>
              </a:lnSpc>
            </a:pPr>
            <a:r>
              <a:rPr lang="en-US" sz="1100" dirty="0">
                <a:solidFill>
                  <a:srgbClr val="272525"/>
                </a:solidFill>
                <a:ea typeface="Inter" pitchFamily="34" charset="-122"/>
                <a:cs typeface="Inter" pitchFamily="34" charset="-120"/>
              </a:rPr>
              <a:t>A unique feature of Finland's system is the integration of health and social care, coordinated through the country's wellbeing services counties. Finland's Secondary Use Act applies to both health and social data, significantly boosting research in the social care domain and improving the quality and availability of data from social care registers.</a:t>
            </a:r>
            <a:endParaRPr lang="en-US" sz="1100" dirty="0"/>
          </a:p>
        </p:txBody>
      </p:sp>
      <p:sp>
        <p:nvSpPr>
          <p:cNvPr id="22" name="Text 17"/>
          <p:cNvSpPr/>
          <p:nvPr/>
        </p:nvSpPr>
        <p:spPr>
          <a:xfrm>
            <a:off x="6296175" y="3822899"/>
            <a:ext cx="3972223" cy="242689"/>
          </a:xfrm>
          <a:prstGeom prst="rect">
            <a:avLst/>
          </a:prstGeom>
          <a:noFill/>
          <a:ln/>
        </p:spPr>
        <p:txBody>
          <a:bodyPr wrap="none" lIns="0" tIns="0" rIns="0" bIns="0" rtlCol="0" anchor="t"/>
          <a:lstStyle/>
          <a:p>
            <a:pPr>
              <a:lnSpc>
                <a:spcPts val="1583"/>
              </a:lnSpc>
            </a:pPr>
            <a:r>
              <a:rPr lang="en-US" sz="1600" b="1" dirty="0">
                <a:latin typeface="+mj-lt"/>
                <a:ea typeface="Inter Bold" pitchFamily="34" charset="-122"/>
              </a:rPr>
              <a:t>FinnGen - Genome and Digital Health Data</a:t>
            </a:r>
          </a:p>
        </p:txBody>
      </p:sp>
      <p:sp>
        <p:nvSpPr>
          <p:cNvPr id="23" name="Text 18"/>
          <p:cNvSpPr/>
          <p:nvPr/>
        </p:nvSpPr>
        <p:spPr>
          <a:xfrm>
            <a:off x="6296175" y="4065588"/>
            <a:ext cx="4943325" cy="1243013"/>
          </a:xfrm>
          <a:prstGeom prst="rect">
            <a:avLst/>
          </a:prstGeom>
          <a:noFill/>
          <a:ln/>
        </p:spPr>
        <p:txBody>
          <a:bodyPr wrap="square" lIns="0" tIns="0" rIns="0" bIns="0" rtlCol="0" anchor="t"/>
          <a:lstStyle/>
          <a:p>
            <a:pPr>
              <a:lnSpc>
                <a:spcPts val="1625"/>
              </a:lnSpc>
              <a:spcAft>
                <a:spcPts val="600"/>
              </a:spcAft>
            </a:pPr>
            <a:r>
              <a:rPr lang="en-US" sz="1100" dirty="0">
                <a:solidFill>
                  <a:srgbClr val="272525"/>
                </a:solidFill>
                <a:ea typeface="Inter" pitchFamily="34" charset="-122"/>
                <a:cs typeface="Inter" pitchFamily="34" charset="-120"/>
              </a:rPr>
              <a:t>FinnGen is a globally significant personalized medicine initiative collecting and analyzing genome data and digital health records from over 500,000 Finnish biobank participants—close to 10% of the population. The data is used to discover new biological mechanisms of disease, prioritize drug targets, accelerate drug development, improve individualized treatment decisions, and enable prevention based on genetic risk.</a:t>
            </a:r>
          </a:p>
          <a:p>
            <a:pPr>
              <a:lnSpc>
                <a:spcPts val="1625"/>
              </a:lnSpc>
            </a:pPr>
            <a:r>
              <a:rPr lang="en-US" sz="1100" dirty="0">
                <a:solidFill>
                  <a:srgbClr val="272525"/>
                </a:solidFill>
                <a:ea typeface="Inter" pitchFamily="34" charset="-122"/>
                <a:cs typeface="Inter" pitchFamily="34" charset="-120"/>
              </a:rPr>
              <a:t>This exceptional public-private collaboration brings together Finnish universities, hospital districts, biobanks, the Finnish Institute for Health and Welfare, the Finnish Red Cross Blood Service, and hundreds of thousands of volunteer participants. Several global pharmaceutical companies have joined as partners, attracted by access to this unique combination of longitudinal phenotypic and genomic data.</a:t>
            </a:r>
            <a:endParaRPr lang="en-US" sz="1100" dirty="0"/>
          </a:p>
        </p:txBody>
      </p:sp>
    </p:spTree>
    <p:extLst>
      <p:ext uri="{BB962C8B-B14F-4D97-AF65-F5344CB8AC3E}">
        <p14:creationId xmlns:p14="http://schemas.microsoft.com/office/powerpoint/2010/main" val="143081274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D938D-7A88-E227-8811-C95C9C7C0AA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29CC2CE-4CB3-2A57-85BD-A54086131641}"/>
              </a:ext>
            </a:extLst>
          </p:cNvPr>
          <p:cNvSpPr txBox="1">
            <a:spLocks/>
          </p:cNvSpPr>
          <p:nvPr/>
        </p:nvSpPr>
        <p:spPr>
          <a:xfrm>
            <a:off x="1896604" y="526315"/>
            <a:ext cx="8457162" cy="1185872"/>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defTabSz="1219170"/>
            <a:r>
              <a:rPr lang="en-US" sz="3200" dirty="0"/>
              <a:t>International networking opportunities for </a:t>
            </a:r>
            <a:br>
              <a:rPr lang="en-US" sz="3200" dirty="0"/>
            </a:br>
            <a:r>
              <a:rPr lang="en-US" sz="3200" dirty="0"/>
              <a:t>the cross-border secondary use of health data</a:t>
            </a:r>
            <a:endParaRPr lang="en-US" sz="2133" dirty="0">
              <a:solidFill>
                <a:srgbClr val="002EA2"/>
              </a:solidFill>
              <a:latin typeface="Finlandica"/>
            </a:endParaRPr>
          </a:p>
        </p:txBody>
      </p:sp>
      <p:sp>
        <p:nvSpPr>
          <p:cNvPr id="11" name="TextBox 10">
            <a:extLst>
              <a:ext uri="{FF2B5EF4-FFF2-40B4-BE49-F238E27FC236}">
                <a16:creationId xmlns:a16="http://schemas.microsoft.com/office/drawing/2014/main" id="{EED1E6B8-BD85-A282-C7C3-F58CADF33FB1}"/>
              </a:ext>
            </a:extLst>
          </p:cNvPr>
          <p:cNvSpPr txBox="1"/>
          <p:nvPr/>
        </p:nvSpPr>
        <p:spPr>
          <a:xfrm>
            <a:off x="5981700" y="3537850"/>
            <a:ext cx="5586667" cy="3130409"/>
          </a:xfrm>
          <a:prstGeom prst="rect">
            <a:avLst/>
          </a:prstGeom>
          <a:solidFill>
            <a:schemeClr val="bg2"/>
          </a:solidFill>
        </p:spPr>
        <p:txBody>
          <a:bodyPr wrap="square">
            <a:spAutoFit/>
          </a:bodyPr>
          <a:lstStyle/>
          <a:p>
            <a:pPr marL="0" marR="0" lvl="0" indent="0" algn="l" defTabSz="914385" rtl="0" eaLnBrk="1" fontAlgn="auto" latinLnBrk="0" hangingPunct="1">
              <a:lnSpc>
                <a:spcPts val="1620"/>
              </a:lnSpc>
              <a:spcBef>
                <a:spcPts val="0"/>
              </a:spcBef>
              <a:spcAft>
                <a:spcPts val="600"/>
              </a:spcAft>
              <a:buClrTx/>
              <a:buSzTx/>
              <a:buFont typeface="Arial" panose="020B0604020202020204" pitchFamily="34" charset="0"/>
              <a:buNone/>
              <a:tabLst/>
              <a:defRPr/>
            </a:pPr>
            <a:r>
              <a:rPr kumimoji="0" lang="en-GB" sz="1600" b="1" i="0" u="none" strike="noStrike" kern="100" cap="none" spc="0" normalizeH="0" baseline="0" noProof="0" dirty="0">
                <a:ln>
                  <a:noFill/>
                </a:ln>
                <a:effectLst/>
                <a:uLnTx/>
                <a:uFillTx/>
                <a:latin typeface="+mj-lt"/>
                <a:ea typeface="+mn-ea"/>
                <a:cs typeface="Times New Roman" panose="02020603050405020304" pitchFamily="18" charset="0"/>
              </a:rPr>
              <a:t>Universities are active counterparts in international projects</a:t>
            </a:r>
          </a:p>
          <a:p>
            <a:pPr marL="0" marR="0" lvl="0" indent="0" algn="l" defTabSz="914385" rtl="0" eaLnBrk="1" fontAlgn="auto" latinLnBrk="0" hangingPunct="1">
              <a:lnSpc>
                <a:spcPts val="1620"/>
              </a:lnSpc>
              <a:spcBef>
                <a:spcPts val="0"/>
              </a:spcBef>
              <a:spcAft>
                <a:spcPts val="600"/>
              </a:spcAft>
              <a:buClrTx/>
              <a:buSzTx/>
              <a:buFont typeface="Arial" panose="020B0604020202020204" pitchFamily="34" charset="0"/>
              <a:buNone/>
              <a:tabLst/>
              <a:defRPr/>
            </a:pPr>
            <a:r>
              <a:rPr kumimoji="0" lang="en-GB"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Finnish universities actively participate in international projects and welcome new collaborations. Some examples:</a:t>
            </a:r>
          </a:p>
          <a:p>
            <a:pPr marL="0" marR="0" lvl="0" indent="0" algn="l" defTabSz="914385" rtl="0" eaLnBrk="1" fontAlgn="auto" latinLnBrk="0" hangingPunct="1">
              <a:lnSpc>
                <a:spcPts val="1620"/>
              </a:lnSpc>
              <a:spcBef>
                <a:spcPts val="0"/>
              </a:spcBef>
              <a:spcAft>
                <a:spcPts val="600"/>
              </a:spcAft>
              <a:buClrTx/>
              <a:buSzTx/>
              <a:buFont typeface="Arial" panose="020B0604020202020204" pitchFamily="34" charset="0"/>
              <a:buNone/>
              <a:tabLst/>
              <a:defRPr/>
            </a:pP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hlinkClick r:id="rId2"/>
              </a:rPr>
              <a:t>UEF Connect </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is the University of Eastern Finland's expert search service, where you find information about the university's experts, research topics</a:t>
            </a:r>
            <a:r>
              <a:rPr lang="en-US" sz="1100" kern="100" dirty="0">
                <a:solidFill>
                  <a:sysClr val="windowText" lastClr="000000"/>
                </a:solidFill>
                <a:cs typeface="Times New Roman" panose="02020603050405020304" pitchFamily="18" charset="0"/>
              </a:rPr>
              <a:t>, </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groups, projects and networks. </a:t>
            </a:r>
          </a:p>
          <a:p>
            <a:pPr marL="0" marR="0" lvl="0" indent="0" algn="l" defTabSz="914385" rtl="0" eaLnBrk="1" fontAlgn="auto" latinLnBrk="0" hangingPunct="1">
              <a:lnSpc>
                <a:spcPts val="1620"/>
              </a:lnSpc>
              <a:spcBef>
                <a:spcPts val="0"/>
              </a:spcBef>
              <a:spcAft>
                <a:spcPts val="600"/>
              </a:spcAft>
              <a:buClrTx/>
              <a:buSzTx/>
              <a:buFont typeface="Arial" panose="020B0604020202020204" pitchFamily="34" charset="0"/>
              <a:buNone/>
              <a:tabLst/>
              <a:defRPr/>
            </a:pP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The University of Oulu promotes international efforts through a dedicated </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hlinkClick r:id="rId3"/>
              </a:rPr>
              <a:t>office</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 as a point of contact for partners. Oulu is open to cross-border projects, events, and other cooperation. </a:t>
            </a:r>
          </a:p>
          <a:p>
            <a:pPr marL="0" marR="0" lvl="0" indent="0" algn="l" defTabSz="914385" rtl="0" eaLnBrk="1" fontAlgn="auto" latinLnBrk="0" hangingPunct="1">
              <a:lnSpc>
                <a:spcPts val="1620"/>
              </a:lnSpc>
              <a:spcBef>
                <a:spcPts val="0"/>
              </a:spcBef>
              <a:spcAft>
                <a:spcPts val="600"/>
              </a:spcAft>
              <a:buClrTx/>
              <a:buSzTx/>
              <a:buFont typeface="Arial" panose="020B0604020202020204" pitchFamily="34" charset="0"/>
              <a:buNone/>
              <a:tabLst/>
              <a:defRPr/>
            </a:pP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The Helsinki University is an active partner in several innovative projects. One example is the </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hlinkClick r:id="rId4"/>
              </a:rPr>
              <a:t>CleverHealth Network</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 a health technology ecosystem, where companies and healthcare professionals co-develop better care and health technology products. The other example is the HUS Academic secure processing environment presented in this brochure.</a:t>
            </a:r>
          </a:p>
          <a:p>
            <a:pPr marL="0" marR="0" lvl="0" indent="0" algn="l" defTabSz="914385" rtl="0" eaLnBrk="1" fontAlgn="auto" latinLnBrk="0" hangingPunct="1">
              <a:lnSpc>
                <a:spcPts val="1620"/>
              </a:lnSpc>
              <a:spcBef>
                <a:spcPts val="0"/>
              </a:spcBef>
              <a:spcAft>
                <a:spcPts val="600"/>
              </a:spcAft>
              <a:buClrTx/>
              <a:buSzTx/>
              <a:buFont typeface="Arial" panose="020B0604020202020204" pitchFamily="34" charset="0"/>
              <a:buNone/>
              <a:tabLst/>
              <a:defRPr/>
            </a:pP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Laurea University of Applied Sciences partners in </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hlinkClick r:id="rId5"/>
              </a:rPr>
              <a:t>international networks</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 such as the </a:t>
            </a:r>
            <a:r>
              <a:rPr kumimoji="0" lang="en-US" sz="1100" b="0" i="0" u="none" strike="noStrike" kern="100" cap="none" spc="0" normalizeH="0" baseline="0" noProof="0" dirty="0" err="1">
                <a:ln>
                  <a:noFill/>
                </a:ln>
                <a:solidFill>
                  <a:sysClr val="windowText" lastClr="000000"/>
                </a:solidFill>
                <a:effectLst/>
                <a:uLnTx/>
                <a:uFillTx/>
                <a:ea typeface="+mn-ea"/>
                <a:cs typeface="Times New Roman" panose="02020603050405020304" pitchFamily="18" charset="0"/>
              </a:rPr>
              <a:t>Xpanding</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 Innovative Alliance (</a:t>
            </a:r>
            <a:r>
              <a:rPr kumimoji="0" lang="en-US" sz="1100" b="0" i="0" u="none" strike="noStrike" kern="100" cap="none" spc="0" normalizeH="0" baseline="0" noProof="0" dirty="0" err="1">
                <a:ln>
                  <a:noFill/>
                </a:ln>
                <a:solidFill>
                  <a:sysClr val="windowText" lastClr="000000"/>
                </a:solidFill>
                <a:effectLst/>
                <a:uLnTx/>
                <a:uFillTx/>
                <a:ea typeface="+mn-ea"/>
                <a:cs typeface="Times New Roman" panose="02020603050405020304" pitchFamily="18" charset="0"/>
              </a:rPr>
              <a:t>XiA</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 (digital healthcare) and </a:t>
            </a:r>
            <a:r>
              <a:rPr kumimoji="0" lang="en-US" sz="1100" b="0" i="0" u="none" strike="noStrike" kern="100" cap="none" spc="0" normalizeH="0" baseline="0" noProof="0" dirty="0" err="1">
                <a:ln>
                  <a:noFill/>
                </a:ln>
                <a:solidFill>
                  <a:sysClr val="windowText" lastClr="000000"/>
                </a:solidFill>
                <a:effectLst/>
                <a:uLnTx/>
                <a:uFillTx/>
                <a:ea typeface="+mn-ea"/>
                <a:cs typeface="Times New Roman" panose="02020603050405020304" pitchFamily="18" charset="0"/>
              </a:rPr>
              <a:t>UkraineDigiTrans</a:t>
            </a:r>
            <a:r>
              <a:rPr kumimoji="0" lang="en-US" sz="1100" b="0" i="0" u="none" strike="noStrike" kern="100" cap="none" spc="0" normalizeH="0" baseline="0" noProof="0" dirty="0">
                <a:ln>
                  <a:noFill/>
                </a:ln>
                <a:solidFill>
                  <a:sysClr val="windowText" lastClr="000000"/>
                </a:solidFill>
                <a:effectLst/>
                <a:uLnTx/>
                <a:uFillTx/>
                <a:ea typeface="+mn-ea"/>
                <a:cs typeface="Times New Roman" panose="02020603050405020304" pitchFamily="18" charset="0"/>
              </a:rPr>
              <a:t> (medical education). </a:t>
            </a:r>
          </a:p>
        </p:txBody>
      </p:sp>
      <p:sp>
        <p:nvSpPr>
          <p:cNvPr id="13" name="TextBox 12">
            <a:extLst>
              <a:ext uri="{FF2B5EF4-FFF2-40B4-BE49-F238E27FC236}">
                <a16:creationId xmlns:a16="http://schemas.microsoft.com/office/drawing/2014/main" id="{8E2F2004-5B22-7693-7ACF-91029B3E5D7C}"/>
              </a:ext>
            </a:extLst>
          </p:cNvPr>
          <p:cNvSpPr txBox="1"/>
          <p:nvPr/>
        </p:nvSpPr>
        <p:spPr>
          <a:xfrm>
            <a:off x="696519" y="3717424"/>
            <a:ext cx="5189931" cy="2645661"/>
          </a:xfrm>
          <a:prstGeom prst="rect">
            <a:avLst/>
          </a:prstGeom>
          <a:solidFill>
            <a:schemeClr val="bg2"/>
          </a:solidFill>
        </p:spPr>
        <p:txBody>
          <a:bodyPr wrap="square">
            <a:spAutoFit/>
          </a:bodyPr>
          <a:lstStyle/>
          <a:p>
            <a:pPr marL="0" marR="0" lvl="0" indent="0" algn="l" defTabSz="914385" rtl="0" eaLnBrk="1" fontAlgn="auto" latinLnBrk="0" hangingPunct="1">
              <a:spcBef>
                <a:spcPts val="0"/>
              </a:spcBef>
              <a:spcAft>
                <a:spcPts val="900"/>
              </a:spcAft>
              <a:buClrTx/>
              <a:buSzTx/>
              <a:buFont typeface="Arial" panose="020B0604020202020204" pitchFamily="34" charset="0"/>
              <a:buNone/>
              <a:tabLst/>
              <a:defRPr/>
            </a:pPr>
            <a:r>
              <a:rPr kumimoji="0" lang="fi-FI" sz="1600" b="1" i="0" u="none" strike="noStrike" kern="100" cap="none" spc="0" normalizeH="0" baseline="0" noProof="0" dirty="0">
                <a:ln>
                  <a:noFill/>
                </a:ln>
                <a:effectLst/>
                <a:uLnTx/>
                <a:uFillTx/>
                <a:latin typeface="+mj-lt"/>
                <a:ea typeface="Aptos" panose="020B0004020202020204" pitchFamily="34" charset="0"/>
                <a:cs typeface="Times New Roman" panose="02020603050405020304" pitchFamily="18" charset="0"/>
              </a:rPr>
              <a:t>Sitra – the </a:t>
            </a:r>
            <a:r>
              <a:rPr kumimoji="0" lang="fi-FI" sz="1600" b="1" i="0" u="none" strike="noStrike" kern="100" cap="none" spc="0" normalizeH="0" baseline="0" noProof="0" dirty="0" err="1">
                <a:ln>
                  <a:noFill/>
                </a:ln>
                <a:effectLst/>
                <a:uLnTx/>
                <a:uFillTx/>
                <a:latin typeface="+mj-lt"/>
                <a:ea typeface="Aptos" panose="020B0004020202020204" pitchFamily="34" charset="0"/>
                <a:cs typeface="Times New Roman" panose="02020603050405020304" pitchFamily="18" charset="0"/>
              </a:rPr>
              <a:t>international</a:t>
            </a:r>
            <a:r>
              <a:rPr kumimoji="0" lang="fi-FI" sz="1600" b="1" i="0" u="none" strike="noStrike" kern="100" cap="none" spc="0" normalizeH="0" baseline="0" noProof="0" dirty="0">
                <a:ln>
                  <a:noFill/>
                </a:ln>
                <a:effectLst/>
                <a:uLnTx/>
                <a:uFillTx/>
                <a:latin typeface="+mj-lt"/>
                <a:ea typeface="Aptos" panose="020B0004020202020204" pitchFamily="34" charset="0"/>
                <a:cs typeface="Times New Roman" panose="02020603050405020304" pitchFamily="18" charset="0"/>
              </a:rPr>
              <a:t> </a:t>
            </a:r>
            <a:r>
              <a:rPr kumimoji="0" lang="fi-FI" sz="1600" b="1" i="0" u="none" strike="noStrike" kern="100" cap="none" spc="0" normalizeH="0" baseline="0" noProof="0" dirty="0" err="1">
                <a:ln>
                  <a:noFill/>
                </a:ln>
                <a:effectLst/>
                <a:uLnTx/>
                <a:uFillTx/>
                <a:latin typeface="+mj-lt"/>
                <a:ea typeface="Aptos" panose="020B0004020202020204" pitchFamily="34" charset="0"/>
                <a:cs typeface="Times New Roman" panose="02020603050405020304" pitchFamily="18" charset="0"/>
              </a:rPr>
              <a:t>coordinator</a:t>
            </a:r>
            <a:endParaRPr kumimoji="0" lang="en-FI" sz="1600" b="1" i="0" u="none" strike="noStrike" kern="100" cap="none" spc="0" normalizeH="0" baseline="0" noProof="0" dirty="0">
              <a:ln>
                <a:noFill/>
              </a:ln>
              <a:effectLst/>
              <a:uLnTx/>
              <a:uFillTx/>
              <a:latin typeface="+mj-lt"/>
              <a:ea typeface="Aptos" panose="020B0004020202020204" pitchFamily="34" charset="0"/>
              <a:cs typeface="Times New Roman" panose="02020603050405020304" pitchFamily="18" charset="0"/>
            </a:endParaRPr>
          </a:p>
          <a:p>
            <a:pPr defTabSz="914385">
              <a:lnSpc>
                <a:spcPts val="1620"/>
              </a:lnSpc>
              <a:spcAft>
                <a:spcPts val="600"/>
              </a:spcAft>
              <a:defRPr/>
            </a:pPr>
            <a:r>
              <a:rPr lang="fi-FI" sz="1100" dirty="0">
                <a:solidFill>
                  <a:sysClr val="windowText" lastClr="000000"/>
                </a:solidFill>
              </a:rPr>
              <a:t>Sitra, the Innovation Fund, </a:t>
            </a:r>
            <a:r>
              <a:rPr lang="fi-FI" sz="1100" dirty="0" err="1">
                <a:solidFill>
                  <a:sysClr val="windowText" lastClr="000000"/>
                </a:solidFill>
              </a:rPr>
              <a:t>coordinates</a:t>
            </a:r>
            <a:r>
              <a:rPr lang="fi-FI" sz="1100" dirty="0">
                <a:solidFill>
                  <a:sysClr val="windowText" lastClr="000000"/>
                </a:solidFill>
              </a:rPr>
              <a:t> </a:t>
            </a:r>
            <a:r>
              <a:rPr lang="fi-FI" sz="1100" dirty="0" err="1">
                <a:solidFill>
                  <a:sysClr val="windowText" lastClr="000000"/>
                </a:solidFill>
              </a:rPr>
              <a:t>international</a:t>
            </a:r>
            <a:r>
              <a:rPr lang="fi-FI" sz="1100" dirty="0">
                <a:solidFill>
                  <a:sysClr val="windowText" lastClr="000000"/>
                </a:solidFill>
              </a:rPr>
              <a:t> </a:t>
            </a:r>
            <a:r>
              <a:rPr lang="fi-FI" sz="1100" dirty="0" err="1">
                <a:solidFill>
                  <a:sysClr val="windowText" lastClr="000000"/>
                </a:solidFill>
              </a:rPr>
              <a:t>health</a:t>
            </a:r>
            <a:r>
              <a:rPr lang="fi-FI" sz="1100" dirty="0">
                <a:solidFill>
                  <a:sysClr val="windowText" lastClr="000000"/>
                </a:solidFill>
              </a:rPr>
              <a:t> </a:t>
            </a:r>
            <a:r>
              <a:rPr lang="fi-FI" sz="1100" dirty="0" err="1">
                <a:solidFill>
                  <a:sysClr val="windowText" lastClr="000000"/>
                </a:solidFill>
              </a:rPr>
              <a:t>dataprojects</a:t>
            </a:r>
            <a:r>
              <a:rPr lang="fi-FI" sz="1100" dirty="0">
                <a:solidFill>
                  <a:sysClr val="windowText" lastClr="000000"/>
                </a:solidFill>
              </a:rPr>
              <a:t> and </a:t>
            </a:r>
            <a:r>
              <a:rPr lang="fi-FI" sz="1100" dirty="0" err="1">
                <a:solidFill>
                  <a:sysClr val="windowText" lastClr="000000"/>
                </a:solidFill>
              </a:rPr>
              <a:t>promotes</a:t>
            </a:r>
            <a:r>
              <a:rPr lang="fi-FI" sz="1100" dirty="0">
                <a:solidFill>
                  <a:sysClr val="windowText" lastClr="000000"/>
                </a:solidFill>
              </a:rPr>
              <a:t> </a:t>
            </a:r>
            <a:r>
              <a:rPr lang="fi-FI" sz="1100" dirty="0" err="1">
                <a:solidFill>
                  <a:sysClr val="windowText" lastClr="000000"/>
                </a:solidFill>
              </a:rPr>
              <a:t>international</a:t>
            </a:r>
            <a:r>
              <a:rPr lang="fi-FI" sz="1100" dirty="0">
                <a:solidFill>
                  <a:sysClr val="windowText" lastClr="000000"/>
                </a:solidFill>
              </a:rPr>
              <a:t> </a:t>
            </a:r>
            <a:r>
              <a:rPr lang="fi-FI" sz="1100" dirty="0" err="1">
                <a:solidFill>
                  <a:sysClr val="windowText" lastClr="000000"/>
                </a:solidFill>
              </a:rPr>
              <a:t>cooperation</a:t>
            </a:r>
            <a:r>
              <a:rPr lang="fi-FI" sz="1100" dirty="0">
                <a:solidFill>
                  <a:sysClr val="windowText" lastClr="000000"/>
                </a:solidFill>
              </a:rPr>
              <a:t>. </a:t>
            </a:r>
            <a:r>
              <a:rPr lang="en-US" sz="1100" dirty="0">
                <a:solidFill>
                  <a:sysClr val="windowText" lastClr="000000"/>
                </a:solidFill>
              </a:rPr>
              <a:t>TEHDAS2, a joint action funded by the EU and member states, creates guidelines and technical specifications for using health data in EU for </a:t>
            </a:r>
            <a:r>
              <a:rPr lang="en-US" sz="1100" dirty="0" err="1">
                <a:solidFill>
                  <a:sysClr val="windowText" lastClr="000000"/>
                </a:solidFill>
              </a:rPr>
              <a:t>harmonised</a:t>
            </a:r>
            <a:r>
              <a:rPr lang="en-US" sz="1100" dirty="0">
                <a:solidFill>
                  <a:sysClr val="windowText" lastClr="000000"/>
                </a:solidFill>
              </a:rPr>
              <a:t> implementation of  the EHDS legislation. It aims for </a:t>
            </a:r>
            <a:r>
              <a:rPr lang="en-US" sz="1100" dirty="0" err="1">
                <a:solidFill>
                  <a:sysClr val="windowText" lastClr="000000"/>
                </a:solidFill>
              </a:rPr>
              <a:t>harmonised</a:t>
            </a:r>
            <a:r>
              <a:rPr lang="en-US" sz="1100" dirty="0">
                <a:solidFill>
                  <a:sysClr val="windowText" lastClr="000000"/>
                </a:solidFill>
              </a:rPr>
              <a:t> implementation of  the EHDS legislation, which facilitates research, innovation and policymaking. </a:t>
            </a:r>
          </a:p>
          <a:p>
            <a:pPr defTabSz="914385">
              <a:lnSpc>
                <a:spcPts val="1620"/>
              </a:lnSpc>
              <a:spcAft>
                <a:spcPts val="600"/>
              </a:spcAft>
              <a:defRPr/>
            </a:pPr>
            <a:r>
              <a:rPr lang="en-US" sz="1100" dirty="0">
                <a:solidFill>
                  <a:sysClr val="windowText" lastClr="000000"/>
                </a:solidFill>
              </a:rPr>
              <a:t>Valo, funded by the Nordic Council of Ministers, brings together Nordic and Baltic countries to share experiences when planning and implementing the EHDS regulation. Further, Sitra partners in the European Data Spaces Support Centre, enhancing data sharing and innovation across sectors.</a:t>
            </a:r>
          </a:p>
        </p:txBody>
      </p:sp>
      <p:sp>
        <p:nvSpPr>
          <p:cNvPr id="17" name="TextBox 16">
            <a:extLst>
              <a:ext uri="{FF2B5EF4-FFF2-40B4-BE49-F238E27FC236}">
                <a16:creationId xmlns:a16="http://schemas.microsoft.com/office/drawing/2014/main" id="{D6D611B1-A546-6D36-5F23-E6218A218C37}"/>
              </a:ext>
            </a:extLst>
          </p:cNvPr>
          <p:cNvSpPr txBox="1"/>
          <p:nvPr/>
        </p:nvSpPr>
        <p:spPr>
          <a:xfrm>
            <a:off x="696519" y="1756365"/>
            <a:ext cx="5189931" cy="1873654"/>
          </a:xfrm>
          <a:prstGeom prst="rect">
            <a:avLst/>
          </a:prstGeom>
          <a:solidFill>
            <a:schemeClr val="bg2"/>
          </a:solidFill>
        </p:spPr>
        <p:txBody>
          <a:bodyPr wrap="square">
            <a:spAutoFit/>
          </a:bodyPr>
          <a:lstStyle/>
          <a:p>
            <a:pPr marL="0" marR="0" lvl="0" indent="0" algn="l" defTabSz="914385" rtl="0" eaLnBrk="1" fontAlgn="auto" latinLnBrk="0" hangingPunct="1">
              <a:lnSpc>
                <a:spcPts val="1620"/>
              </a:lnSpc>
              <a:spcBef>
                <a:spcPts val="600"/>
              </a:spcBef>
              <a:spcAft>
                <a:spcPts val="600"/>
              </a:spcAft>
              <a:buClrTx/>
              <a:buSzTx/>
              <a:buFont typeface="Arial" panose="020B0604020202020204" pitchFamily="34" charset="0"/>
              <a:buNone/>
              <a:tabLst/>
              <a:defRPr/>
            </a:pPr>
            <a:r>
              <a:rPr kumimoji="0" lang="en-US" sz="1600" b="1" i="0" u="none" strike="noStrike" kern="100" cap="none" spc="0" normalizeH="0" baseline="0" noProof="0" dirty="0">
                <a:ln>
                  <a:noFill/>
                </a:ln>
                <a:effectLst/>
                <a:uLnTx/>
                <a:uFillTx/>
                <a:ea typeface="+mn-ea"/>
                <a:cs typeface="Times New Roman" panose="02020603050405020304" pitchFamily="18" charset="0"/>
              </a:rPr>
              <a:t>Findata shaping European development</a:t>
            </a:r>
          </a:p>
          <a:p>
            <a:pPr marL="0" marR="0" lvl="0" indent="0" algn="l" defTabSz="914385" rtl="0" eaLnBrk="1" fontAlgn="auto" latinLnBrk="0" hangingPunct="1">
              <a:lnSpc>
                <a:spcPts val="162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ea typeface="+mn-ea"/>
                <a:cs typeface="+mn-cs"/>
              </a:rPr>
              <a:t>While Finland’s secondary use system is national in scope, it is designed to be fully interoperable at the European level. </a:t>
            </a:r>
            <a:r>
              <a:rPr kumimoji="0" lang="en-US" sz="1100" b="0" i="0" u="none" strike="noStrike" kern="1200" cap="none" spc="0" normalizeH="0" baseline="0" noProof="0" dirty="0" err="1">
                <a:ln>
                  <a:noFill/>
                </a:ln>
                <a:solidFill>
                  <a:sysClr val="windowText" lastClr="000000"/>
                </a:solidFill>
                <a:effectLst/>
                <a:uLnTx/>
                <a:uFillTx/>
                <a:ea typeface="+mn-ea"/>
                <a:cs typeface="+mn-cs"/>
              </a:rPr>
              <a:t>Findata</a:t>
            </a:r>
            <a:r>
              <a:rPr kumimoji="0" lang="en-US" sz="1100" b="0" i="0" u="none" strike="noStrike" kern="1200" cap="none" spc="0" normalizeH="0" baseline="0" noProof="0" dirty="0">
                <a:ln>
                  <a:noFill/>
                </a:ln>
                <a:solidFill>
                  <a:sysClr val="windowText" lastClr="000000"/>
                </a:solidFill>
                <a:effectLst/>
                <a:uLnTx/>
                <a:uFillTx/>
                <a:ea typeface="+mn-ea"/>
                <a:cs typeface="+mn-cs"/>
              </a:rPr>
              <a:t> actively participates in EU-funded projects developing cross-border data discovery and analysis capabilities.</a:t>
            </a:r>
          </a:p>
          <a:p>
            <a:pPr marL="0" marR="0" lvl="0" indent="0" algn="l" defTabSz="914385" rtl="0" eaLnBrk="1" fontAlgn="auto" latinLnBrk="0" hangingPunct="1">
              <a:lnSpc>
                <a:spcPts val="162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ea typeface="+mn-ea"/>
                <a:cs typeface="+mn-cs"/>
              </a:rPr>
              <a:t>A concrete example is the Memorandum of Understanding signed between </a:t>
            </a:r>
            <a:r>
              <a:rPr kumimoji="0" lang="en-US" sz="1100" b="0" i="0" u="none" strike="noStrike" kern="1200" cap="none" spc="0" normalizeH="0" baseline="0" noProof="0" dirty="0" err="1">
                <a:ln>
                  <a:noFill/>
                </a:ln>
                <a:solidFill>
                  <a:sysClr val="windowText" lastClr="000000"/>
                </a:solidFill>
                <a:effectLst/>
                <a:uLnTx/>
                <a:uFillTx/>
                <a:ea typeface="+mn-ea"/>
                <a:cs typeface="+mn-cs"/>
              </a:rPr>
              <a:t>Findata</a:t>
            </a:r>
            <a:r>
              <a:rPr kumimoji="0" lang="en-US" sz="1100" b="0" i="0" u="none" strike="noStrike" kern="1200" cap="none" spc="0" normalizeH="0" baseline="0" noProof="0" dirty="0">
                <a:ln>
                  <a:noFill/>
                </a:ln>
                <a:solidFill>
                  <a:sysClr val="windowText" lastClr="000000"/>
                </a:solidFill>
                <a:effectLst/>
                <a:uLnTx/>
                <a:uFillTx/>
                <a:ea typeface="+mn-ea"/>
                <a:cs typeface="+mn-cs"/>
              </a:rPr>
              <a:t> and France’s Health Data Hub (HDH), sharing technical solutions and operational models to support harmonized development. </a:t>
            </a:r>
            <a:r>
              <a:rPr kumimoji="0" lang="fi-FI" sz="1100" b="0" i="0" u="none" strike="noStrike" kern="100" cap="none" spc="0" normalizeH="0" baseline="0" noProof="0" dirty="0">
                <a:ln>
                  <a:noFill/>
                </a:ln>
                <a:solidFill>
                  <a:sysClr val="windowText" lastClr="000000"/>
                </a:solidFill>
                <a:effectLst/>
                <a:uLnTx/>
                <a:uFillTx/>
                <a:ea typeface="Aptos" panose="020B0004020202020204" pitchFamily="34" charset="0"/>
                <a:cs typeface="Times New Roman" panose="02020603050405020304" pitchFamily="18" charset="0"/>
              </a:rPr>
              <a:t>Active </a:t>
            </a:r>
            <a:r>
              <a:rPr kumimoji="0" lang="fi-FI" sz="1100" b="0" i="0" u="none" strike="noStrike" kern="100" cap="none" spc="0" normalizeH="0" baseline="0" noProof="0" dirty="0" err="1">
                <a:ln>
                  <a:noFill/>
                </a:ln>
                <a:solidFill>
                  <a:sysClr val="windowText" lastClr="000000"/>
                </a:solidFill>
                <a:effectLst/>
                <a:uLnTx/>
                <a:uFillTx/>
                <a:ea typeface="Aptos" panose="020B0004020202020204" pitchFamily="34" charset="0"/>
                <a:cs typeface="Times New Roman" panose="02020603050405020304" pitchFamily="18" charset="0"/>
              </a:rPr>
              <a:t>international</a:t>
            </a:r>
            <a:r>
              <a:rPr kumimoji="0" lang="fi-FI" sz="1100" b="0" i="0" u="none" strike="noStrike" kern="100" cap="none" spc="0" normalizeH="0" baseline="0" noProof="0" dirty="0">
                <a:ln>
                  <a:noFill/>
                </a:ln>
                <a:solidFill>
                  <a:sysClr val="windowText" lastClr="000000"/>
                </a:solidFill>
                <a:effectLst/>
                <a:uLnTx/>
                <a:uFillTx/>
                <a:ea typeface="Aptos" panose="020B0004020202020204" pitchFamily="34" charset="0"/>
                <a:cs typeface="Times New Roman" panose="02020603050405020304" pitchFamily="18" charset="0"/>
              </a:rPr>
              <a:t> </a:t>
            </a:r>
            <a:r>
              <a:rPr kumimoji="0" lang="fi-FI" sz="1100" b="0" i="0" u="none" strike="noStrike" kern="100" cap="none" spc="0" normalizeH="0" baseline="0" noProof="0" dirty="0" err="1">
                <a:ln>
                  <a:noFill/>
                </a:ln>
                <a:solidFill>
                  <a:sysClr val="windowText" lastClr="000000"/>
                </a:solidFill>
                <a:effectLst/>
                <a:uLnTx/>
                <a:uFillTx/>
                <a:ea typeface="Aptos" panose="020B0004020202020204" pitchFamily="34" charset="0"/>
                <a:cs typeface="Times New Roman" panose="02020603050405020304" pitchFamily="18" charset="0"/>
                <a:hlinkClick r:id="rId6"/>
              </a:rPr>
              <a:t>cooperation</a:t>
            </a:r>
            <a:r>
              <a:rPr kumimoji="0" lang="fi-FI" sz="1100" b="0" i="0" u="none" strike="noStrike" kern="100" cap="none" spc="0" normalizeH="0" baseline="0" noProof="0" dirty="0">
                <a:ln>
                  <a:noFill/>
                </a:ln>
                <a:solidFill>
                  <a:sysClr val="windowText" lastClr="000000"/>
                </a:solidFill>
                <a:effectLst/>
                <a:uLnTx/>
                <a:uFillTx/>
                <a:ea typeface="Aptos" panose="020B0004020202020204" pitchFamily="34" charset="0"/>
                <a:cs typeface="Times New Roman" panose="02020603050405020304" pitchFamily="18" charset="0"/>
              </a:rPr>
              <a:t> is a </a:t>
            </a:r>
            <a:r>
              <a:rPr kumimoji="0" lang="fi-FI" sz="1100" b="0" i="0" u="none" strike="noStrike" kern="100" cap="none" spc="0" normalizeH="0" baseline="0" noProof="0" dirty="0" err="1">
                <a:ln>
                  <a:noFill/>
                </a:ln>
                <a:solidFill>
                  <a:sysClr val="windowText" lastClr="000000"/>
                </a:solidFill>
                <a:effectLst/>
                <a:uLnTx/>
                <a:uFillTx/>
                <a:ea typeface="Aptos" panose="020B0004020202020204" pitchFamily="34" charset="0"/>
                <a:cs typeface="Times New Roman" panose="02020603050405020304" pitchFamily="18" charset="0"/>
              </a:rPr>
              <a:t>way</a:t>
            </a:r>
            <a:r>
              <a:rPr kumimoji="0" lang="fi-FI" sz="1100" b="0" i="0" u="none" strike="noStrike" kern="100" cap="none" spc="0" normalizeH="0" baseline="0" noProof="0" dirty="0">
                <a:ln>
                  <a:noFill/>
                </a:ln>
                <a:solidFill>
                  <a:sysClr val="windowText" lastClr="000000"/>
                </a:solidFill>
                <a:effectLst/>
                <a:uLnTx/>
                <a:uFillTx/>
                <a:ea typeface="Aptos" panose="020B0004020202020204" pitchFamily="34" charset="0"/>
                <a:cs typeface="Times New Roman" panose="02020603050405020304" pitchFamily="18" charset="0"/>
              </a:rPr>
              <a:t> for Findata to </a:t>
            </a:r>
            <a:r>
              <a:rPr kumimoji="0" lang="fi-FI" sz="1100" b="0" i="0" u="none" strike="noStrike" kern="100" cap="none" spc="0" normalizeH="0" baseline="0" noProof="0" dirty="0" err="1">
                <a:ln>
                  <a:noFill/>
                </a:ln>
                <a:solidFill>
                  <a:sysClr val="windowText" lastClr="000000"/>
                </a:solidFill>
                <a:effectLst/>
                <a:uLnTx/>
                <a:uFillTx/>
                <a:ea typeface="Aptos" panose="020B0004020202020204" pitchFamily="34" charset="0"/>
                <a:cs typeface="Times New Roman" panose="02020603050405020304" pitchFamily="18" charset="0"/>
              </a:rPr>
              <a:t>promote</a:t>
            </a:r>
            <a:r>
              <a:rPr kumimoji="0" lang="fi-FI" sz="1100" b="0" i="0" u="none" strike="noStrike" kern="100" cap="none" spc="0" normalizeH="0" baseline="0" noProof="0" dirty="0">
                <a:ln>
                  <a:noFill/>
                </a:ln>
                <a:solidFill>
                  <a:sysClr val="windowText" lastClr="000000"/>
                </a:solidFill>
                <a:effectLst/>
                <a:uLnTx/>
                <a:uFillTx/>
                <a:ea typeface="Aptos" panose="020B0004020202020204" pitchFamily="34" charset="0"/>
                <a:cs typeface="Times New Roman" panose="02020603050405020304" pitchFamily="18" charset="0"/>
              </a:rPr>
              <a:t> the </a:t>
            </a:r>
            <a:r>
              <a:rPr kumimoji="0" lang="fi-FI" sz="1100" b="0" i="0" u="none" strike="noStrike" kern="100" cap="none" spc="0" normalizeH="0" baseline="0" noProof="0" dirty="0" err="1">
                <a:ln>
                  <a:noFill/>
                </a:ln>
                <a:solidFill>
                  <a:sysClr val="windowText" lastClr="000000"/>
                </a:solidFill>
                <a:effectLst/>
                <a:uLnTx/>
                <a:uFillTx/>
                <a:ea typeface="Aptos" panose="020B0004020202020204" pitchFamily="34" charset="0"/>
                <a:cs typeface="Times New Roman" panose="02020603050405020304" pitchFamily="18" charset="0"/>
              </a:rPr>
              <a:t>national</a:t>
            </a:r>
            <a:r>
              <a:rPr kumimoji="0" lang="fi-FI" sz="1100" b="0" i="0" u="none" strike="noStrike" kern="100" cap="none" spc="0" normalizeH="0" baseline="0" noProof="0" dirty="0">
                <a:ln>
                  <a:noFill/>
                </a:ln>
                <a:solidFill>
                  <a:sysClr val="windowText" lastClr="000000"/>
                </a:solidFill>
                <a:effectLst/>
                <a:uLnTx/>
                <a:uFillTx/>
                <a:ea typeface="Aptos" panose="020B0004020202020204" pitchFamily="34" charset="0"/>
                <a:cs typeface="Times New Roman" panose="02020603050405020304" pitchFamily="18" charset="0"/>
              </a:rPr>
              <a:t> and European </a:t>
            </a:r>
            <a:r>
              <a:rPr kumimoji="0" lang="fi-FI" sz="1100" b="0" i="0" u="none" strike="noStrike" kern="100" cap="none" spc="0" normalizeH="0" baseline="0" noProof="0" dirty="0" err="1">
                <a:ln>
                  <a:noFill/>
                </a:ln>
                <a:solidFill>
                  <a:sysClr val="windowText" lastClr="000000"/>
                </a:solidFill>
                <a:effectLst/>
                <a:uLnTx/>
                <a:uFillTx/>
                <a:ea typeface="Aptos" panose="020B0004020202020204" pitchFamily="34" charset="0"/>
                <a:cs typeface="Times New Roman" panose="02020603050405020304" pitchFamily="18" charset="0"/>
              </a:rPr>
              <a:t>implementation</a:t>
            </a:r>
            <a:r>
              <a:rPr kumimoji="0" lang="fi-FI" sz="1100" b="0" i="0" u="none" strike="noStrike" kern="100" cap="none" spc="0" normalizeH="0" baseline="0" noProof="0" dirty="0">
                <a:ln>
                  <a:noFill/>
                </a:ln>
                <a:solidFill>
                  <a:sysClr val="windowText" lastClr="000000"/>
                </a:solidFill>
                <a:effectLst/>
                <a:uLnTx/>
                <a:uFillTx/>
                <a:ea typeface="Aptos" panose="020B0004020202020204" pitchFamily="34" charset="0"/>
                <a:cs typeface="Times New Roman" panose="02020603050405020304" pitchFamily="18" charset="0"/>
              </a:rPr>
              <a:t> of the EHDS Regulation.</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 name="TextBox 3">
            <a:extLst>
              <a:ext uri="{FF2B5EF4-FFF2-40B4-BE49-F238E27FC236}">
                <a16:creationId xmlns:a16="http://schemas.microsoft.com/office/drawing/2014/main" id="{7FEAEF70-531B-CF1D-7657-EBB2CADFC8C9}"/>
              </a:ext>
            </a:extLst>
          </p:cNvPr>
          <p:cNvSpPr txBox="1"/>
          <p:nvPr/>
        </p:nvSpPr>
        <p:spPr>
          <a:xfrm>
            <a:off x="5981700" y="1723235"/>
            <a:ext cx="5586667" cy="1718698"/>
          </a:xfrm>
          <a:prstGeom prst="rect">
            <a:avLst/>
          </a:prstGeom>
          <a:solidFill>
            <a:schemeClr val="bg2"/>
          </a:solidFill>
        </p:spPr>
        <p:txBody>
          <a:bodyPr wrap="square">
            <a:spAutoFit/>
          </a:bodyPr>
          <a:lstStyle/>
          <a:p>
            <a:pPr lvl="0" defTabSz="914385">
              <a:spcAft>
                <a:spcPts val="900"/>
              </a:spcAft>
              <a:defRPr/>
            </a:pPr>
            <a:r>
              <a:rPr lang="en-GB" sz="1600" b="1" kern="100" dirty="0">
                <a:latin typeface="+mj-lt"/>
                <a:cs typeface="Times New Roman" panose="02020603050405020304" pitchFamily="18" charset="0"/>
              </a:rPr>
              <a:t>Fingenious - </a:t>
            </a:r>
            <a:r>
              <a:rPr lang="en-US" sz="1600" b="1" kern="100" dirty="0">
                <a:latin typeface="+mj-lt"/>
                <a:cs typeface="Times New Roman" panose="02020603050405020304" pitchFamily="18" charset="0"/>
              </a:rPr>
              <a:t>Gateway to Finnish Biobanks and Biomedical Research </a:t>
            </a:r>
            <a:endParaRPr lang="en-GB" sz="1600" b="1" kern="100" dirty="0">
              <a:latin typeface="+mj-lt"/>
              <a:cs typeface="Times New Roman" panose="02020603050405020304" pitchFamily="18" charset="0"/>
            </a:endParaRPr>
          </a:p>
          <a:p>
            <a:pPr defTabSz="914385">
              <a:lnSpc>
                <a:spcPts val="1620"/>
              </a:lnSpc>
              <a:spcAft>
                <a:spcPts val="600"/>
              </a:spcAft>
              <a:defRPr/>
            </a:pPr>
            <a:r>
              <a:rPr lang="en-US" sz="1100" noProof="1">
                <a:solidFill>
                  <a:sysClr val="windowText" lastClr="000000"/>
                </a:solidFill>
              </a:rPr>
              <a:t>Finnish Biobank Cooperative (FINBB) coordinates the infrastructure of all biobanks. Its F</a:t>
            </a:r>
            <a:r>
              <a:rPr lang="en-US" sz="1100" dirty="0">
                <a:solidFill>
                  <a:sysClr val="windowText" lastClr="000000"/>
                </a:solidFill>
              </a:rPr>
              <a:t>ingenious brings through a single-point of contact access to Finnish biobanks’ biospecimens, data, study participant finding, and expertise for academic and industry researchers globally. Fingenious Ecosystem is a collaboration network of public, academic and private actors on biomedical research services, facilitating real-world evidence and real-world data projects. </a:t>
            </a:r>
          </a:p>
        </p:txBody>
      </p:sp>
    </p:spTree>
    <p:extLst>
      <p:ext uri="{BB962C8B-B14F-4D97-AF65-F5344CB8AC3E}">
        <p14:creationId xmlns:p14="http://schemas.microsoft.com/office/powerpoint/2010/main" val="267991288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3B9B55-3FE0-E8AE-D2E0-94CF6C64D921}"/>
              </a:ext>
            </a:extLst>
          </p:cNvPr>
          <p:cNvSpPr>
            <a:spLocks noGrp="1"/>
          </p:cNvSpPr>
          <p:nvPr>
            <p:ph type="title"/>
          </p:nvPr>
        </p:nvSpPr>
        <p:spPr/>
        <p:txBody>
          <a:bodyPr/>
          <a:lstStyle/>
          <a:p>
            <a:r>
              <a:rPr lang="en-GB" noProof="0" dirty="0"/>
              <a:t>Finland as your partner for the secondary use of health and social data</a:t>
            </a:r>
          </a:p>
        </p:txBody>
      </p:sp>
      <p:sp>
        <p:nvSpPr>
          <p:cNvPr id="3" name="Sisällön paikkamerkki 2">
            <a:extLst>
              <a:ext uri="{FF2B5EF4-FFF2-40B4-BE49-F238E27FC236}">
                <a16:creationId xmlns:a16="http://schemas.microsoft.com/office/drawing/2014/main" id="{DE6BBBF5-F2CB-DFD9-23D2-D98FA64BDF31}"/>
              </a:ext>
            </a:extLst>
          </p:cNvPr>
          <p:cNvSpPr>
            <a:spLocks noGrp="1"/>
          </p:cNvSpPr>
          <p:nvPr>
            <p:ph idx="1"/>
          </p:nvPr>
        </p:nvSpPr>
        <p:spPr>
          <a:xfrm>
            <a:off x="1371600" y="2403566"/>
            <a:ext cx="9521189" cy="3425701"/>
          </a:xfrm>
        </p:spPr>
        <p:txBody>
          <a:bodyPr/>
          <a:lstStyle/>
          <a:p>
            <a:pPr marL="0" indent="0">
              <a:buNone/>
            </a:pPr>
            <a:r>
              <a:rPr lang="en-GB" noProof="0" dirty="0"/>
              <a:t>Finland offers end-to-end expertise and ready building blocks to help you develop and scale secondary use of health and social care data in a safe, compliant and practical way. </a:t>
            </a:r>
          </a:p>
          <a:p>
            <a:pPr marL="0" indent="0">
              <a:buNone/>
            </a:pPr>
            <a:endParaRPr lang="en-GB" b="0" dirty="0"/>
          </a:p>
          <a:p>
            <a:pPr marL="0" indent="0">
              <a:buNone/>
            </a:pPr>
            <a:r>
              <a:rPr lang="en-GB" sz="1800" b="0" dirty="0"/>
              <a:t>Support</a:t>
            </a:r>
            <a:r>
              <a:rPr lang="en-GB" sz="1800" b="0" noProof="0" dirty="0"/>
              <a:t> is available from early-stage planning to implementation: from policy, legal and operational advisory to services and solutions for data governance and information management, user-facing digital services such as access portals, and secure processing environments and cybersecurity capabilities that enable compliant use of sensitive data.</a:t>
            </a:r>
            <a:endParaRPr lang="en-GB" b="0" noProof="0" dirty="0"/>
          </a:p>
          <a:p>
            <a:pPr marL="0" indent="0">
              <a:buNone/>
            </a:pPr>
            <a:endParaRPr lang="en-GB" noProof="0" dirty="0"/>
          </a:p>
        </p:txBody>
      </p:sp>
    </p:spTree>
    <p:extLst>
      <p:ext uri="{BB962C8B-B14F-4D97-AF65-F5344CB8AC3E}">
        <p14:creationId xmlns:p14="http://schemas.microsoft.com/office/powerpoint/2010/main" val="2278767730"/>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8EAAC60-18E2-48AC-BE0F-88A233C24605}" vid="{E08D1905-E3E3-4182-AD74-6F4FCE009A6C}"/>
    </a:ext>
  </a:extLst>
</a:theme>
</file>

<file path=ppt/theme/theme2.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DHFi kalvopohjat.pptx" id="{C54ADFAE-0E23-44ED-9C84-1EA57F2B6E2E}" vid="{328221C0-35B5-42A5-9A7C-090C2B709C1A}"/>
    </a:ext>
  </a:extLst>
</a:theme>
</file>

<file path=ppt/theme/theme3.xml><?xml version="1.0" encoding="utf-8"?>
<a:theme xmlns:a="http://schemas.openxmlformats.org/drawingml/2006/main" name="2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DHFi kalvopohjat.pptx" id="{C54ADFAE-0E23-44ED-9C84-1EA57F2B6E2E}" vid="{328221C0-35B5-42A5-9A7C-090C2B709C1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fbec5ed-b8e1-4938-97af-921652e767bf" xsi:nil="true"/>
    <lcf76f155ced4ddcb4097134ff3c332f xmlns="26053986-2ecf-4f2b-98b6-dca5518ac06e">
      <Terms xmlns="http://schemas.microsoft.com/office/infopath/2007/PartnerControls"/>
    </lcf76f155ced4ddcb4097134ff3c332f>
    <versiointi xmlns="26053986-2ecf-4f2b-98b6-dca5518ac06e">2023-05-28T21:00:00+00:00</versiointi>
    <Pvm xmlns="26053986-2ecf-4f2b-98b6-dca5518ac06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FBA0983A33C5514CBE9349385348DEFD" ma:contentTypeVersion="21" ma:contentTypeDescription="Luo uusi asiakirja." ma:contentTypeScope="" ma:versionID="eb3706c81c6d1d98f0332b0eb0ca75a4">
  <xsd:schema xmlns:xsd="http://www.w3.org/2001/XMLSchema" xmlns:xs="http://www.w3.org/2001/XMLSchema" xmlns:p="http://schemas.microsoft.com/office/2006/metadata/properties" xmlns:ns2="26053986-2ecf-4f2b-98b6-dca5518ac06e" xmlns:ns3="4fbec5ed-b8e1-4938-97af-921652e767bf" targetNamespace="http://schemas.microsoft.com/office/2006/metadata/properties" ma:root="true" ma:fieldsID="fa875c956d1328bc07476beec83f4ff9" ns2:_="" ns3:_="">
    <xsd:import namespace="26053986-2ecf-4f2b-98b6-dca5518ac06e"/>
    <xsd:import namespace="4fbec5ed-b8e1-4938-97af-921652e767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3:TaxCatchAll" minOccurs="0"/>
                <xsd:element ref="ns2:lcf76f155ced4ddcb4097134ff3c332f" minOccurs="0"/>
                <xsd:element ref="ns2:versiointi" minOccurs="0"/>
                <xsd:element ref="ns2:MediaServiceObjectDetectorVersions" minOccurs="0"/>
                <xsd:element ref="ns2:MediaServiceSearchProperties" minOccurs="0"/>
                <xsd:element ref="ns2:Pv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053986-2ecf-4f2b-98b6-dca5518ac0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e39ef872-dd58-456a-b854-6872cda9cfb8" ma:termSetId="09814cd3-568e-fe90-9814-8d621ff8fb84" ma:anchorId="fba54fb3-c3e1-fe81-a776-ca4b69148c4d" ma:open="true" ma:isKeyword="false">
      <xsd:complexType>
        <xsd:sequence>
          <xsd:element ref="pc:Terms" minOccurs="0" maxOccurs="1"/>
        </xsd:sequence>
      </xsd:complexType>
    </xsd:element>
    <xsd:element name="versiointi" ma:index="23" nillable="true" ma:displayName="versiointi" ma:default="2023-05-28T21:00:00.000Z" ma:format="DateOnly" ma:internalName="versiointi">
      <xsd:simpleType>
        <xsd:restriction base="dms:DateTim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Pvm" ma:index="26" nillable="true" ma:displayName="Pvm" ma:format="DateOnly" ma:internalName="Pvm">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fbec5ed-b8e1-4938-97af-921652e767bf" elementFormDefault="qualified">
    <xsd:import namespace="http://schemas.microsoft.com/office/2006/documentManagement/types"/>
    <xsd:import namespace="http://schemas.microsoft.com/office/infopath/2007/PartnerControls"/>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element name="TaxCatchAll" ma:index="20" nillable="true" ma:displayName="Taxonomy Catch All Column" ma:hidden="true" ma:list="{2a4ef82f-2d68-4a58-a1a8-33b29e623490}" ma:internalName="TaxCatchAll" ma:showField="CatchAllData" ma:web="4fbec5ed-b8e1-4938-97af-921652e76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7CB486-19AA-47D6-8ECF-DDF39711D9C7}">
  <ds:schemaRefs>
    <ds:schemaRef ds:uri="http://schemas.microsoft.com/sharepoint/v3/contenttype/forms"/>
  </ds:schemaRefs>
</ds:datastoreItem>
</file>

<file path=customXml/itemProps2.xml><?xml version="1.0" encoding="utf-8"?>
<ds:datastoreItem xmlns:ds="http://schemas.openxmlformats.org/officeDocument/2006/customXml" ds:itemID="{75E29909-21C0-426C-9420-24E44A987EA1}">
  <ds:schemaRefs>
    <ds:schemaRef ds:uri="0ac05a83-4081-4a09-b368-6114f77ccfbf"/>
    <ds:schemaRef ds:uri="af2a5d19-ab58-4981-a541-52ab69f76231"/>
    <ds:schemaRef ds:uri="http://purl.org/dc/terms/"/>
    <ds:schemaRef ds:uri="http://purl.org/dc/dcmitype/"/>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974F9AEA-F231-49D9-88E9-0943DF0B3A86}"/>
</file>

<file path=docProps/app.xml><?xml version="1.0" encoding="utf-8"?>
<Properties xmlns="http://schemas.openxmlformats.org/officeDocument/2006/extended-properties" xmlns:vt="http://schemas.openxmlformats.org/officeDocument/2006/docPropsVTypes">
  <Template>Toisioesite</Template>
  <TotalTime>3301</TotalTime>
  <Words>5540</Words>
  <Application>Microsoft Macintosh PowerPoint</Application>
  <PresentationFormat>Laajakuva</PresentationFormat>
  <Paragraphs>470</Paragraphs>
  <Slides>25</Slides>
  <Notes>13</Notes>
  <HiddenSlides>0</HiddenSlides>
  <MMClips>0</MMClips>
  <ScaleCrop>false</ScaleCrop>
  <HeadingPairs>
    <vt:vector size="8" baseType="variant">
      <vt:variant>
        <vt:lpstr>Käytetyt fontit</vt:lpstr>
      </vt:variant>
      <vt:variant>
        <vt:i4>11</vt:i4>
      </vt:variant>
      <vt:variant>
        <vt:lpstr>Teema</vt:lpstr>
      </vt:variant>
      <vt:variant>
        <vt:i4>4</vt:i4>
      </vt:variant>
      <vt:variant>
        <vt:lpstr>Upotetut OLE-palvelimet</vt:lpstr>
      </vt:variant>
      <vt:variant>
        <vt:i4>1</vt:i4>
      </vt:variant>
      <vt:variant>
        <vt:lpstr>Dian otsikot</vt:lpstr>
      </vt:variant>
      <vt:variant>
        <vt:i4>25</vt:i4>
      </vt:variant>
    </vt:vector>
  </HeadingPairs>
  <TitlesOfParts>
    <vt:vector size="41" baseType="lpstr">
      <vt:lpstr>Aptos</vt:lpstr>
      <vt:lpstr>Aptos Display</vt:lpstr>
      <vt:lpstr>Arial</vt:lpstr>
      <vt:lpstr>Calibri</vt:lpstr>
      <vt:lpstr>Finlandica</vt:lpstr>
      <vt:lpstr>Inter</vt:lpstr>
      <vt:lpstr>Inter Bold</vt:lpstr>
      <vt:lpstr>Martel Sans</vt:lpstr>
      <vt:lpstr>Space Grotesk</vt:lpstr>
      <vt:lpstr>Times New Roman</vt:lpstr>
      <vt:lpstr>Work Sans</vt:lpstr>
      <vt:lpstr>Office Theme</vt:lpstr>
      <vt:lpstr>1_Suomi Finland</vt:lpstr>
      <vt:lpstr>2_Suomi Finland</vt:lpstr>
      <vt:lpstr>1_office theme</vt:lpstr>
      <vt:lpstr>think-cell Slide</vt:lpstr>
      <vt:lpstr>Resources for  the secondary use of health data</vt:lpstr>
      <vt:lpstr>Efforts to implement the EHDS at EU, national and healthcare levels are urgent – Key Milestones</vt:lpstr>
      <vt:lpstr>PowerPoint-esitys</vt:lpstr>
      <vt:lpstr>PowerPoint-esitys</vt:lpstr>
      <vt:lpstr>PowerPoint-esitys</vt:lpstr>
      <vt:lpstr>PowerPoint-esitys</vt:lpstr>
      <vt:lpstr>PowerPoint-esitys</vt:lpstr>
      <vt:lpstr>PowerPoint-esitys</vt:lpstr>
      <vt:lpstr>Finland as your partner for the secondary use of health and social data</vt:lpstr>
      <vt:lpstr>Solutions and  solution providers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Tapani Piha</dc:creator>
  <cp:lastModifiedBy>Veera Eiste</cp:lastModifiedBy>
  <cp:revision>151</cp:revision>
  <dcterms:created xsi:type="dcterms:W3CDTF">2025-05-22T15:41:17Z</dcterms:created>
  <dcterms:modified xsi:type="dcterms:W3CDTF">2025-12-11T13:10:46Z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0x010100FBA0983A33C5514CBE9349385348DEFD</vt:lpwstr>
  </property>
  <property fmtid="{D5CDD505-2E9C-101B-9397-08002B2CF9AE}" pid="3" name="MediaServiceImageTags">
    <vt:lpwstr/>
  </property>
  <property fmtid="{D5CDD505-2E9C-101B-9397-08002B2CF9AE}" pid="4" name="MSIP_Label_1f379a47-aacf-4160-a213-2afb2ce36c33_Enabled">
    <vt:lpwstr>true</vt:lpwstr>
  </property>
  <property fmtid="{D5CDD505-2E9C-101B-9397-08002B2CF9AE}" pid="5" name="MSIP_Label_1f379a47-aacf-4160-a213-2afb2ce36c33_SetDate">
    <vt:lpwstr>2025-12-11T13:10:45Z</vt:lpwstr>
  </property>
  <property fmtid="{D5CDD505-2E9C-101B-9397-08002B2CF9AE}" pid="6" name="MSIP_Label_1f379a47-aacf-4160-a213-2afb2ce36c33_Method">
    <vt:lpwstr>Privileged</vt:lpwstr>
  </property>
  <property fmtid="{D5CDD505-2E9C-101B-9397-08002B2CF9AE}" pid="7" name="MSIP_Label_1f379a47-aacf-4160-a213-2afb2ce36c33_Name">
    <vt:lpwstr>Confidential</vt:lpwstr>
  </property>
  <property fmtid="{D5CDD505-2E9C-101B-9397-08002B2CF9AE}" pid="8" name="MSIP_Label_1f379a47-aacf-4160-a213-2afb2ce36c33_SiteId">
    <vt:lpwstr>4b4e036d-f94b-4209-8f07-6860b3641366</vt:lpwstr>
  </property>
  <property fmtid="{D5CDD505-2E9C-101B-9397-08002B2CF9AE}" pid="9" name="MSIP_Label_1f379a47-aacf-4160-a213-2afb2ce36c33_ActionId">
    <vt:lpwstr>2add87dd-baef-4978-b75b-9265d76f9394</vt:lpwstr>
  </property>
  <property fmtid="{D5CDD505-2E9C-101B-9397-08002B2CF9AE}" pid="10" name="MSIP_Label_1f379a47-aacf-4160-a213-2afb2ce36c33_ContentBits">
    <vt:lpwstr>0</vt:lpwstr>
  </property>
  <property fmtid="{D5CDD505-2E9C-101B-9397-08002B2CF9AE}" pid="11" name="MSIP_Label_1f379a47-aacf-4160-a213-2afb2ce36c33_Tag">
    <vt:lpwstr>50, 0, 1, 1</vt:lpwstr>
  </property>
</Properties>
</file>