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1.xml" ContentType="application/vnd.openxmlformats-officedocument.presentationml.tags+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1.xml" ContentType="application/vnd.openxmlformats-officedocument.presentationml.notesSlide+xml"/>
  <Override PartName="/ppt/tags/tag11.xml" ContentType="application/vnd.openxmlformats-officedocument.presentationml.tags+xml"/>
  <Override PartName="/ppt/comments/modernComment_158_4CDE5A55.xml" ContentType="application/vnd.ms-powerpoint.comment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4"/>
    <p:sldMasterId id="2147483682" r:id="rId5"/>
  </p:sldMasterIdLst>
  <p:notesMasterIdLst>
    <p:notesMasterId r:id="rId19"/>
  </p:notesMasterIdLst>
  <p:handoutMasterIdLst>
    <p:handoutMasterId r:id="rId20"/>
  </p:handoutMasterIdLst>
  <p:sldIdLst>
    <p:sldId id="318" r:id="rId6"/>
    <p:sldId id="350" r:id="rId7"/>
    <p:sldId id="349" r:id="rId8"/>
    <p:sldId id="319" r:id="rId9"/>
    <p:sldId id="346" r:id="rId10"/>
    <p:sldId id="320" r:id="rId11"/>
    <p:sldId id="347" r:id="rId12"/>
    <p:sldId id="342" r:id="rId13"/>
    <p:sldId id="344" r:id="rId14"/>
    <p:sldId id="345" r:id="rId15"/>
    <p:sldId id="348" r:id="rId16"/>
    <p:sldId id="343" r:id="rId17"/>
    <p:sldId id="352" r:id="rId18"/>
  </p:sldIdLst>
  <p:sldSz cx="9144000" cy="5143500" type="screen16x9"/>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5">
          <p15:clr>
            <a:srgbClr val="A4A3A4"/>
          </p15:clr>
        </p15:guide>
        <p15:guide id="3" orient="horz" pos="2754">
          <p15:clr>
            <a:srgbClr val="A4A3A4"/>
          </p15:clr>
        </p15:guide>
        <p15:guide id="4" orient="horz" pos="531">
          <p15:clr>
            <a:srgbClr val="A4A3A4"/>
          </p15:clr>
        </p15:guide>
        <p15:guide id="5" orient="horz" pos="940">
          <p15:clr>
            <a:srgbClr val="A4A3A4"/>
          </p15:clr>
        </p15:guide>
        <p15:guide id="6" orient="horz" pos="849">
          <p15:clr>
            <a:srgbClr val="A4A3A4"/>
          </p15:clr>
        </p15:guide>
        <p15:guide id="7" orient="horz" pos="1756">
          <p15:clr>
            <a:srgbClr val="A4A3A4"/>
          </p15:clr>
        </p15:guide>
        <p15:guide id="8" pos="2880">
          <p15:clr>
            <a:srgbClr val="A4A3A4"/>
          </p15:clr>
        </p15:guide>
        <p15:guide id="9" pos="295">
          <p15:clr>
            <a:srgbClr val="A4A3A4"/>
          </p15:clr>
        </p15:guide>
        <p15:guide id="10" pos="5465">
          <p15:clr>
            <a:srgbClr val="A4A3A4"/>
          </p15:clr>
        </p15:guide>
        <p15:guide id="11" pos="1156">
          <p15:clr>
            <a:srgbClr val="A4A3A4"/>
          </p15:clr>
        </p15:guide>
        <p15:guide id="12" pos="1973">
          <p15:clr>
            <a:srgbClr val="A4A3A4"/>
          </p15:clr>
        </p15:guide>
        <p15:guide id="13" pos="3787">
          <p15:clr>
            <a:srgbClr val="A4A3A4"/>
          </p15:clr>
        </p15:guide>
        <p15:guide id="14" pos="460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3393E2A-4FD1-0111-3B2B-33EBDCE008F5}" name="Tommi Kemppainen" initials="TK" userId="S::tommi.kemppainen@nhg.fi::baabdc01-0276-4b10-a1e2-e91e09627066" providerId="AD"/>
  <p188:author id="{6B483372-82EA-9C7F-0F06-A80C886A5BD0}" name="Perttu Prusi" initials="PP" userId="S::perttu.prusi@sofigate.com::0c22b9c1-e24c-4158-93a1-2a05eec25db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B7E0"/>
    <a:srgbClr val="263968"/>
    <a:srgbClr val="6E6168"/>
    <a:srgbClr val="00237A"/>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1CFDB0-C533-2543-B7AA-E517C1912453}" v="1253" dt="2025-11-17T10:45:14.6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620"/>
        <p:guide orient="horz" pos="305"/>
        <p:guide orient="horz" pos="2754"/>
        <p:guide orient="horz" pos="531"/>
        <p:guide orient="horz" pos="940"/>
        <p:guide orient="horz" pos="849"/>
        <p:guide orient="horz" pos="1756"/>
        <p:guide pos="2880"/>
        <p:guide pos="295"/>
        <p:guide pos="5465"/>
        <p:guide pos="1156"/>
        <p:guide pos="1973"/>
        <p:guide pos="3787"/>
        <p:guide pos="4604"/>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itinen Tomi (STM)" userId="S::tomi.laitinen_gov.fi#ext#@digifinland.onmicrosoft.com::20bc5db1-e88f-4809-bbc3-b8e601a790f3" providerId="AD" clId="Web-{25FA907A-1ED5-AB91-4FC9-C0D8F37BCEBE}"/>
    <pc:docChg chg="modSld">
      <pc:chgData name="Laitinen Tomi (STM)" userId="S::tomi.laitinen_gov.fi#ext#@digifinland.onmicrosoft.com::20bc5db1-e88f-4809-bbc3-b8e601a790f3" providerId="AD" clId="Web-{25FA907A-1ED5-AB91-4FC9-C0D8F37BCEBE}" dt="2025-11-06T07:53:15.153" v="19"/>
      <pc:docMkLst>
        <pc:docMk/>
      </pc:docMkLst>
      <pc:sldChg chg="modSp">
        <pc:chgData name="Laitinen Tomi (STM)" userId="S::tomi.laitinen_gov.fi#ext#@digifinland.onmicrosoft.com::20bc5db1-e88f-4809-bbc3-b8e601a790f3" providerId="AD" clId="Web-{25FA907A-1ED5-AB91-4FC9-C0D8F37BCEBE}" dt="2025-11-06T07:53:15.153" v="19"/>
        <pc:sldMkLst>
          <pc:docMk/>
          <pc:sldMk cId="2687717791" sldId="343"/>
        </pc:sldMkLst>
        <pc:spChg chg="mod">
          <ac:chgData name="Laitinen Tomi (STM)" userId="S::tomi.laitinen_gov.fi#ext#@digifinland.onmicrosoft.com::20bc5db1-e88f-4809-bbc3-b8e601a790f3" providerId="AD" clId="Web-{25FA907A-1ED5-AB91-4FC9-C0D8F37BCEBE}" dt="2025-11-06T07:53:15.153" v="19"/>
          <ac:spMkLst>
            <pc:docMk/>
            <pc:sldMk cId="2687717791" sldId="343"/>
            <ac:spMk id="4" creationId="{FADA72ED-CFB2-29E7-8A5E-C2AAAA6C09D9}"/>
          </ac:spMkLst>
        </pc:spChg>
        <pc:spChg chg="mod">
          <ac:chgData name="Laitinen Tomi (STM)" userId="S::tomi.laitinen_gov.fi#ext#@digifinland.onmicrosoft.com::20bc5db1-e88f-4809-bbc3-b8e601a790f3" providerId="AD" clId="Web-{25FA907A-1ED5-AB91-4FC9-C0D8F37BCEBE}" dt="2025-11-06T07:53:15.153" v="18"/>
          <ac:spMkLst>
            <pc:docMk/>
            <pc:sldMk cId="2687717791" sldId="343"/>
            <ac:spMk id="6" creationId="{B599CCFC-9481-BD82-14D9-5A7E1DDC0A7E}"/>
          </ac:spMkLst>
        </pc:spChg>
        <pc:spChg chg="mod">
          <ac:chgData name="Laitinen Tomi (STM)" userId="S::tomi.laitinen_gov.fi#ext#@digifinland.onmicrosoft.com::20bc5db1-e88f-4809-bbc3-b8e601a790f3" providerId="AD" clId="Web-{25FA907A-1ED5-AB91-4FC9-C0D8F37BCEBE}" dt="2025-11-06T07:53:15.153" v="17"/>
          <ac:spMkLst>
            <pc:docMk/>
            <pc:sldMk cId="2687717791" sldId="343"/>
            <ac:spMk id="7" creationId="{B66B87B1-66FB-8ECA-7CCF-5F1F2C152338}"/>
          </ac:spMkLst>
        </pc:spChg>
        <pc:spChg chg="mod">
          <ac:chgData name="Laitinen Tomi (STM)" userId="S::tomi.laitinen_gov.fi#ext#@digifinland.onmicrosoft.com::20bc5db1-e88f-4809-bbc3-b8e601a790f3" providerId="AD" clId="Web-{25FA907A-1ED5-AB91-4FC9-C0D8F37BCEBE}" dt="2025-11-06T07:53:15.153" v="16"/>
          <ac:spMkLst>
            <pc:docMk/>
            <pc:sldMk cId="2687717791" sldId="343"/>
            <ac:spMk id="8" creationId="{540CB48C-B601-1ED9-09F9-6D773FB94C25}"/>
          </ac:spMkLst>
        </pc:spChg>
        <pc:spChg chg="mod">
          <ac:chgData name="Laitinen Tomi (STM)" userId="S::tomi.laitinen_gov.fi#ext#@digifinland.onmicrosoft.com::20bc5db1-e88f-4809-bbc3-b8e601a790f3" providerId="AD" clId="Web-{25FA907A-1ED5-AB91-4FC9-C0D8F37BCEBE}" dt="2025-11-06T07:53:15.153" v="15"/>
          <ac:spMkLst>
            <pc:docMk/>
            <pc:sldMk cId="2687717791" sldId="343"/>
            <ac:spMk id="10" creationId="{EA18C7AB-8E2D-A917-1D72-3BE4AA204A08}"/>
          </ac:spMkLst>
        </pc:spChg>
        <pc:spChg chg="mod">
          <ac:chgData name="Laitinen Tomi (STM)" userId="S::tomi.laitinen_gov.fi#ext#@digifinland.onmicrosoft.com::20bc5db1-e88f-4809-bbc3-b8e601a790f3" providerId="AD" clId="Web-{25FA907A-1ED5-AB91-4FC9-C0D8F37BCEBE}" dt="2025-11-06T07:53:15.153" v="14"/>
          <ac:spMkLst>
            <pc:docMk/>
            <pc:sldMk cId="2687717791" sldId="343"/>
            <ac:spMk id="11" creationId="{9E018F27-9F92-99AB-6999-C2379D6E9685}"/>
          </ac:spMkLst>
        </pc:spChg>
        <pc:spChg chg="mod">
          <ac:chgData name="Laitinen Tomi (STM)" userId="S::tomi.laitinen_gov.fi#ext#@digifinland.onmicrosoft.com::20bc5db1-e88f-4809-bbc3-b8e601a790f3" providerId="AD" clId="Web-{25FA907A-1ED5-AB91-4FC9-C0D8F37BCEBE}" dt="2025-11-06T07:53:15.153" v="13"/>
          <ac:spMkLst>
            <pc:docMk/>
            <pc:sldMk cId="2687717791" sldId="343"/>
            <ac:spMk id="12" creationId="{55CC2689-9817-B282-0444-F1D13C351E1B}"/>
          </ac:spMkLst>
        </pc:spChg>
        <pc:spChg chg="mod">
          <ac:chgData name="Laitinen Tomi (STM)" userId="S::tomi.laitinen_gov.fi#ext#@digifinland.onmicrosoft.com::20bc5db1-e88f-4809-bbc3-b8e601a790f3" providerId="AD" clId="Web-{25FA907A-1ED5-AB91-4FC9-C0D8F37BCEBE}" dt="2025-11-06T07:53:15.153" v="12"/>
          <ac:spMkLst>
            <pc:docMk/>
            <pc:sldMk cId="2687717791" sldId="343"/>
            <ac:spMk id="13" creationId="{4B561230-0B24-573A-57B4-9347EA571511}"/>
          </ac:spMkLst>
        </pc:spChg>
      </pc:sldChg>
      <pc:sldChg chg="modSp">
        <pc:chgData name="Laitinen Tomi (STM)" userId="S::tomi.laitinen_gov.fi#ext#@digifinland.onmicrosoft.com::20bc5db1-e88f-4809-bbc3-b8e601a790f3" providerId="AD" clId="Web-{25FA907A-1ED5-AB91-4FC9-C0D8F37BCEBE}" dt="2025-11-06T07:53:12.200" v="11"/>
        <pc:sldMkLst>
          <pc:docMk/>
          <pc:sldMk cId="3981813065" sldId="345"/>
        </pc:sldMkLst>
        <pc:spChg chg="mod">
          <ac:chgData name="Laitinen Tomi (STM)" userId="S::tomi.laitinen_gov.fi#ext#@digifinland.onmicrosoft.com::20bc5db1-e88f-4809-bbc3-b8e601a790f3" providerId="AD" clId="Web-{25FA907A-1ED5-AB91-4FC9-C0D8F37BCEBE}" dt="2025-11-06T07:53:12.200" v="11"/>
          <ac:spMkLst>
            <pc:docMk/>
            <pc:sldMk cId="3981813065" sldId="345"/>
            <ac:spMk id="2" creationId="{F0859113-AE23-E897-79E0-2C0880300ED1}"/>
          </ac:spMkLst>
        </pc:spChg>
        <pc:spChg chg="mod">
          <ac:chgData name="Laitinen Tomi (STM)" userId="S::tomi.laitinen_gov.fi#ext#@digifinland.onmicrosoft.com::20bc5db1-e88f-4809-bbc3-b8e601a790f3" providerId="AD" clId="Web-{25FA907A-1ED5-AB91-4FC9-C0D8F37BCEBE}" dt="2025-11-06T07:53:12.200" v="10"/>
          <ac:spMkLst>
            <pc:docMk/>
            <pc:sldMk cId="3981813065" sldId="345"/>
            <ac:spMk id="3" creationId="{7F3D6E85-FE54-383B-888F-0ECF2EF521CF}"/>
          </ac:spMkLst>
        </pc:spChg>
      </pc:sldChg>
    </pc:docChg>
  </pc:docChgLst>
  <pc:docChgLst>
    <pc:chgData name="Perttu Prusi" userId="0c22b9c1-e24c-4158-93a1-2a05eec25db8" providerId="ADAL" clId="{12577F3F-C820-5ADB-8D6E-731DE2B973A3}"/>
    <pc:docChg chg="undo custSel mod addSld delSld modSld modMainMaster">
      <pc:chgData name="Perttu Prusi" userId="0c22b9c1-e24c-4158-93a1-2a05eec25db8" providerId="ADAL" clId="{12577F3F-C820-5ADB-8D6E-731DE2B973A3}" dt="2025-11-17T10:45:14.650" v="1695" actId="2696"/>
      <pc:docMkLst>
        <pc:docMk/>
      </pc:docMkLst>
      <pc:sldChg chg="addSp delSp modSp new del mod modClrScheme chgLayout">
        <pc:chgData name="Perttu Prusi" userId="0c22b9c1-e24c-4158-93a1-2a05eec25db8" providerId="ADAL" clId="{12577F3F-C820-5ADB-8D6E-731DE2B973A3}" dt="2025-11-17T10:45:14.561" v="1689" actId="2696"/>
        <pc:sldMkLst>
          <pc:docMk/>
          <pc:sldMk cId="4066989096" sldId="353"/>
        </pc:sldMkLst>
      </pc:sldChg>
      <pc:sldChg chg="addSp delSp modSp new del mod modClrScheme chgLayout">
        <pc:chgData name="Perttu Prusi" userId="0c22b9c1-e24c-4158-93a1-2a05eec25db8" providerId="ADAL" clId="{12577F3F-C820-5ADB-8D6E-731DE2B973A3}" dt="2025-11-17T10:45:14.595" v="1690" actId="2696"/>
        <pc:sldMkLst>
          <pc:docMk/>
          <pc:sldMk cId="3847329087" sldId="354"/>
        </pc:sldMkLst>
        <pc:spChg chg="add mod ord">
          <ac:chgData name="Perttu Prusi" userId="0c22b9c1-e24c-4158-93a1-2a05eec25db8" providerId="ADAL" clId="{12577F3F-C820-5ADB-8D6E-731DE2B973A3}" dt="2025-11-17T06:40:51.801" v="832" actId="20577"/>
          <ac:spMkLst>
            <pc:docMk/>
            <pc:sldMk cId="3847329087" sldId="354"/>
            <ac:spMk id="4" creationId="{167E4CB3-0F40-1DDF-E7EB-3745E6DF9878}"/>
          </ac:spMkLst>
        </pc:spChg>
      </pc:sldChg>
      <pc:sldChg chg="add del">
        <pc:chgData name="Perttu Prusi" userId="0c22b9c1-e24c-4158-93a1-2a05eec25db8" providerId="ADAL" clId="{12577F3F-C820-5ADB-8D6E-731DE2B973A3}" dt="2025-11-17T10:45:14.626" v="1693" actId="2696"/>
        <pc:sldMkLst>
          <pc:docMk/>
          <pc:sldMk cId="4191078402" sldId="774"/>
        </pc:sldMkLst>
      </pc:sldChg>
      <pc:sldChg chg="addSp delSp modSp new del mod">
        <pc:chgData name="Perttu Prusi" userId="0c22b9c1-e24c-4158-93a1-2a05eec25db8" providerId="ADAL" clId="{12577F3F-C820-5ADB-8D6E-731DE2B973A3}" dt="2025-11-17T10:45:14.639" v="1694" actId="2696"/>
        <pc:sldMkLst>
          <pc:docMk/>
          <pc:sldMk cId="4294614486" sldId="775"/>
        </pc:sldMkLst>
        <pc:spChg chg="mod">
          <ac:chgData name="Perttu Prusi" userId="0c22b9c1-e24c-4158-93a1-2a05eec25db8" providerId="ADAL" clId="{12577F3F-C820-5ADB-8D6E-731DE2B973A3}" dt="2025-11-17T06:28:53.199" v="201"/>
          <ac:spMkLst>
            <pc:docMk/>
            <pc:sldMk cId="4294614486" sldId="775"/>
            <ac:spMk id="2" creationId="{FAB730F3-8A95-E22E-1B1F-6BAC0B05AEE8}"/>
          </ac:spMkLst>
        </pc:spChg>
        <pc:spChg chg="del">
          <ac:chgData name="Perttu Prusi" userId="0c22b9c1-e24c-4158-93a1-2a05eec25db8" providerId="ADAL" clId="{12577F3F-C820-5ADB-8D6E-731DE2B973A3}" dt="2025-11-17T06:29:42.483" v="202" actId="1032"/>
          <ac:spMkLst>
            <pc:docMk/>
            <pc:sldMk cId="4294614486" sldId="775"/>
            <ac:spMk id="3" creationId="{1D4A8050-2767-DA8D-AC62-625C33DF35EC}"/>
          </ac:spMkLst>
        </pc:spChg>
        <pc:graphicFrameChg chg="add mod modGraphic">
          <ac:chgData name="Perttu Prusi" userId="0c22b9c1-e24c-4158-93a1-2a05eec25db8" providerId="ADAL" clId="{12577F3F-C820-5ADB-8D6E-731DE2B973A3}" dt="2025-11-17T06:52:25.296" v="1210" actId="20577"/>
          <ac:graphicFrameMkLst>
            <pc:docMk/>
            <pc:sldMk cId="4294614486" sldId="775"/>
            <ac:graphicFrameMk id="4" creationId="{BE525F58-884F-A6C1-4FF4-5A27EBEA7371}"/>
          </ac:graphicFrameMkLst>
        </pc:graphicFrameChg>
      </pc:sldChg>
      <pc:sldChg chg="modSp new del mod">
        <pc:chgData name="Perttu Prusi" userId="0c22b9c1-e24c-4158-93a1-2a05eec25db8" providerId="ADAL" clId="{12577F3F-C820-5ADB-8D6E-731DE2B973A3}" dt="2025-11-17T10:45:14.620" v="1692" actId="2696"/>
        <pc:sldMkLst>
          <pc:docMk/>
          <pc:sldMk cId="241013741" sldId="776"/>
        </pc:sldMkLst>
        <pc:spChg chg="mod">
          <ac:chgData name="Perttu Prusi" userId="0c22b9c1-e24c-4158-93a1-2a05eec25db8" providerId="ADAL" clId="{12577F3F-C820-5ADB-8D6E-731DE2B973A3}" dt="2025-11-17T06:43:00.450" v="997" actId="20577"/>
          <ac:spMkLst>
            <pc:docMk/>
            <pc:sldMk cId="241013741" sldId="776"/>
            <ac:spMk id="2" creationId="{EF263064-3986-BAAC-26AB-B264FC3CDC76}"/>
          </ac:spMkLst>
        </pc:spChg>
        <pc:spChg chg="mod">
          <ac:chgData name="Perttu Prusi" userId="0c22b9c1-e24c-4158-93a1-2a05eec25db8" providerId="ADAL" clId="{12577F3F-C820-5ADB-8D6E-731DE2B973A3}" dt="2025-11-17T10:01:52.201" v="1688" actId="20577"/>
          <ac:spMkLst>
            <pc:docMk/>
            <pc:sldMk cId="241013741" sldId="776"/>
            <ac:spMk id="3" creationId="{6EF6ACC9-91B6-28D0-D5F7-8CC48E12D41A}"/>
          </ac:spMkLst>
        </pc:spChg>
      </pc:sldChg>
      <pc:sldChg chg="addSp delSp modSp new del mod">
        <pc:chgData name="Perttu Prusi" userId="0c22b9c1-e24c-4158-93a1-2a05eec25db8" providerId="ADAL" clId="{12577F3F-C820-5ADB-8D6E-731DE2B973A3}" dt="2025-11-17T10:45:14.650" v="1695" actId="2696"/>
        <pc:sldMkLst>
          <pc:docMk/>
          <pc:sldMk cId="1739448798" sldId="777"/>
        </pc:sldMkLst>
        <pc:spChg chg="mod">
          <ac:chgData name="Perttu Prusi" userId="0c22b9c1-e24c-4158-93a1-2a05eec25db8" providerId="ADAL" clId="{12577F3F-C820-5ADB-8D6E-731DE2B973A3}" dt="2025-11-17T06:44:13.217" v="1050" actId="20577"/>
          <ac:spMkLst>
            <pc:docMk/>
            <pc:sldMk cId="1739448798" sldId="777"/>
            <ac:spMk id="2" creationId="{76C58692-F8B1-2368-5615-5F10C85702A9}"/>
          </ac:spMkLst>
        </pc:spChg>
        <pc:spChg chg="del">
          <ac:chgData name="Perttu Prusi" userId="0c22b9c1-e24c-4158-93a1-2a05eec25db8" providerId="ADAL" clId="{12577F3F-C820-5ADB-8D6E-731DE2B973A3}" dt="2025-11-17T06:44:48.084" v="1051" actId="1032"/>
          <ac:spMkLst>
            <pc:docMk/>
            <pc:sldMk cId="1739448798" sldId="777"/>
            <ac:spMk id="3" creationId="{B50EBCE4-C561-77E7-E2FE-328F722C81D3}"/>
          </ac:spMkLst>
        </pc:spChg>
        <pc:spChg chg="add mod">
          <ac:chgData name="Perttu Prusi" userId="0c22b9c1-e24c-4158-93a1-2a05eec25db8" providerId="ADAL" clId="{12577F3F-C820-5ADB-8D6E-731DE2B973A3}" dt="2025-11-17T06:50:45.073" v="1157" actId="14100"/>
          <ac:spMkLst>
            <pc:docMk/>
            <pc:sldMk cId="1739448798" sldId="777"/>
            <ac:spMk id="5" creationId="{8C41F7F8-68ED-7BAF-25F5-BF0589FE6342}"/>
          </ac:spMkLst>
        </pc:spChg>
        <pc:graphicFrameChg chg="add mod modGraphic">
          <ac:chgData name="Perttu Prusi" userId="0c22b9c1-e24c-4158-93a1-2a05eec25db8" providerId="ADAL" clId="{12577F3F-C820-5ADB-8D6E-731DE2B973A3}" dt="2025-11-17T06:53:38.252" v="1257" actId="20577"/>
          <ac:graphicFrameMkLst>
            <pc:docMk/>
            <pc:sldMk cId="1739448798" sldId="777"/>
            <ac:graphicFrameMk id="4" creationId="{296D4376-CD9C-4495-98C3-462F53D37AE1}"/>
          </ac:graphicFrameMkLst>
        </pc:graphicFrameChg>
      </pc:sldChg>
      <pc:sldChg chg="addSp delSp modSp new del mod">
        <pc:chgData name="Perttu Prusi" userId="0c22b9c1-e24c-4158-93a1-2a05eec25db8" providerId="ADAL" clId="{12577F3F-C820-5ADB-8D6E-731DE2B973A3}" dt="2025-11-17T10:45:14.611" v="1691" actId="2696"/>
        <pc:sldMkLst>
          <pc:docMk/>
          <pc:sldMk cId="2838760814" sldId="778"/>
        </pc:sldMkLst>
        <pc:spChg chg="mod">
          <ac:chgData name="Perttu Prusi" userId="0c22b9c1-e24c-4158-93a1-2a05eec25db8" providerId="ADAL" clId="{12577F3F-C820-5ADB-8D6E-731DE2B973A3}" dt="2025-11-17T06:54:58.807" v="1259"/>
          <ac:spMkLst>
            <pc:docMk/>
            <pc:sldMk cId="2838760814" sldId="778"/>
            <ac:spMk id="2" creationId="{B4A85546-E26D-0FE9-881F-7517CB76BBE1}"/>
          </ac:spMkLst>
        </pc:spChg>
        <pc:spChg chg="del">
          <ac:chgData name="Perttu Prusi" userId="0c22b9c1-e24c-4158-93a1-2a05eec25db8" providerId="ADAL" clId="{12577F3F-C820-5ADB-8D6E-731DE2B973A3}" dt="2025-11-17T06:55:07.244" v="1260" actId="1032"/>
          <ac:spMkLst>
            <pc:docMk/>
            <pc:sldMk cId="2838760814" sldId="778"/>
            <ac:spMk id="3" creationId="{2EC2CEAE-AC5A-83D9-1E29-4D26A266363B}"/>
          </ac:spMkLst>
        </pc:spChg>
        <pc:graphicFrameChg chg="add mod modGraphic">
          <ac:chgData name="Perttu Prusi" userId="0c22b9c1-e24c-4158-93a1-2a05eec25db8" providerId="ADAL" clId="{12577F3F-C820-5ADB-8D6E-731DE2B973A3}" dt="2025-11-17T09:37:21.284" v="1682" actId="14100"/>
          <ac:graphicFrameMkLst>
            <pc:docMk/>
            <pc:sldMk cId="2838760814" sldId="778"/>
            <ac:graphicFrameMk id="4" creationId="{338F9F28-3C20-A6C6-01FD-CD196DB70CC2}"/>
          </ac:graphicFrameMkLst>
        </pc:graphicFrameChg>
      </pc:sldChg>
      <pc:sldMasterChg chg="modSp mod">
        <pc:chgData name="Perttu Prusi" userId="0c22b9c1-e24c-4158-93a1-2a05eec25db8" providerId="ADAL" clId="{12577F3F-C820-5ADB-8D6E-731DE2B973A3}" dt="2025-11-12T12:38:19.182" v="0" actId="33475"/>
        <pc:sldMasterMkLst>
          <pc:docMk/>
          <pc:sldMasterMk cId="1430464472" sldId="2147483665"/>
        </pc:sldMasterMkLst>
        <pc:spChg chg="mod">
          <ac:chgData name="Perttu Prusi" userId="0c22b9c1-e24c-4158-93a1-2a05eec25db8" providerId="ADAL" clId="{12577F3F-C820-5ADB-8D6E-731DE2B973A3}" dt="2025-11-12T12:38:19.182" v="0" actId="33475"/>
          <ac:spMkLst>
            <pc:docMk/>
            <pc:sldMasterMk cId="1430464472" sldId="2147483665"/>
            <ac:spMk id="8" creationId="{C6B6C330-2D9C-EE9C-FDC5-DC0D0B933E47}"/>
          </ac:spMkLst>
        </pc:spChg>
      </pc:sldMasterChg>
      <pc:sldMasterChg chg="modSp mod">
        <pc:chgData name="Perttu Prusi" userId="0c22b9c1-e24c-4158-93a1-2a05eec25db8" providerId="ADAL" clId="{12577F3F-C820-5ADB-8D6E-731DE2B973A3}" dt="2025-11-12T12:38:19.182" v="0" actId="33475"/>
        <pc:sldMasterMkLst>
          <pc:docMk/>
          <pc:sldMasterMk cId="173817266" sldId="2147483682"/>
        </pc:sldMasterMkLst>
        <pc:spChg chg="mod">
          <ac:chgData name="Perttu Prusi" userId="0c22b9c1-e24c-4158-93a1-2a05eec25db8" providerId="ADAL" clId="{12577F3F-C820-5ADB-8D6E-731DE2B973A3}" dt="2025-11-12T12:38:19.182" v="0" actId="33475"/>
          <ac:spMkLst>
            <pc:docMk/>
            <pc:sldMasterMk cId="173817266" sldId="2147483682"/>
            <ac:spMk id="8" creationId="{BED0C548-2DA1-8D89-6917-A9E2BA9A5417}"/>
          </ac:spMkLst>
        </pc:spChg>
      </pc:sldMasterChg>
    </pc:docChg>
  </pc:docChgLst>
</pc:chgInfo>
</file>

<file path=ppt/comments/modernComment_158_4CDE5A55.xml><?xml version="1.0" encoding="utf-8"?>
<p188:cmLst xmlns:a="http://schemas.openxmlformats.org/drawingml/2006/main" xmlns:r="http://schemas.openxmlformats.org/officeDocument/2006/relationships" xmlns:p188="http://schemas.microsoft.com/office/powerpoint/2018/8/main">
  <p188:cm id="{93F913B5-115E-C246-8D87-25A8937E3B83}" authorId="{6B483372-82EA-9C7F-0F06-A80C886A5BD0}" created="2025-11-12T12:38:09.103">
    <ac:txMkLst xmlns:ac="http://schemas.microsoft.com/office/drawing/2013/main/command">
      <pc:docMk xmlns:pc="http://schemas.microsoft.com/office/powerpoint/2013/main/command"/>
      <pc:sldMk xmlns:pc="http://schemas.microsoft.com/office/powerpoint/2013/main/command" cId="1289640533" sldId="344"/>
      <ac:graphicFrameMk id="4" creationId="{23572995-B0A3-AF53-1A60-BC258CC6CA4F}"/>
      <ac:tblMk/>
      <ac:tcMk rowId="506792589" colId="2411370565"/>
      <ac:txMk cp="0" len="45">
        <ac:context len="46" hash="3937620525"/>
      </ac:txMk>
    </ac:txMkLst>
    <p188:pos x="1563041" y="3232178"/>
    <p188:txBody>
      <a:bodyPr/>
      <a:lstStyle/>
      <a:p>
        <a:r>
          <a:rPr lang="en-US"/>
          <a:t>Pitäisikö nämä harmonisoida jotenkin AI-työpaketissa STM:n ja BF:n kanssa määriteltyjen keihäänkärkiteemojen kanssa?</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sz="80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90968A-C5CD-48D6-8084-81464DC378B1}" type="datetimeFigureOut">
              <a:rPr lang="fi-FI" sz="800" smtClean="0"/>
              <a:t>17.11.2025</a:t>
            </a:fld>
            <a:endParaRPr lang="fi-FI" sz="80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sz="80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5022C6F-5F5C-45CE-A66E-8D600E059F7A}" type="slidenum">
              <a:rPr lang="fi-FI" sz="800" smtClean="0"/>
              <a:t>‹#›</a:t>
            </a:fld>
            <a:endParaRPr lang="fi-FI" sz="800"/>
          </a:p>
        </p:txBody>
      </p:sp>
    </p:spTree>
    <p:extLst>
      <p:ext uri="{BB962C8B-B14F-4D97-AF65-F5344CB8AC3E}">
        <p14:creationId xmlns:p14="http://schemas.microsoft.com/office/powerpoint/2010/main" val="36316499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800"/>
            </a:lvl1pPr>
          </a:lstStyle>
          <a:p>
            <a:endParaRPr lang="fi-FI"/>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800"/>
            </a:lvl1pPr>
          </a:lstStyle>
          <a:p>
            <a:fld id="{F012230E-46B9-4165-8898-A333A13AD8A2}" type="datetimeFigureOut">
              <a:rPr lang="fi-FI" smtClean="0"/>
              <a:pPr/>
              <a:t>17.11.2025</a:t>
            </a:fld>
            <a:endParaRPr lang="fi-FI"/>
          </a:p>
        </p:txBody>
      </p:sp>
      <p:sp>
        <p:nvSpPr>
          <p:cNvPr id="4" name="Slide Image Placeholder 3"/>
          <p:cNvSpPr>
            <a:spLocks noGrp="1" noRot="1" noChangeAspect="1"/>
          </p:cNvSpPr>
          <p:nvPr>
            <p:ph type="sldImg" idx="2"/>
          </p:nvPr>
        </p:nvSpPr>
        <p:spPr>
          <a:xfrm>
            <a:off x="692696" y="861129"/>
            <a:ext cx="5472608" cy="3078342"/>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800"/>
            </a:lvl1pPr>
          </a:lstStyle>
          <a:p>
            <a:endParaRPr lang="fi-FI"/>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800"/>
            </a:lvl1pPr>
          </a:lstStyle>
          <a:p>
            <a:fld id="{94EC3156-D817-4798-A24F-2085AE082267}" type="slidenum">
              <a:rPr lang="fi-FI" smtClean="0"/>
              <a:pPr/>
              <a:t>‹#›</a:t>
            </a:fld>
            <a:endParaRPr lang="fi-FI"/>
          </a:p>
        </p:txBody>
      </p:sp>
    </p:spTree>
    <p:extLst>
      <p:ext uri="{BB962C8B-B14F-4D97-AF65-F5344CB8AC3E}">
        <p14:creationId xmlns:p14="http://schemas.microsoft.com/office/powerpoint/2010/main" val="2613335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E2E8D-902E-2C5C-19D6-60A19B866C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3BC049-D0C8-1A5E-E8DE-F1C688D1CF81}"/>
              </a:ext>
            </a:extLst>
          </p:cNvPr>
          <p:cNvSpPr>
            <a:spLocks noGrp="1" noRot="1" noChangeAspect="1"/>
          </p:cNvSpPr>
          <p:nvPr>
            <p:ph type="sldImg"/>
          </p:nvPr>
        </p:nvSpPr>
        <p:spPr>
          <a:xfrm>
            <a:off x="692150" y="860425"/>
            <a:ext cx="5473700" cy="3079750"/>
          </a:xfrm>
        </p:spPr>
        <p:txBody>
          <a:bodyPr/>
          <a:lstStyle/>
          <a:p>
            <a:endParaRPr lang="en-US"/>
          </a:p>
        </p:txBody>
      </p:sp>
      <p:sp>
        <p:nvSpPr>
          <p:cNvPr id="3" name="Notes Placeholder 2">
            <a:extLst>
              <a:ext uri="{FF2B5EF4-FFF2-40B4-BE49-F238E27FC236}">
                <a16:creationId xmlns:a16="http://schemas.microsoft.com/office/drawing/2014/main" id="{F38B3D3C-F243-C751-F2C0-F09297634D9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0CAAF8-DDE3-8924-A6B0-0780C3EDC630}"/>
              </a:ext>
            </a:extLst>
          </p:cNvPr>
          <p:cNvSpPr>
            <a:spLocks noGrp="1"/>
          </p:cNvSpPr>
          <p:nvPr>
            <p:ph type="sldNum" sz="quarter" idx="5"/>
          </p:nvPr>
        </p:nvSpPr>
        <p:spPr/>
        <p:txBody>
          <a:bodyPr/>
          <a:lstStyle/>
          <a:p>
            <a:fld id="{06EB5342-C92C-FB4D-8D87-9658CC54177D}" type="slidenum">
              <a:rPr lang="en-US" smtClean="0"/>
              <a:t>8</a:t>
            </a:fld>
            <a:endParaRPr lang="en-US"/>
          </a:p>
        </p:txBody>
      </p:sp>
    </p:spTree>
    <p:extLst>
      <p:ext uri="{BB962C8B-B14F-4D97-AF65-F5344CB8AC3E}">
        <p14:creationId xmlns:p14="http://schemas.microsoft.com/office/powerpoint/2010/main" val="1820769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lag">
    <p:bg>
      <p:bgPr>
        <a:solidFill>
          <a:schemeClr val="accent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3CBDEA8-9BD5-0C44-913D-A31C1281868F}" type="datetime1">
              <a:rPr lang="fi-FI" smtClean="0"/>
              <a:t>17.11.2025</a:t>
            </a:fld>
            <a:endParaRPr lang="en-US"/>
          </a:p>
        </p:txBody>
      </p:sp>
      <p:sp>
        <p:nvSpPr>
          <p:cNvPr id="5" name="Footer Placeholder 4"/>
          <p:cNvSpPr>
            <a:spLocks noGrp="1"/>
          </p:cNvSpPr>
          <p:nvPr>
            <p:ph type="ftr" sz="quarter" idx="11"/>
          </p:nvPr>
        </p:nvSpPr>
        <p:spPr/>
        <p:txBody>
          <a:bodyPr/>
          <a:lstStyle/>
          <a:p>
            <a:r>
              <a:rPr lang="en-US"/>
              <a:t>Footer Here</a:t>
            </a:r>
          </a:p>
        </p:txBody>
      </p:sp>
      <p:sp>
        <p:nvSpPr>
          <p:cNvPr id="6" name="Slide Number Placeholder 5"/>
          <p:cNvSpPr>
            <a:spLocks noGrp="1"/>
          </p:cNvSpPr>
          <p:nvPr>
            <p:ph type="sldNum" sz="quarter" idx="12"/>
          </p:nvPr>
        </p:nvSpPr>
        <p:spPr/>
        <p:txBody>
          <a:bodyPr/>
          <a:lstStyle/>
          <a:p>
            <a:fld id="{E9DC2C14-6E95-4EF0-AB2C-A4DB63E63034}" type="slidenum">
              <a:rPr lang="en-US" smtClean="0"/>
              <a:t>‹#›</a:t>
            </a:fld>
            <a:endParaRPr lang="en-US"/>
          </a:p>
        </p:txBody>
      </p:sp>
      <p:grpSp>
        <p:nvGrpSpPr>
          <p:cNvPr id="14" name="Group 13"/>
          <p:cNvGrpSpPr>
            <a:grpSpLocks noChangeAspect="1"/>
          </p:cNvGrpSpPr>
          <p:nvPr userDrawn="1"/>
        </p:nvGrpSpPr>
        <p:grpSpPr>
          <a:xfrm>
            <a:off x="3131863" y="1693158"/>
            <a:ext cx="2880000" cy="1757183"/>
            <a:chOff x="6372200" y="3003798"/>
            <a:chExt cx="720725" cy="439738"/>
          </a:xfrm>
        </p:grpSpPr>
        <p:sp>
          <p:nvSpPr>
            <p:cNvPr id="15" name="Freeform 7"/>
            <p:cNvSpPr>
              <a:spLocks noEditPoints="1"/>
            </p:cNvSpPr>
            <p:nvPr userDrawn="1"/>
          </p:nvSpPr>
          <p:spPr bwMode="auto">
            <a:xfrm>
              <a:off x="6372200" y="3003798"/>
              <a:ext cx="720725" cy="439738"/>
            </a:xfrm>
            <a:custGeom>
              <a:avLst/>
              <a:gdLst>
                <a:gd name="T0" fmla="*/ 202 w 454"/>
                <a:gd name="T1" fmla="*/ 101 h 277"/>
                <a:gd name="T2" fmla="*/ 454 w 454"/>
                <a:gd name="T3" fmla="*/ 101 h 277"/>
                <a:gd name="T4" fmla="*/ 454 w 454"/>
                <a:gd name="T5" fmla="*/ 0 h 277"/>
                <a:gd name="T6" fmla="*/ 202 w 454"/>
                <a:gd name="T7" fmla="*/ 0 h 277"/>
                <a:gd name="T8" fmla="*/ 202 w 454"/>
                <a:gd name="T9" fmla="*/ 101 h 277"/>
                <a:gd name="T10" fmla="*/ 0 w 454"/>
                <a:gd name="T11" fmla="*/ 277 h 277"/>
                <a:gd name="T12" fmla="*/ 126 w 454"/>
                <a:gd name="T13" fmla="*/ 277 h 277"/>
                <a:gd name="T14" fmla="*/ 126 w 454"/>
                <a:gd name="T15" fmla="*/ 176 h 277"/>
                <a:gd name="T16" fmla="*/ 0 w 454"/>
                <a:gd name="T17" fmla="*/ 176 h 277"/>
                <a:gd name="T18" fmla="*/ 0 w 454"/>
                <a:gd name="T19" fmla="*/ 277 h 277"/>
                <a:gd name="T20" fmla="*/ 0 w 454"/>
                <a:gd name="T21" fmla="*/ 101 h 277"/>
                <a:gd name="T22" fmla="*/ 126 w 454"/>
                <a:gd name="T23" fmla="*/ 101 h 277"/>
                <a:gd name="T24" fmla="*/ 126 w 454"/>
                <a:gd name="T25" fmla="*/ 0 h 277"/>
                <a:gd name="T26" fmla="*/ 0 w 454"/>
                <a:gd name="T27" fmla="*/ 0 h 277"/>
                <a:gd name="T28" fmla="*/ 0 w 454"/>
                <a:gd name="T29" fmla="*/ 101 h 277"/>
                <a:gd name="T30" fmla="*/ 202 w 454"/>
                <a:gd name="T31" fmla="*/ 277 h 277"/>
                <a:gd name="T32" fmla="*/ 454 w 454"/>
                <a:gd name="T33" fmla="*/ 277 h 277"/>
                <a:gd name="T34" fmla="*/ 454 w 454"/>
                <a:gd name="T35" fmla="*/ 176 h 277"/>
                <a:gd name="T36" fmla="*/ 202 w 454"/>
                <a:gd name="T37" fmla="*/ 176 h 277"/>
                <a:gd name="T38" fmla="*/ 202 w 454"/>
                <a:gd name="T39" fmla="*/ 277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4" h="277">
                  <a:moveTo>
                    <a:pt x="202" y="101"/>
                  </a:moveTo>
                  <a:lnTo>
                    <a:pt x="454" y="101"/>
                  </a:lnTo>
                  <a:lnTo>
                    <a:pt x="454" y="0"/>
                  </a:lnTo>
                  <a:lnTo>
                    <a:pt x="202" y="0"/>
                  </a:lnTo>
                  <a:lnTo>
                    <a:pt x="202" y="101"/>
                  </a:lnTo>
                  <a:close/>
                  <a:moveTo>
                    <a:pt x="0" y="277"/>
                  </a:moveTo>
                  <a:lnTo>
                    <a:pt x="126" y="277"/>
                  </a:lnTo>
                  <a:lnTo>
                    <a:pt x="126" y="176"/>
                  </a:lnTo>
                  <a:lnTo>
                    <a:pt x="0" y="176"/>
                  </a:lnTo>
                  <a:lnTo>
                    <a:pt x="0" y="277"/>
                  </a:lnTo>
                  <a:close/>
                  <a:moveTo>
                    <a:pt x="0" y="101"/>
                  </a:moveTo>
                  <a:lnTo>
                    <a:pt x="126" y="101"/>
                  </a:lnTo>
                  <a:lnTo>
                    <a:pt x="126" y="0"/>
                  </a:lnTo>
                  <a:lnTo>
                    <a:pt x="0" y="0"/>
                  </a:lnTo>
                  <a:lnTo>
                    <a:pt x="0" y="101"/>
                  </a:lnTo>
                  <a:close/>
                  <a:moveTo>
                    <a:pt x="202" y="277"/>
                  </a:moveTo>
                  <a:lnTo>
                    <a:pt x="454" y="277"/>
                  </a:lnTo>
                  <a:lnTo>
                    <a:pt x="454" y="176"/>
                  </a:lnTo>
                  <a:lnTo>
                    <a:pt x="202" y="176"/>
                  </a:lnTo>
                  <a:lnTo>
                    <a:pt x="202" y="27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6"/>
            <p:cNvSpPr>
              <a:spLocks/>
            </p:cNvSpPr>
            <p:nvPr userDrawn="1"/>
          </p:nvSpPr>
          <p:spPr bwMode="auto">
            <a:xfrm>
              <a:off x="6372200" y="3003798"/>
              <a:ext cx="720725" cy="439738"/>
            </a:xfrm>
            <a:custGeom>
              <a:avLst/>
              <a:gdLst>
                <a:gd name="T0" fmla="*/ 126 w 454"/>
                <a:gd name="T1" fmla="*/ 0 h 277"/>
                <a:gd name="T2" fmla="*/ 126 w 454"/>
                <a:gd name="T3" fmla="*/ 101 h 277"/>
                <a:gd name="T4" fmla="*/ 0 w 454"/>
                <a:gd name="T5" fmla="*/ 101 h 277"/>
                <a:gd name="T6" fmla="*/ 0 w 454"/>
                <a:gd name="T7" fmla="*/ 176 h 277"/>
                <a:gd name="T8" fmla="*/ 126 w 454"/>
                <a:gd name="T9" fmla="*/ 176 h 277"/>
                <a:gd name="T10" fmla="*/ 126 w 454"/>
                <a:gd name="T11" fmla="*/ 277 h 277"/>
                <a:gd name="T12" fmla="*/ 202 w 454"/>
                <a:gd name="T13" fmla="*/ 277 h 277"/>
                <a:gd name="T14" fmla="*/ 202 w 454"/>
                <a:gd name="T15" fmla="*/ 176 h 277"/>
                <a:gd name="T16" fmla="*/ 454 w 454"/>
                <a:gd name="T17" fmla="*/ 176 h 277"/>
                <a:gd name="T18" fmla="*/ 454 w 454"/>
                <a:gd name="T19" fmla="*/ 101 h 277"/>
                <a:gd name="T20" fmla="*/ 202 w 454"/>
                <a:gd name="T21" fmla="*/ 101 h 277"/>
                <a:gd name="T22" fmla="*/ 202 w 454"/>
                <a:gd name="T23" fmla="*/ 0 h 277"/>
                <a:gd name="T24" fmla="*/ 126 w 454"/>
                <a:gd name="T25" fmla="*/ 0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4" h="277">
                  <a:moveTo>
                    <a:pt x="126" y="0"/>
                  </a:moveTo>
                  <a:lnTo>
                    <a:pt x="126" y="101"/>
                  </a:lnTo>
                  <a:lnTo>
                    <a:pt x="0" y="101"/>
                  </a:lnTo>
                  <a:lnTo>
                    <a:pt x="0" y="176"/>
                  </a:lnTo>
                  <a:lnTo>
                    <a:pt x="126" y="176"/>
                  </a:lnTo>
                  <a:lnTo>
                    <a:pt x="126" y="277"/>
                  </a:lnTo>
                  <a:lnTo>
                    <a:pt x="202" y="277"/>
                  </a:lnTo>
                  <a:lnTo>
                    <a:pt x="202" y="176"/>
                  </a:lnTo>
                  <a:lnTo>
                    <a:pt x="454" y="176"/>
                  </a:lnTo>
                  <a:lnTo>
                    <a:pt x="454" y="101"/>
                  </a:lnTo>
                  <a:lnTo>
                    <a:pt x="202" y="101"/>
                  </a:lnTo>
                  <a:lnTo>
                    <a:pt x="202" y="0"/>
                  </a:lnTo>
                  <a:lnTo>
                    <a:pt x="126"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426492124"/>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Picture">
    <p:bg>
      <p:bgPr>
        <a:solidFill>
          <a:schemeClr val="accent2"/>
        </a:solidFill>
        <a:effectLst/>
      </p:bgPr>
    </p:bg>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5143500"/>
          </a:xfrm>
          <a:solidFill>
            <a:schemeClr val="accent2"/>
          </a:solidFill>
        </p:spPr>
        <p:txBody>
          <a:bodyPr/>
          <a:lstStyle>
            <a:lvl1pPr marL="0" indent="0">
              <a:buFontTx/>
              <a:buNone/>
              <a:defRPr sz="1200" baseline="0"/>
            </a:lvl1pPr>
          </a:lstStyle>
          <a:p>
            <a:r>
              <a:rPr lang="en-US"/>
              <a:t>Insert Picture</a:t>
            </a:r>
          </a:p>
        </p:txBody>
      </p:sp>
      <p:sp>
        <p:nvSpPr>
          <p:cNvPr id="2" name="Title 1"/>
          <p:cNvSpPr>
            <a:spLocks noGrp="1"/>
          </p:cNvSpPr>
          <p:nvPr>
            <p:ph type="title"/>
          </p:nvPr>
        </p:nvSpPr>
        <p:spPr>
          <a:xfrm>
            <a:off x="1835149" y="1492250"/>
            <a:ext cx="5473701" cy="1295524"/>
          </a:xfrm>
        </p:spPr>
        <p:txBody>
          <a:bodyPr anchor="b" anchorCtr="0"/>
          <a:lstStyle>
            <a:lvl1pPr algn="l">
              <a:defRPr sz="2800" b="1" cap="none" baseline="0">
                <a:solidFill>
                  <a:schemeClr val="bg1"/>
                </a:solidFill>
              </a:defRPr>
            </a:lvl1pPr>
          </a:lstStyle>
          <a:p>
            <a:r>
              <a:rPr lang="en-US"/>
              <a:t>Click to edit Master title style</a:t>
            </a:r>
          </a:p>
        </p:txBody>
      </p:sp>
      <p:sp>
        <p:nvSpPr>
          <p:cNvPr id="4" name="Date Placeholder 3"/>
          <p:cNvSpPr>
            <a:spLocks noGrp="1"/>
          </p:cNvSpPr>
          <p:nvPr>
            <p:ph type="dt" sz="half" idx="10"/>
          </p:nvPr>
        </p:nvSpPr>
        <p:spPr/>
        <p:txBody>
          <a:bodyPr/>
          <a:lstStyle>
            <a:lvl1pPr>
              <a:defRPr>
                <a:solidFill>
                  <a:schemeClr val="bg1"/>
                </a:solidFill>
              </a:defRPr>
            </a:lvl1pPr>
          </a:lstStyle>
          <a:p>
            <a:fld id="{F1D5B0E4-9D3D-1B43-812D-DC44E791024D}" type="datetime1">
              <a:rPr lang="fi-FI" smtClean="0"/>
              <a:t>17.11.2025</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Footer Here</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9DC2C14-6E95-4EF0-AB2C-A4DB63E63034}" type="slidenum">
              <a:rPr lang="en-US" smtClean="0"/>
              <a:pPr/>
              <a:t>‹#›</a:t>
            </a:fld>
            <a:endParaRPr lang="en-US"/>
          </a:p>
        </p:txBody>
      </p:sp>
      <p:sp>
        <p:nvSpPr>
          <p:cNvPr id="7" name="Freeform 7"/>
          <p:cNvSpPr>
            <a:spLocks noEditPoints="1"/>
          </p:cNvSpPr>
          <p:nvPr userDrawn="1"/>
        </p:nvSpPr>
        <p:spPr bwMode="auto">
          <a:xfrm>
            <a:off x="468313" y="484188"/>
            <a:ext cx="588028" cy="358775"/>
          </a:xfrm>
          <a:custGeom>
            <a:avLst/>
            <a:gdLst>
              <a:gd name="T0" fmla="*/ 202 w 454"/>
              <a:gd name="T1" fmla="*/ 101 h 277"/>
              <a:gd name="T2" fmla="*/ 454 w 454"/>
              <a:gd name="T3" fmla="*/ 101 h 277"/>
              <a:gd name="T4" fmla="*/ 454 w 454"/>
              <a:gd name="T5" fmla="*/ 0 h 277"/>
              <a:gd name="T6" fmla="*/ 202 w 454"/>
              <a:gd name="T7" fmla="*/ 0 h 277"/>
              <a:gd name="T8" fmla="*/ 202 w 454"/>
              <a:gd name="T9" fmla="*/ 101 h 277"/>
              <a:gd name="T10" fmla="*/ 0 w 454"/>
              <a:gd name="T11" fmla="*/ 277 h 277"/>
              <a:gd name="T12" fmla="*/ 126 w 454"/>
              <a:gd name="T13" fmla="*/ 277 h 277"/>
              <a:gd name="T14" fmla="*/ 126 w 454"/>
              <a:gd name="T15" fmla="*/ 176 h 277"/>
              <a:gd name="T16" fmla="*/ 0 w 454"/>
              <a:gd name="T17" fmla="*/ 176 h 277"/>
              <a:gd name="T18" fmla="*/ 0 w 454"/>
              <a:gd name="T19" fmla="*/ 277 h 277"/>
              <a:gd name="T20" fmla="*/ 0 w 454"/>
              <a:gd name="T21" fmla="*/ 101 h 277"/>
              <a:gd name="T22" fmla="*/ 126 w 454"/>
              <a:gd name="T23" fmla="*/ 101 h 277"/>
              <a:gd name="T24" fmla="*/ 126 w 454"/>
              <a:gd name="T25" fmla="*/ 0 h 277"/>
              <a:gd name="T26" fmla="*/ 0 w 454"/>
              <a:gd name="T27" fmla="*/ 0 h 277"/>
              <a:gd name="T28" fmla="*/ 0 w 454"/>
              <a:gd name="T29" fmla="*/ 101 h 277"/>
              <a:gd name="T30" fmla="*/ 202 w 454"/>
              <a:gd name="T31" fmla="*/ 277 h 277"/>
              <a:gd name="T32" fmla="*/ 454 w 454"/>
              <a:gd name="T33" fmla="*/ 277 h 277"/>
              <a:gd name="T34" fmla="*/ 454 w 454"/>
              <a:gd name="T35" fmla="*/ 176 h 277"/>
              <a:gd name="T36" fmla="*/ 202 w 454"/>
              <a:gd name="T37" fmla="*/ 176 h 277"/>
              <a:gd name="T38" fmla="*/ 202 w 454"/>
              <a:gd name="T39" fmla="*/ 277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4" h="277">
                <a:moveTo>
                  <a:pt x="202" y="101"/>
                </a:moveTo>
                <a:lnTo>
                  <a:pt x="454" y="101"/>
                </a:lnTo>
                <a:lnTo>
                  <a:pt x="454" y="0"/>
                </a:lnTo>
                <a:lnTo>
                  <a:pt x="202" y="0"/>
                </a:lnTo>
                <a:lnTo>
                  <a:pt x="202" y="101"/>
                </a:lnTo>
                <a:close/>
                <a:moveTo>
                  <a:pt x="0" y="277"/>
                </a:moveTo>
                <a:lnTo>
                  <a:pt x="126" y="277"/>
                </a:lnTo>
                <a:lnTo>
                  <a:pt x="126" y="176"/>
                </a:lnTo>
                <a:lnTo>
                  <a:pt x="0" y="176"/>
                </a:lnTo>
                <a:lnTo>
                  <a:pt x="0" y="277"/>
                </a:lnTo>
                <a:close/>
                <a:moveTo>
                  <a:pt x="0" y="101"/>
                </a:moveTo>
                <a:lnTo>
                  <a:pt x="126" y="101"/>
                </a:lnTo>
                <a:lnTo>
                  <a:pt x="126" y="0"/>
                </a:lnTo>
                <a:lnTo>
                  <a:pt x="0" y="0"/>
                </a:lnTo>
                <a:lnTo>
                  <a:pt x="0" y="101"/>
                </a:lnTo>
                <a:close/>
                <a:moveTo>
                  <a:pt x="202" y="277"/>
                </a:moveTo>
                <a:lnTo>
                  <a:pt x="454" y="277"/>
                </a:lnTo>
                <a:lnTo>
                  <a:pt x="454" y="176"/>
                </a:lnTo>
                <a:lnTo>
                  <a:pt x="202" y="176"/>
                </a:lnTo>
                <a:lnTo>
                  <a:pt x="202" y="27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 name="Title Placeholder 1">
            <a:extLst>
              <a:ext uri="{FF2B5EF4-FFF2-40B4-BE49-F238E27FC236}">
                <a16:creationId xmlns:a16="http://schemas.microsoft.com/office/drawing/2014/main" id="{99448787-32B7-DB1F-B96F-98C7B59A964B}"/>
              </a:ext>
            </a:extLst>
          </p:cNvPr>
          <p:cNvSpPr txBox="1">
            <a:spLocks/>
          </p:cNvSpPr>
          <p:nvPr userDrawn="1"/>
        </p:nvSpPr>
        <p:spPr>
          <a:xfrm>
            <a:off x="7380312" y="343501"/>
            <a:ext cx="1331923" cy="504056"/>
          </a:xfrm>
          <a:prstGeom prst="rect">
            <a:avLst/>
          </a:prstGeom>
        </p:spPr>
        <p:txBody>
          <a:bodyPr vert="horz" lIns="0" tIns="0" rIns="0" bIns="0" rtlCol="0" anchor="t" anchorCtr="0">
            <a:noAutofit/>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pPr algn="r"/>
            <a:r>
              <a:rPr lang="en-US" sz="1400">
                <a:solidFill>
                  <a:schemeClr val="bg1"/>
                </a:solidFill>
              </a:rPr>
              <a:t>DIGITAL  HEALTH</a:t>
            </a:r>
            <a:br>
              <a:rPr lang="en-US" sz="1400">
                <a:solidFill>
                  <a:schemeClr val="bg1"/>
                </a:solidFill>
              </a:rPr>
            </a:br>
            <a:r>
              <a:rPr lang="en-US" sz="1400">
                <a:solidFill>
                  <a:schemeClr val="bg1"/>
                </a:solidFill>
              </a:rPr>
              <a:t>FINLAND</a:t>
            </a:r>
            <a:endParaRPr lang="fi-FI" sz="1400">
              <a:solidFill>
                <a:schemeClr val="bg1"/>
              </a:solidFill>
            </a:endParaRPr>
          </a:p>
        </p:txBody>
      </p:sp>
    </p:spTree>
    <p:extLst>
      <p:ext uri="{BB962C8B-B14F-4D97-AF65-F5344CB8AC3E}">
        <p14:creationId xmlns:p14="http://schemas.microsoft.com/office/powerpoint/2010/main" val="2145952949"/>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35150" y="1492250"/>
            <a:ext cx="2664842" cy="2879726"/>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92250"/>
            <a:ext cx="2660650" cy="2879726"/>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CC14F9-EB2B-0D4F-8F28-271F12107DB4}" type="datetime1">
              <a:rPr lang="fi-FI" smtClean="0"/>
              <a:t>17.11.2025</a:t>
            </a:fld>
            <a:endParaRPr lang="en-US"/>
          </a:p>
        </p:txBody>
      </p:sp>
      <p:sp>
        <p:nvSpPr>
          <p:cNvPr id="6" name="Footer Placeholder 5"/>
          <p:cNvSpPr>
            <a:spLocks noGrp="1"/>
          </p:cNvSpPr>
          <p:nvPr>
            <p:ph type="ftr" sz="quarter" idx="11"/>
          </p:nvPr>
        </p:nvSpPr>
        <p:spPr/>
        <p:txBody>
          <a:bodyPr/>
          <a:lstStyle/>
          <a:p>
            <a:r>
              <a:rPr lang="en-US"/>
              <a:t>Footer Here</a:t>
            </a:r>
          </a:p>
        </p:txBody>
      </p:sp>
      <p:sp>
        <p:nvSpPr>
          <p:cNvPr id="7" name="Slide Number Placeholder 6"/>
          <p:cNvSpPr>
            <a:spLocks noGrp="1"/>
          </p:cNvSpPr>
          <p:nvPr>
            <p:ph type="sldNum" sz="quarter" idx="12"/>
          </p:nvPr>
        </p:nvSpPr>
        <p:spPr/>
        <p:txBody>
          <a:bodyPr/>
          <a:lstStyle/>
          <a:p>
            <a:fld id="{E9DC2C14-6E95-4EF0-AB2C-A4DB63E63034}" type="slidenum">
              <a:rPr lang="en-US" smtClean="0"/>
              <a:t>‹#›</a:t>
            </a:fld>
            <a:endParaRPr lang="en-US"/>
          </a:p>
        </p:txBody>
      </p:sp>
    </p:spTree>
    <p:extLst>
      <p:ext uri="{BB962C8B-B14F-4D97-AF65-F5344CB8AC3E}">
        <p14:creationId xmlns:p14="http://schemas.microsoft.com/office/powerpoint/2010/main" val="796211413"/>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35150" y="1492251"/>
            <a:ext cx="2664842" cy="287412"/>
          </a:xfrm>
        </p:spPr>
        <p:txBody>
          <a:bodyPr anchor="b"/>
          <a:lstStyle>
            <a:lvl1pPr marL="0" indent="0">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835150" y="1779662"/>
            <a:ext cx="2662238" cy="2592313"/>
          </a:xfrm>
        </p:spPr>
        <p:txBody>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009" y="1492251"/>
            <a:ext cx="2664842" cy="287412"/>
          </a:xfrm>
        </p:spPr>
        <p:txBody>
          <a:bodyPr anchor="b"/>
          <a:lstStyle>
            <a:lvl1pPr marL="0" indent="0">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779662"/>
            <a:ext cx="2663824" cy="2592313"/>
          </a:xfrm>
        </p:spPr>
        <p:txBody>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C11E6EC-92F7-6B4E-8279-5EB71B38C0C5}" type="datetime1">
              <a:rPr lang="fi-FI" smtClean="0"/>
              <a:t>17.11.2025</a:t>
            </a:fld>
            <a:endParaRPr lang="en-US"/>
          </a:p>
        </p:txBody>
      </p:sp>
      <p:sp>
        <p:nvSpPr>
          <p:cNvPr id="8" name="Footer Placeholder 7"/>
          <p:cNvSpPr>
            <a:spLocks noGrp="1"/>
          </p:cNvSpPr>
          <p:nvPr>
            <p:ph type="ftr" sz="quarter" idx="11"/>
          </p:nvPr>
        </p:nvSpPr>
        <p:spPr/>
        <p:txBody>
          <a:bodyPr/>
          <a:lstStyle/>
          <a:p>
            <a:r>
              <a:rPr lang="en-US"/>
              <a:t>Footer Here</a:t>
            </a:r>
          </a:p>
        </p:txBody>
      </p:sp>
      <p:sp>
        <p:nvSpPr>
          <p:cNvPr id="9" name="Slide Number Placeholder 8"/>
          <p:cNvSpPr>
            <a:spLocks noGrp="1"/>
          </p:cNvSpPr>
          <p:nvPr>
            <p:ph type="sldNum" sz="quarter" idx="12"/>
          </p:nvPr>
        </p:nvSpPr>
        <p:spPr/>
        <p:txBody>
          <a:bodyPr/>
          <a:lstStyle/>
          <a:p>
            <a:fld id="{E9DC2C14-6E95-4EF0-AB2C-A4DB63E63034}" type="slidenum">
              <a:rPr lang="en-US" smtClean="0"/>
              <a:t>‹#›</a:t>
            </a:fld>
            <a:endParaRPr lang="en-US"/>
          </a:p>
        </p:txBody>
      </p:sp>
    </p:spTree>
    <p:extLst>
      <p:ext uri="{BB962C8B-B14F-4D97-AF65-F5344CB8AC3E}">
        <p14:creationId xmlns:p14="http://schemas.microsoft.com/office/powerpoint/2010/main" val="344381301"/>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Headl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35150" y="1492251"/>
            <a:ext cx="5473700" cy="287412"/>
          </a:xfrm>
        </p:spPr>
        <p:txBody>
          <a:bodyPr anchor="b"/>
          <a:lstStyle>
            <a:lvl1pPr marL="0" indent="0">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835150" y="1779662"/>
            <a:ext cx="5473700" cy="2592313"/>
          </a:xfrm>
        </p:spPr>
        <p:txBody>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F00B84-8DDB-8C40-AD8F-F50D046CC222}" type="datetime1">
              <a:rPr lang="fi-FI" smtClean="0"/>
              <a:t>17.11.2025</a:t>
            </a:fld>
            <a:endParaRPr lang="en-US"/>
          </a:p>
        </p:txBody>
      </p:sp>
      <p:sp>
        <p:nvSpPr>
          <p:cNvPr id="8" name="Footer Placeholder 7"/>
          <p:cNvSpPr>
            <a:spLocks noGrp="1"/>
          </p:cNvSpPr>
          <p:nvPr>
            <p:ph type="ftr" sz="quarter" idx="11"/>
          </p:nvPr>
        </p:nvSpPr>
        <p:spPr/>
        <p:txBody>
          <a:bodyPr/>
          <a:lstStyle/>
          <a:p>
            <a:r>
              <a:rPr lang="en-US"/>
              <a:t>Footer Here</a:t>
            </a:r>
          </a:p>
        </p:txBody>
      </p:sp>
      <p:sp>
        <p:nvSpPr>
          <p:cNvPr id="9" name="Slide Number Placeholder 8"/>
          <p:cNvSpPr>
            <a:spLocks noGrp="1"/>
          </p:cNvSpPr>
          <p:nvPr>
            <p:ph type="sldNum" sz="quarter" idx="12"/>
          </p:nvPr>
        </p:nvSpPr>
        <p:spPr/>
        <p:txBody>
          <a:bodyPr/>
          <a:lstStyle/>
          <a:p>
            <a:fld id="{E9DC2C14-6E95-4EF0-AB2C-A4DB63E63034}" type="slidenum">
              <a:rPr lang="en-US" smtClean="0"/>
              <a:t>‹#›</a:t>
            </a:fld>
            <a:endParaRPr lang="en-US"/>
          </a:p>
        </p:txBody>
      </p:sp>
    </p:spTree>
    <p:extLst>
      <p:ext uri="{BB962C8B-B14F-4D97-AF65-F5344CB8AC3E}">
        <p14:creationId xmlns:p14="http://schemas.microsoft.com/office/powerpoint/2010/main" val="131298431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5F63E03-6B74-054C-8C1B-76808F4A963F}" type="datetime1">
              <a:rPr lang="fi-FI" smtClean="0"/>
              <a:t>17.11.2025</a:t>
            </a:fld>
            <a:endParaRPr lang="en-US"/>
          </a:p>
        </p:txBody>
      </p:sp>
      <p:sp>
        <p:nvSpPr>
          <p:cNvPr id="4" name="Footer Placeholder 3"/>
          <p:cNvSpPr>
            <a:spLocks noGrp="1"/>
          </p:cNvSpPr>
          <p:nvPr>
            <p:ph type="ftr" sz="quarter" idx="11"/>
          </p:nvPr>
        </p:nvSpPr>
        <p:spPr/>
        <p:txBody>
          <a:bodyPr/>
          <a:lstStyle/>
          <a:p>
            <a:r>
              <a:rPr lang="en-US"/>
              <a:t>Footer Here</a:t>
            </a:r>
          </a:p>
        </p:txBody>
      </p:sp>
      <p:sp>
        <p:nvSpPr>
          <p:cNvPr id="5" name="Slide Number Placeholder 4"/>
          <p:cNvSpPr>
            <a:spLocks noGrp="1"/>
          </p:cNvSpPr>
          <p:nvPr>
            <p:ph type="sldNum" sz="quarter" idx="12"/>
          </p:nvPr>
        </p:nvSpPr>
        <p:spPr/>
        <p:txBody>
          <a:bodyPr/>
          <a:lstStyle/>
          <a:p>
            <a:fld id="{E9DC2C14-6E95-4EF0-AB2C-A4DB63E63034}" type="slidenum">
              <a:rPr lang="en-US" smtClean="0"/>
              <a:t>‹#›</a:t>
            </a:fld>
            <a:endParaRPr lang="en-US"/>
          </a:p>
        </p:txBody>
      </p:sp>
    </p:spTree>
    <p:extLst>
      <p:ext uri="{BB962C8B-B14F-4D97-AF65-F5344CB8AC3E}">
        <p14:creationId xmlns:p14="http://schemas.microsoft.com/office/powerpoint/2010/main" val="291239795"/>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1835150" y="484187"/>
            <a:ext cx="2736850" cy="863427"/>
          </a:xfrm>
        </p:spPr>
        <p:txBody>
          <a:bodyPr/>
          <a:lstStyle/>
          <a:p>
            <a:r>
              <a:rPr lang="en-US"/>
              <a:t>Click to edit Master title style</a:t>
            </a:r>
          </a:p>
        </p:txBody>
      </p:sp>
      <p:sp>
        <p:nvSpPr>
          <p:cNvPr id="3" name="Content Placeholder 2"/>
          <p:cNvSpPr>
            <a:spLocks noGrp="1"/>
          </p:cNvSpPr>
          <p:nvPr>
            <p:ph idx="1"/>
          </p:nvPr>
        </p:nvSpPr>
        <p:spPr>
          <a:xfrm>
            <a:off x="1835150" y="1492249"/>
            <a:ext cx="2736850" cy="2879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Picture Placeholder 8"/>
          <p:cNvSpPr>
            <a:spLocks noGrp="1"/>
          </p:cNvSpPr>
          <p:nvPr>
            <p:ph type="pic" sz="quarter" idx="13" hasCustomPrompt="1"/>
          </p:nvPr>
        </p:nvSpPr>
        <p:spPr>
          <a:xfrm>
            <a:off x="5292725" y="0"/>
            <a:ext cx="3851275" cy="5143500"/>
          </a:xfrm>
          <a:solidFill>
            <a:schemeClr val="accent2"/>
          </a:solidFill>
        </p:spPr>
        <p:txBody>
          <a:bodyPr/>
          <a:lstStyle>
            <a:lvl1pPr marL="0" indent="0">
              <a:buFontTx/>
              <a:buNone/>
              <a:defRPr sz="1400"/>
            </a:lvl1pPr>
          </a:lstStyle>
          <a:p>
            <a:r>
              <a:rPr lang="en-US"/>
              <a:t>Insert Picture</a:t>
            </a:r>
          </a:p>
        </p:txBody>
      </p:sp>
      <p:sp>
        <p:nvSpPr>
          <p:cNvPr id="4" name="Date Placeholder 3"/>
          <p:cNvSpPr>
            <a:spLocks noGrp="1"/>
          </p:cNvSpPr>
          <p:nvPr>
            <p:ph type="dt" sz="half" idx="10"/>
          </p:nvPr>
        </p:nvSpPr>
        <p:spPr/>
        <p:txBody>
          <a:bodyPr/>
          <a:lstStyle/>
          <a:p>
            <a:fld id="{516A5A40-F9D2-9F41-9B67-6B25AE089B08}" type="datetime1">
              <a:rPr lang="fi-FI" smtClean="0"/>
              <a:t>17.11.2025</a:t>
            </a:fld>
            <a:endParaRPr lang="en-US"/>
          </a:p>
        </p:txBody>
      </p:sp>
      <p:sp>
        <p:nvSpPr>
          <p:cNvPr id="5" name="Footer Placeholder 4"/>
          <p:cNvSpPr>
            <a:spLocks noGrp="1"/>
          </p:cNvSpPr>
          <p:nvPr>
            <p:ph type="ftr" sz="quarter" idx="11"/>
          </p:nvPr>
        </p:nvSpPr>
        <p:spPr/>
        <p:txBody>
          <a:bodyPr/>
          <a:lstStyle/>
          <a:p>
            <a:r>
              <a:rPr lang="en-US"/>
              <a:t>Footer Here</a:t>
            </a:r>
          </a:p>
        </p:txBody>
      </p:sp>
      <p:sp>
        <p:nvSpPr>
          <p:cNvPr id="6" name="Slide Number Placeholder 5"/>
          <p:cNvSpPr>
            <a:spLocks noGrp="1"/>
          </p:cNvSpPr>
          <p:nvPr>
            <p:ph type="sldNum" sz="quarter" idx="12"/>
          </p:nvPr>
        </p:nvSpPr>
        <p:spPr/>
        <p:txBody>
          <a:bodyPr/>
          <a:lstStyle/>
          <a:p>
            <a:fld id="{E9DC2C14-6E95-4EF0-AB2C-A4DB63E63034}" type="slidenum">
              <a:rPr lang="en-US" smtClean="0"/>
              <a:t>‹#›</a:t>
            </a:fld>
            <a:endParaRPr lang="en-US"/>
          </a:p>
        </p:txBody>
      </p:sp>
    </p:spTree>
    <p:extLst>
      <p:ext uri="{BB962C8B-B14F-4D97-AF65-F5344CB8AC3E}">
        <p14:creationId xmlns:p14="http://schemas.microsoft.com/office/powerpoint/2010/main" val="974032369"/>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3F3A67-8930-2C4B-8A90-863E1F9BC8A2}" type="datetime1">
              <a:rPr lang="fi-FI" smtClean="0"/>
              <a:t>17.11.2025</a:t>
            </a:fld>
            <a:endParaRPr lang="en-US"/>
          </a:p>
        </p:txBody>
      </p:sp>
      <p:sp>
        <p:nvSpPr>
          <p:cNvPr id="3" name="Footer Placeholder 2"/>
          <p:cNvSpPr>
            <a:spLocks noGrp="1"/>
          </p:cNvSpPr>
          <p:nvPr>
            <p:ph type="ftr" sz="quarter" idx="11"/>
          </p:nvPr>
        </p:nvSpPr>
        <p:spPr/>
        <p:txBody>
          <a:bodyPr/>
          <a:lstStyle/>
          <a:p>
            <a:r>
              <a:rPr lang="en-US"/>
              <a:t>Footer Here</a:t>
            </a:r>
          </a:p>
        </p:txBody>
      </p:sp>
      <p:sp>
        <p:nvSpPr>
          <p:cNvPr id="4" name="Slide Number Placeholder 3"/>
          <p:cNvSpPr>
            <a:spLocks noGrp="1"/>
          </p:cNvSpPr>
          <p:nvPr>
            <p:ph type="sldNum" sz="quarter" idx="12"/>
          </p:nvPr>
        </p:nvSpPr>
        <p:spPr/>
        <p:txBody>
          <a:bodyPr/>
          <a:lstStyle/>
          <a:p>
            <a:fld id="{E9DC2C14-6E95-4EF0-AB2C-A4DB63E63034}" type="slidenum">
              <a:rPr lang="en-US" smtClean="0"/>
              <a:t>‹#›</a:t>
            </a:fld>
            <a:endParaRPr lang="en-US"/>
          </a:p>
        </p:txBody>
      </p:sp>
    </p:spTree>
    <p:extLst>
      <p:ext uri="{BB962C8B-B14F-4D97-AF65-F5344CB8AC3E}">
        <p14:creationId xmlns:p14="http://schemas.microsoft.com/office/powerpoint/2010/main" val="854931120"/>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Click to edit Master title style</a:t>
            </a:r>
            <a:endParaRPr lang="en-US"/>
          </a:p>
        </p:txBody>
      </p:sp>
      <p:sp>
        <p:nvSpPr>
          <p:cNvPr id="3" name="Content Placeholder 2"/>
          <p:cNvSpPr>
            <a:spLocks noGrp="1"/>
          </p:cNvSpPr>
          <p:nvPr>
            <p:ph idx="1"/>
          </p:nvPr>
        </p:nvSpPr>
        <p:spPr/>
        <p:txBody>
          <a:body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a:p>
        </p:txBody>
      </p:sp>
      <p:sp>
        <p:nvSpPr>
          <p:cNvPr id="4" name="Date Placeholder 3"/>
          <p:cNvSpPr>
            <a:spLocks noGrp="1"/>
          </p:cNvSpPr>
          <p:nvPr>
            <p:ph type="dt" sz="half" idx="10"/>
          </p:nvPr>
        </p:nvSpPr>
        <p:spPr/>
        <p:txBody>
          <a:bodyPr/>
          <a:lstStyle/>
          <a:p>
            <a:fld id="{03D30AE1-D009-49A6-AFBC-48C836E46FD5}" type="datetime1">
              <a:rPr lang="fi-FI" smtClean="0"/>
              <a:t>17.11.2025</a:t>
            </a:fld>
            <a:endParaRPr lang="en-US"/>
          </a:p>
        </p:txBody>
      </p:sp>
      <p:sp>
        <p:nvSpPr>
          <p:cNvPr id="5" name="Footer Placeholder 4"/>
          <p:cNvSpPr>
            <a:spLocks noGrp="1"/>
          </p:cNvSpPr>
          <p:nvPr>
            <p:ph type="ftr" sz="quarter" idx="11"/>
          </p:nvPr>
        </p:nvSpPr>
        <p:spPr/>
        <p:txBody>
          <a:bodyPr/>
          <a:lstStyle/>
          <a:p>
            <a:r>
              <a:rPr lang="en-US"/>
              <a:t>Footer Here</a:t>
            </a:r>
          </a:p>
        </p:txBody>
      </p:sp>
      <p:sp>
        <p:nvSpPr>
          <p:cNvPr id="6" name="Slide Number Placeholder 5"/>
          <p:cNvSpPr>
            <a:spLocks noGrp="1"/>
          </p:cNvSpPr>
          <p:nvPr>
            <p:ph type="sldNum" sz="quarter" idx="12"/>
          </p:nvPr>
        </p:nvSpPr>
        <p:spPr/>
        <p:txBody>
          <a:bodyPr/>
          <a:lstStyle/>
          <a:p>
            <a:fld id="{E9DC2C14-6E95-4EF0-AB2C-A4DB63E63034}" type="slidenum">
              <a:rPr lang="en-US" smtClean="0"/>
              <a:t>‹#›</a:t>
            </a:fld>
            <a:endParaRPr lang="en-US"/>
          </a:p>
        </p:txBody>
      </p:sp>
    </p:spTree>
    <p:extLst>
      <p:ext uri="{BB962C8B-B14F-4D97-AF65-F5344CB8AC3E}">
        <p14:creationId xmlns:p14="http://schemas.microsoft.com/office/powerpoint/2010/main" val="1526286148"/>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reserve="1">
  <p:cSld name="Title and Content Gray">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Click to edit Master title style</a:t>
            </a:r>
            <a:endParaRPr lang="en-US"/>
          </a:p>
        </p:txBody>
      </p:sp>
      <p:sp>
        <p:nvSpPr>
          <p:cNvPr id="3" name="Content Placeholder 2"/>
          <p:cNvSpPr>
            <a:spLocks noGrp="1"/>
          </p:cNvSpPr>
          <p:nvPr>
            <p:ph idx="1"/>
          </p:nvPr>
        </p:nvSpPr>
        <p:spPr/>
        <p:txBody>
          <a:body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a:p>
        </p:txBody>
      </p:sp>
      <p:sp>
        <p:nvSpPr>
          <p:cNvPr id="4" name="Date Placeholder 3"/>
          <p:cNvSpPr>
            <a:spLocks noGrp="1"/>
          </p:cNvSpPr>
          <p:nvPr>
            <p:ph type="dt" sz="half" idx="10"/>
          </p:nvPr>
        </p:nvSpPr>
        <p:spPr/>
        <p:txBody>
          <a:bodyPr/>
          <a:lstStyle/>
          <a:p>
            <a:fld id="{48CB6E6A-F1BF-4D0B-8E96-152A3DAE3272}" type="datetime1">
              <a:rPr lang="fi-FI" smtClean="0"/>
              <a:t>17.11.2025</a:t>
            </a:fld>
            <a:endParaRPr lang="en-US"/>
          </a:p>
        </p:txBody>
      </p:sp>
      <p:sp>
        <p:nvSpPr>
          <p:cNvPr id="5" name="Footer Placeholder 4"/>
          <p:cNvSpPr>
            <a:spLocks noGrp="1"/>
          </p:cNvSpPr>
          <p:nvPr>
            <p:ph type="ftr" sz="quarter" idx="11"/>
          </p:nvPr>
        </p:nvSpPr>
        <p:spPr/>
        <p:txBody>
          <a:bodyPr/>
          <a:lstStyle/>
          <a:p>
            <a:r>
              <a:rPr lang="en-US"/>
              <a:t>Footer Here</a:t>
            </a:r>
          </a:p>
        </p:txBody>
      </p:sp>
      <p:sp>
        <p:nvSpPr>
          <p:cNvPr id="6" name="Slide Number Placeholder 5"/>
          <p:cNvSpPr>
            <a:spLocks noGrp="1"/>
          </p:cNvSpPr>
          <p:nvPr>
            <p:ph type="sldNum" sz="quarter" idx="12"/>
          </p:nvPr>
        </p:nvSpPr>
        <p:spPr/>
        <p:txBody>
          <a:bodyPr/>
          <a:lstStyle/>
          <a:p>
            <a:fld id="{E9DC2C14-6E95-4EF0-AB2C-A4DB63E63034}" type="slidenum">
              <a:rPr lang="en-US" smtClean="0"/>
              <a:t>‹#›</a:t>
            </a:fld>
            <a:endParaRPr lang="en-US"/>
          </a:p>
        </p:txBody>
      </p:sp>
    </p:spTree>
    <p:extLst>
      <p:ext uri="{BB962C8B-B14F-4D97-AF65-F5344CB8AC3E}">
        <p14:creationId xmlns:p14="http://schemas.microsoft.com/office/powerpoint/2010/main" val="2107697811"/>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 preserve="1">
  <p:cSld name="Agend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fi-FI"/>
              <a:t>Click to edit Master title style</a:t>
            </a:r>
            <a:endParaRPr lang="en-US"/>
          </a:p>
        </p:txBody>
      </p:sp>
      <p:sp>
        <p:nvSpPr>
          <p:cNvPr id="3" name="Content Placeholder 2"/>
          <p:cNvSpPr>
            <a:spLocks noGrp="1"/>
          </p:cNvSpPr>
          <p:nvPr>
            <p:ph idx="1"/>
          </p:nvPr>
        </p:nvSpPr>
        <p:spPr/>
        <p:txBody>
          <a:bodyPr/>
          <a:lstStyle>
            <a:lvl1pPr marL="265113" indent="-265113">
              <a:buFont typeface="+mj-lt"/>
              <a:buAutoNum type="arabicPeriod"/>
              <a:defRPr b="1">
                <a:solidFill>
                  <a:schemeClr val="bg1"/>
                </a:solidFill>
              </a:defRPr>
            </a:lvl1pPr>
            <a:lvl2pPr>
              <a:defRPr>
                <a:solidFill>
                  <a:schemeClr val="bg1"/>
                </a:solidFill>
              </a:defRPr>
            </a:lvl2pPr>
          </a:lstStyle>
          <a:p>
            <a:pPr lvl="0"/>
            <a:r>
              <a:rPr lang="fi-FI"/>
              <a:t>Click to edit Master text styles</a:t>
            </a:r>
          </a:p>
          <a:p>
            <a:pPr lvl="1"/>
            <a:r>
              <a:rPr lang="fi-FI"/>
              <a:t>Second level</a:t>
            </a:r>
          </a:p>
        </p:txBody>
      </p:sp>
      <p:sp>
        <p:nvSpPr>
          <p:cNvPr id="4" name="Date Placeholder 3"/>
          <p:cNvSpPr>
            <a:spLocks noGrp="1"/>
          </p:cNvSpPr>
          <p:nvPr>
            <p:ph type="dt" sz="half" idx="10"/>
          </p:nvPr>
        </p:nvSpPr>
        <p:spPr/>
        <p:txBody>
          <a:bodyPr/>
          <a:lstStyle>
            <a:lvl1pPr>
              <a:defRPr>
                <a:solidFill>
                  <a:schemeClr val="bg1"/>
                </a:solidFill>
              </a:defRPr>
            </a:lvl1pPr>
          </a:lstStyle>
          <a:p>
            <a:fld id="{BB7EA1DF-865A-4043-89D3-51B1EE7AF1CF}" type="datetime1">
              <a:rPr lang="fi-FI" smtClean="0"/>
              <a:t>17.11.2025</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Footer Here</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9DC2C14-6E95-4EF0-AB2C-A4DB63E63034}" type="slidenum">
              <a:rPr lang="en-US" smtClean="0"/>
              <a:pPr/>
              <a:t>‹#›</a:t>
            </a:fld>
            <a:endParaRPr lang="en-US"/>
          </a:p>
        </p:txBody>
      </p:sp>
    </p:spTree>
    <p:extLst>
      <p:ext uri="{BB962C8B-B14F-4D97-AF65-F5344CB8AC3E}">
        <p14:creationId xmlns:p14="http://schemas.microsoft.com/office/powerpoint/2010/main" val="28590146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835150" y="1347614"/>
            <a:ext cx="5473700" cy="1440161"/>
          </a:xfrm>
        </p:spPr>
        <p:txBody>
          <a:bodyPr anchor="b" anchorCtr="0"/>
          <a:lstStyle>
            <a:lvl1pPr>
              <a:lnSpc>
                <a:spcPct val="80000"/>
              </a:lnSpc>
              <a:defRPr sz="5400" cap="all" baseline="0"/>
            </a:lvl1pPr>
          </a:lstStyle>
          <a:p>
            <a:r>
              <a:rPr lang="en-US"/>
              <a:t>headline</a:t>
            </a:r>
          </a:p>
        </p:txBody>
      </p:sp>
      <p:sp>
        <p:nvSpPr>
          <p:cNvPr id="3" name="Subtitle 2"/>
          <p:cNvSpPr>
            <a:spLocks noGrp="1"/>
          </p:cNvSpPr>
          <p:nvPr>
            <p:ph type="subTitle" idx="1"/>
          </p:nvPr>
        </p:nvSpPr>
        <p:spPr>
          <a:xfrm>
            <a:off x="1835150" y="2787774"/>
            <a:ext cx="5473700" cy="648072"/>
          </a:xfrm>
        </p:spPr>
        <p:txBody>
          <a:bodyPr/>
          <a:lstStyle>
            <a:lvl1pPr marL="0" indent="0" algn="l">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C9FF73-6F0C-C549-A81B-BD4518F8C2F1}" type="datetime1">
              <a:rPr lang="fi-FI" smtClean="0"/>
              <a:t>17.11.2025</a:t>
            </a:fld>
            <a:endParaRPr lang="en-US"/>
          </a:p>
        </p:txBody>
      </p:sp>
      <p:sp>
        <p:nvSpPr>
          <p:cNvPr id="5" name="Footer Placeholder 4"/>
          <p:cNvSpPr>
            <a:spLocks noGrp="1"/>
          </p:cNvSpPr>
          <p:nvPr>
            <p:ph type="ftr" sz="quarter" idx="11"/>
          </p:nvPr>
        </p:nvSpPr>
        <p:spPr/>
        <p:txBody>
          <a:bodyPr/>
          <a:lstStyle/>
          <a:p>
            <a:r>
              <a:rPr lang="en-US"/>
              <a:t>Footer Here</a:t>
            </a:r>
          </a:p>
        </p:txBody>
      </p:sp>
      <p:sp>
        <p:nvSpPr>
          <p:cNvPr id="6" name="Slide Number Placeholder 5"/>
          <p:cNvSpPr>
            <a:spLocks noGrp="1"/>
          </p:cNvSpPr>
          <p:nvPr>
            <p:ph type="sldNum" sz="quarter" idx="12"/>
          </p:nvPr>
        </p:nvSpPr>
        <p:spPr/>
        <p:txBody>
          <a:bodyPr/>
          <a:lstStyle/>
          <a:p>
            <a:fld id="{E9DC2C14-6E95-4EF0-AB2C-A4DB63E63034}" type="slidenum">
              <a:rPr lang="en-US" smtClean="0"/>
              <a:t>‹#›</a:t>
            </a:fld>
            <a:endParaRPr lang="en-US"/>
          </a:p>
        </p:txBody>
      </p:sp>
    </p:spTree>
    <p:extLst>
      <p:ext uri="{BB962C8B-B14F-4D97-AF65-F5344CB8AC3E}">
        <p14:creationId xmlns:p14="http://schemas.microsoft.com/office/powerpoint/2010/main" val="1706406030"/>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Blue ">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835150" y="1347788"/>
            <a:ext cx="5473700" cy="1439862"/>
          </a:xfrm>
        </p:spPr>
        <p:txBody>
          <a:bodyPr anchor="b" anchorCtr="0"/>
          <a:lstStyle>
            <a:lvl1pPr>
              <a:lnSpc>
                <a:spcPct val="80000"/>
              </a:lnSpc>
              <a:defRPr sz="5400" cap="all" baseline="0">
                <a:solidFill>
                  <a:schemeClr val="bg1"/>
                </a:solidFill>
              </a:defRPr>
            </a:lvl1pPr>
          </a:lstStyle>
          <a:p>
            <a:r>
              <a:rPr lang="en-US"/>
              <a:t>headline</a:t>
            </a:r>
          </a:p>
        </p:txBody>
      </p:sp>
      <p:sp>
        <p:nvSpPr>
          <p:cNvPr id="3" name="Subtitle 2"/>
          <p:cNvSpPr>
            <a:spLocks noGrp="1"/>
          </p:cNvSpPr>
          <p:nvPr>
            <p:ph type="subTitle" idx="1"/>
          </p:nvPr>
        </p:nvSpPr>
        <p:spPr>
          <a:xfrm>
            <a:off x="1835150" y="2787650"/>
            <a:ext cx="5473700" cy="648196"/>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bg1"/>
                </a:solidFill>
              </a:defRPr>
            </a:lvl1pPr>
          </a:lstStyle>
          <a:p>
            <a:fld id="{34F1219C-CC65-A542-8DC7-51655A330D86}" type="datetime1">
              <a:rPr lang="fi-FI" smtClean="0"/>
              <a:t>17.11.2025</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Footer Here</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9DC2C14-6E95-4EF0-AB2C-A4DB63E63034}" type="slidenum">
              <a:rPr lang="en-US" smtClean="0"/>
              <a:pPr/>
              <a:t>‹#›</a:t>
            </a:fld>
            <a:endParaRPr lang="en-US"/>
          </a:p>
        </p:txBody>
      </p:sp>
      <p:sp>
        <p:nvSpPr>
          <p:cNvPr id="9" name="Freeform 7"/>
          <p:cNvSpPr>
            <a:spLocks noEditPoints="1"/>
          </p:cNvSpPr>
          <p:nvPr userDrawn="1"/>
        </p:nvSpPr>
        <p:spPr bwMode="auto">
          <a:xfrm>
            <a:off x="468313" y="484188"/>
            <a:ext cx="588028" cy="358775"/>
          </a:xfrm>
          <a:custGeom>
            <a:avLst/>
            <a:gdLst>
              <a:gd name="T0" fmla="*/ 202 w 454"/>
              <a:gd name="T1" fmla="*/ 101 h 277"/>
              <a:gd name="T2" fmla="*/ 454 w 454"/>
              <a:gd name="T3" fmla="*/ 101 h 277"/>
              <a:gd name="T4" fmla="*/ 454 w 454"/>
              <a:gd name="T5" fmla="*/ 0 h 277"/>
              <a:gd name="T6" fmla="*/ 202 w 454"/>
              <a:gd name="T7" fmla="*/ 0 h 277"/>
              <a:gd name="T8" fmla="*/ 202 w 454"/>
              <a:gd name="T9" fmla="*/ 101 h 277"/>
              <a:gd name="T10" fmla="*/ 0 w 454"/>
              <a:gd name="T11" fmla="*/ 277 h 277"/>
              <a:gd name="T12" fmla="*/ 126 w 454"/>
              <a:gd name="T13" fmla="*/ 277 h 277"/>
              <a:gd name="T14" fmla="*/ 126 w 454"/>
              <a:gd name="T15" fmla="*/ 176 h 277"/>
              <a:gd name="T16" fmla="*/ 0 w 454"/>
              <a:gd name="T17" fmla="*/ 176 h 277"/>
              <a:gd name="T18" fmla="*/ 0 w 454"/>
              <a:gd name="T19" fmla="*/ 277 h 277"/>
              <a:gd name="T20" fmla="*/ 0 w 454"/>
              <a:gd name="T21" fmla="*/ 101 h 277"/>
              <a:gd name="T22" fmla="*/ 126 w 454"/>
              <a:gd name="T23" fmla="*/ 101 h 277"/>
              <a:gd name="T24" fmla="*/ 126 w 454"/>
              <a:gd name="T25" fmla="*/ 0 h 277"/>
              <a:gd name="T26" fmla="*/ 0 w 454"/>
              <a:gd name="T27" fmla="*/ 0 h 277"/>
              <a:gd name="T28" fmla="*/ 0 w 454"/>
              <a:gd name="T29" fmla="*/ 101 h 277"/>
              <a:gd name="T30" fmla="*/ 202 w 454"/>
              <a:gd name="T31" fmla="*/ 277 h 277"/>
              <a:gd name="T32" fmla="*/ 454 w 454"/>
              <a:gd name="T33" fmla="*/ 277 h 277"/>
              <a:gd name="T34" fmla="*/ 454 w 454"/>
              <a:gd name="T35" fmla="*/ 176 h 277"/>
              <a:gd name="T36" fmla="*/ 202 w 454"/>
              <a:gd name="T37" fmla="*/ 176 h 277"/>
              <a:gd name="T38" fmla="*/ 202 w 454"/>
              <a:gd name="T39" fmla="*/ 277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4" h="277">
                <a:moveTo>
                  <a:pt x="202" y="101"/>
                </a:moveTo>
                <a:lnTo>
                  <a:pt x="454" y="101"/>
                </a:lnTo>
                <a:lnTo>
                  <a:pt x="454" y="0"/>
                </a:lnTo>
                <a:lnTo>
                  <a:pt x="202" y="0"/>
                </a:lnTo>
                <a:lnTo>
                  <a:pt x="202" y="101"/>
                </a:lnTo>
                <a:close/>
                <a:moveTo>
                  <a:pt x="0" y="277"/>
                </a:moveTo>
                <a:lnTo>
                  <a:pt x="126" y="277"/>
                </a:lnTo>
                <a:lnTo>
                  <a:pt x="126" y="176"/>
                </a:lnTo>
                <a:lnTo>
                  <a:pt x="0" y="176"/>
                </a:lnTo>
                <a:lnTo>
                  <a:pt x="0" y="277"/>
                </a:lnTo>
                <a:close/>
                <a:moveTo>
                  <a:pt x="0" y="101"/>
                </a:moveTo>
                <a:lnTo>
                  <a:pt x="126" y="101"/>
                </a:lnTo>
                <a:lnTo>
                  <a:pt x="126" y="0"/>
                </a:lnTo>
                <a:lnTo>
                  <a:pt x="0" y="0"/>
                </a:lnTo>
                <a:lnTo>
                  <a:pt x="0" y="101"/>
                </a:lnTo>
                <a:close/>
                <a:moveTo>
                  <a:pt x="202" y="277"/>
                </a:moveTo>
                <a:lnTo>
                  <a:pt x="454" y="277"/>
                </a:lnTo>
                <a:lnTo>
                  <a:pt x="454" y="176"/>
                </a:lnTo>
                <a:lnTo>
                  <a:pt x="202" y="176"/>
                </a:lnTo>
                <a:lnTo>
                  <a:pt x="202" y="27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Title Placeholder 1">
            <a:extLst>
              <a:ext uri="{FF2B5EF4-FFF2-40B4-BE49-F238E27FC236}">
                <a16:creationId xmlns:a16="http://schemas.microsoft.com/office/drawing/2014/main" id="{65E59757-B7B1-7B41-8130-B6CDFF7265D6}"/>
              </a:ext>
            </a:extLst>
          </p:cNvPr>
          <p:cNvSpPr txBox="1">
            <a:spLocks/>
          </p:cNvSpPr>
          <p:nvPr userDrawn="1"/>
        </p:nvSpPr>
        <p:spPr>
          <a:xfrm>
            <a:off x="7380312" y="343501"/>
            <a:ext cx="1331923" cy="504056"/>
          </a:xfrm>
          <a:prstGeom prst="rect">
            <a:avLst/>
          </a:prstGeom>
        </p:spPr>
        <p:txBody>
          <a:bodyPr vert="horz" lIns="0" tIns="0" rIns="0" bIns="0" rtlCol="0" anchor="t" anchorCtr="0">
            <a:noAutofit/>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pPr algn="r"/>
            <a:r>
              <a:rPr lang="en-US" sz="1400">
                <a:solidFill>
                  <a:schemeClr val="bg1"/>
                </a:solidFill>
              </a:rPr>
              <a:t>DIGITAL  HEALTH</a:t>
            </a:r>
            <a:br>
              <a:rPr lang="en-US" sz="1400">
                <a:solidFill>
                  <a:schemeClr val="bg1"/>
                </a:solidFill>
              </a:rPr>
            </a:br>
            <a:r>
              <a:rPr lang="en-US" sz="1400">
                <a:solidFill>
                  <a:schemeClr val="bg1"/>
                </a:solidFill>
              </a:rPr>
              <a:t>FINLAND</a:t>
            </a:r>
            <a:endParaRPr lang="fi-FI" sz="1400">
              <a:solidFill>
                <a:schemeClr val="bg1"/>
              </a:solidFill>
            </a:endParaRPr>
          </a:p>
        </p:txBody>
      </p:sp>
    </p:spTree>
    <p:extLst>
      <p:ext uri="{BB962C8B-B14F-4D97-AF65-F5344CB8AC3E}">
        <p14:creationId xmlns:p14="http://schemas.microsoft.com/office/powerpoint/2010/main" val="1847611992"/>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with Picture">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5143500"/>
          </a:xfrm>
          <a:solidFill>
            <a:schemeClr val="accent2"/>
          </a:solidFill>
        </p:spPr>
        <p:txBody>
          <a:bodyPr/>
          <a:lstStyle>
            <a:lvl1pPr marL="0" indent="0">
              <a:buFontTx/>
              <a:buNone/>
              <a:defRPr sz="1200"/>
            </a:lvl1pPr>
          </a:lstStyle>
          <a:p>
            <a:r>
              <a:rPr lang="en-US"/>
              <a:t>Insert Picture</a:t>
            </a:r>
          </a:p>
        </p:txBody>
      </p:sp>
      <p:sp>
        <p:nvSpPr>
          <p:cNvPr id="2" name="Title 1"/>
          <p:cNvSpPr>
            <a:spLocks noGrp="1"/>
          </p:cNvSpPr>
          <p:nvPr>
            <p:ph type="ctrTitle" hasCustomPrompt="1"/>
          </p:nvPr>
        </p:nvSpPr>
        <p:spPr>
          <a:xfrm>
            <a:off x="1835150" y="1347788"/>
            <a:ext cx="5473700" cy="1439862"/>
          </a:xfrm>
        </p:spPr>
        <p:txBody>
          <a:bodyPr anchor="b" anchorCtr="0"/>
          <a:lstStyle>
            <a:lvl1pPr>
              <a:lnSpc>
                <a:spcPct val="80000"/>
              </a:lnSpc>
              <a:defRPr sz="5400" cap="all" baseline="0">
                <a:solidFill>
                  <a:schemeClr val="bg1"/>
                </a:solidFill>
              </a:defRPr>
            </a:lvl1pPr>
          </a:lstStyle>
          <a:p>
            <a:r>
              <a:rPr lang="en-US"/>
              <a:t>headline</a:t>
            </a:r>
          </a:p>
        </p:txBody>
      </p:sp>
      <p:sp>
        <p:nvSpPr>
          <p:cNvPr id="3" name="Subtitle 2"/>
          <p:cNvSpPr>
            <a:spLocks noGrp="1"/>
          </p:cNvSpPr>
          <p:nvPr>
            <p:ph type="subTitle" idx="1"/>
          </p:nvPr>
        </p:nvSpPr>
        <p:spPr>
          <a:xfrm>
            <a:off x="1835150" y="2787650"/>
            <a:ext cx="5473700" cy="648196"/>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bg1"/>
                </a:solidFill>
              </a:defRPr>
            </a:lvl1pPr>
          </a:lstStyle>
          <a:p>
            <a:fld id="{063EC306-42DD-6D4F-9E16-BE9B3280393F}" type="datetime1">
              <a:rPr lang="fi-FI" smtClean="0"/>
              <a:t>17.11.2025</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Footer Here</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9DC2C14-6E95-4EF0-AB2C-A4DB63E63034}" type="slidenum">
              <a:rPr lang="en-US" smtClean="0"/>
              <a:pPr/>
              <a:t>‹#›</a:t>
            </a:fld>
            <a:endParaRPr lang="en-US"/>
          </a:p>
        </p:txBody>
      </p:sp>
      <p:sp>
        <p:nvSpPr>
          <p:cNvPr id="9" name="Freeform 7"/>
          <p:cNvSpPr>
            <a:spLocks noEditPoints="1"/>
          </p:cNvSpPr>
          <p:nvPr userDrawn="1"/>
        </p:nvSpPr>
        <p:spPr bwMode="auto">
          <a:xfrm>
            <a:off x="468313" y="484188"/>
            <a:ext cx="588028" cy="358775"/>
          </a:xfrm>
          <a:custGeom>
            <a:avLst/>
            <a:gdLst>
              <a:gd name="T0" fmla="*/ 202 w 454"/>
              <a:gd name="T1" fmla="*/ 101 h 277"/>
              <a:gd name="T2" fmla="*/ 454 w 454"/>
              <a:gd name="T3" fmla="*/ 101 h 277"/>
              <a:gd name="T4" fmla="*/ 454 w 454"/>
              <a:gd name="T5" fmla="*/ 0 h 277"/>
              <a:gd name="T6" fmla="*/ 202 w 454"/>
              <a:gd name="T7" fmla="*/ 0 h 277"/>
              <a:gd name="T8" fmla="*/ 202 w 454"/>
              <a:gd name="T9" fmla="*/ 101 h 277"/>
              <a:gd name="T10" fmla="*/ 0 w 454"/>
              <a:gd name="T11" fmla="*/ 277 h 277"/>
              <a:gd name="T12" fmla="*/ 126 w 454"/>
              <a:gd name="T13" fmla="*/ 277 h 277"/>
              <a:gd name="T14" fmla="*/ 126 w 454"/>
              <a:gd name="T15" fmla="*/ 176 h 277"/>
              <a:gd name="T16" fmla="*/ 0 w 454"/>
              <a:gd name="T17" fmla="*/ 176 h 277"/>
              <a:gd name="T18" fmla="*/ 0 w 454"/>
              <a:gd name="T19" fmla="*/ 277 h 277"/>
              <a:gd name="T20" fmla="*/ 0 w 454"/>
              <a:gd name="T21" fmla="*/ 101 h 277"/>
              <a:gd name="T22" fmla="*/ 126 w 454"/>
              <a:gd name="T23" fmla="*/ 101 h 277"/>
              <a:gd name="T24" fmla="*/ 126 w 454"/>
              <a:gd name="T25" fmla="*/ 0 h 277"/>
              <a:gd name="T26" fmla="*/ 0 w 454"/>
              <a:gd name="T27" fmla="*/ 0 h 277"/>
              <a:gd name="T28" fmla="*/ 0 w 454"/>
              <a:gd name="T29" fmla="*/ 101 h 277"/>
              <a:gd name="T30" fmla="*/ 202 w 454"/>
              <a:gd name="T31" fmla="*/ 277 h 277"/>
              <a:gd name="T32" fmla="*/ 454 w 454"/>
              <a:gd name="T33" fmla="*/ 277 h 277"/>
              <a:gd name="T34" fmla="*/ 454 w 454"/>
              <a:gd name="T35" fmla="*/ 176 h 277"/>
              <a:gd name="T36" fmla="*/ 202 w 454"/>
              <a:gd name="T37" fmla="*/ 176 h 277"/>
              <a:gd name="T38" fmla="*/ 202 w 454"/>
              <a:gd name="T39" fmla="*/ 277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4" h="277">
                <a:moveTo>
                  <a:pt x="202" y="101"/>
                </a:moveTo>
                <a:lnTo>
                  <a:pt x="454" y="101"/>
                </a:lnTo>
                <a:lnTo>
                  <a:pt x="454" y="0"/>
                </a:lnTo>
                <a:lnTo>
                  <a:pt x="202" y="0"/>
                </a:lnTo>
                <a:lnTo>
                  <a:pt x="202" y="101"/>
                </a:lnTo>
                <a:close/>
                <a:moveTo>
                  <a:pt x="0" y="277"/>
                </a:moveTo>
                <a:lnTo>
                  <a:pt x="126" y="277"/>
                </a:lnTo>
                <a:lnTo>
                  <a:pt x="126" y="176"/>
                </a:lnTo>
                <a:lnTo>
                  <a:pt x="0" y="176"/>
                </a:lnTo>
                <a:lnTo>
                  <a:pt x="0" y="277"/>
                </a:lnTo>
                <a:close/>
                <a:moveTo>
                  <a:pt x="0" y="101"/>
                </a:moveTo>
                <a:lnTo>
                  <a:pt x="126" y="101"/>
                </a:lnTo>
                <a:lnTo>
                  <a:pt x="126" y="0"/>
                </a:lnTo>
                <a:lnTo>
                  <a:pt x="0" y="0"/>
                </a:lnTo>
                <a:lnTo>
                  <a:pt x="0" y="101"/>
                </a:lnTo>
                <a:close/>
                <a:moveTo>
                  <a:pt x="202" y="277"/>
                </a:moveTo>
                <a:lnTo>
                  <a:pt x="454" y="277"/>
                </a:lnTo>
                <a:lnTo>
                  <a:pt x="454" y="176"/>
                </a:lnTo>
                <a:lnTo>
                  <a:pt x="202" y="176"/>
                </a:lnTo>
                <a:lnTo>
                  <a:pt x="202" y="27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 name="Title Placeholder 1">
            <a:extLst>
              <a:ext uri="{FF2B5EF4-FFF2-40B4-BE49-F238E27FC236}">
                <a16:creationId xmlns:a16="http://schemas.microsoft.com/office/drawing/2014/main" id="{0DC7AF4B-DB26-122F-0F7D-8F4B7CC79B9D}"/>
              </a:ext>
            </a:extLst>
          </p:cNvPr>
          <p:cNvSpPr txBox="1">
            <a:spLocks/>
          </p:cNvSpPr>
          <p:nvPr userDrawn="1"/>
        </p:nvSpPr>
        <p:spPr>
          <a:xfrm>
            <a:off x="7380312" y="343501"/>
            <a:ext cx="1331923" cy="504056"/>
          </a:xfrm>
          <a:prstGeom prst="rect">
            <a:avLst/>
          </a:prstGeom>
        </p:spPr>
        <p:txBody>
          <a:bodyPr vert="horz" lIns="0" tIns="0" rIns="0" bIns="0" rtlCol="0" anchor="t" anchorCtr="0">
            <a:noAutofit/>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pPr algn="r"/>
            <a:r>
              <a:rPr lang="en-US" sz="1400">
                <a:solidFill>
                  <a:schemeClr val="bg1"/>
                </a:solidFill>
              </a:rPr>
              <a:t>DIGITAL  HEALTH</a:t>
            </a:r>
            <a:br>
              <a:rPr lang="en-US" sz="1400">
                <a:solidFill>
                  <a:schemeClr val="bg1"/>
                </a:solidFill>
              </a:rPr>
            </a:br>
            <a:r>
              <a:rPr lang="en-US" sz="1400">
                <a:solidFill>
                  <a:schemeClr val="bg1"/>
                </a:solidFill>
              </a:rPr>
              <a:t>FINLAND</a:t>
            </a:r>
            <a:endParaRPr lang="fi-FI" sz="1400">
              <a:solidFill>
                <a:schemeClr val="bg1"/>
              </a:solidFill>
            </a:endParaRPr>
          </a:p>
        </p:txBody>
      </p:sp>
    </p:spTree>
    <p:extLst>
      <p:ext uri="{BB962C8B-B14F-4D97-AF65-F5344CB8AC3E}">
        <p14:creationId xmlns:p14="http://schemas.microsoft.com/office/powerpoint/2010/main" val="1663160290"/>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E61757-E20E-604B-9756-4A12243286F2}" type="datetime1">
              <a:rPr lang="fi-FI" smtClean="0"/>
              <a:t>17.11.2025</a:t>
            </a:fld>
            <a:endParaRPr lang="en-US"/>
          </a:p>
        </p:txBody>
      </p:sp>
      <p:sp>
        <p:nvSpPr>
          <p:cNvPr id="5" name="Footer Placeholder 4"/>
          <p:cNvSpPr>
            <a:spLocks noGrp="1"/>
          </p:cNvSpPr>
          <p:nvPr>
            <p:ph type="ftr" sz="quarter" idx="11"/>
          </p:nvPr>
        </p:nvSpPr>
        <p:spPr/>
        <p:txBody>
          <a:bodyPr/>
          <a:lstStyle/>
          <a:p>
            <a:r>
              <a:rPr lang="en-US"/>
              <a:t>Footer Here</a:t>
            </a:r>
          </a:p>
        </p:txBody>
      </p:sp>
      <p:sp>
        <p:nvSpPr>
          <p:cNvPr id="6" name="Slide Number Placeholder 5"/>
          <p:cNvSpPr>
            <a:spLocks noGrp="1"/>
          </p:cNvSpPr>
          <p:nvPr>
            <p:ph type="sldNum" sz="quarter" idx="12"/>
          </p:nvPr>
        </p:nvSpPr>
        <p:spPr/>
        <p:txBody>
          <a:bodyPr/>
          <a:lstStyle/>
          <a:p>
            <a:fld id="{E9DC2C14-6E95-4EF0-AB2C-A4DB63E63034}" type="slidenum">
              <a:rPr lang="en-US" smtClean="0"/>
              <a:t>‹#›</a:t>
            </a:fld>
            <a:endParaRPr lang="en-US"/>
          </a:p>
        </p:txBody>
      </p:sp>
    </p:spTree>
    <p:extLst>
      <p:ext uri="{BB962C8B-B14F-4D97-AF65-F5344CB8AC3E}">
        <p14:creationId xmlns:p14="http://schemas.microsoft.com/office/powerpoint/2010/main" val="1877216235"/>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 preserve="1">
  <p:cSld name="Title and Content Gray">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EE2011-BF93-9647-A265-1814C6D8624D}" type="datetime1">
              <a:rPr lang="fi-FI" smtClean="0"/>
              <a:t>17.11.2025</a:t>
            </a:fld>
            <a:endParaRPr lang="en-US"/>
          </a:p>
        </p:txBody>
      </p:sp>
      <p:sp>
        <p:nvSpPr>
          <p:cNvPr id="5" name="Footer Placeholder 4"/>
          <p:cNvSpPr>
            <a:spLocks noGrp="1"/>
          </p:cNvSpPr>
          <p:nvPr>
            <p:ph type="ftr" sz="quarter" idx="11"/>
          </p:nvPr>
        </p:nvSpPr>
        <p:spPr/>
        <p:txBody>
          <a:bodyPr/>
          <a:lstStyle/>
          <a:p>
            <a:r>
              <a:rPr lang="en-US"/>
              <a:t>Footer Here</a:t>
            </a:r>
          </a:p>
        </p:txBody>
      </p:sp>
      <p:sp>
        <p:nvSpPr>
          <p:cNvPr id="6" name="Slide Number Placeholder 5"/>
          <p:cNvSpPr>
            <a:spLocks noGrp="1"/>
          </p:cNvSpPr>
          <p:nvPr>
            <p:ph type="sldNum" sz="quarter" idx="12"/>
          </p:nvPr>
        </p:nvSpPr>
        <p:spPr/>
        <p:txBody>
          <a:bodyPr/>
          <a:lstStyle/>
          <a:p>
            <a:fld id="{E9DC2C14-6E95-4EF0-AB2C-A4DB63E63034}" type="slidenum">
              <a:rPr lang="en-US" smtClean="0"/>
              <a:t>‹#›</a:t>
            </a:fld>
            <a:endParaRPr lang="en-US"/>
          </a:p>
        </p:txBody>
      </p:sp>
      <p:grpSp>
        <p:nvGrpSpPr>
          <p:cNvPr id="9" name="Group 8"/>
          <p:cNvGrpSpPr>
            <a:grpSpLocks noChangeAspect="1"/>
          </p:cNvGrpSpPr>
          <p:nvPr userDrawn="1"/>
        </p:nvGrpSpPr>
        <p:grpSpPr>
          <a:xfrm>
            <a:off x="468313" y="484188"/>
            <a:ext cx="588028" cy="358775"/>
            <a:chOff x="6372200" y="3003798"/>
            <a:chExt cx="720725" cy="439738"/>
          </a:xfrm>
        </p:grpSpPr>
        <p:sp>
          <p:nvSpPr>
            <p:cNvPr id="10" name="Freeform 7"/>
            <p:cNvSpPr>
              <a:spLocks noEditPoints="1"/>
            </p:cNvSpPr>
            <p:nvPr userDrawn="1"/>
          </p:nvSpPr>
          <p:spPr bwMode="auto">
            <a:xfrm>
              <a:off x="6372200" y="3003798"/>
              <a:ext cx="720725" cy="439738"/>
            </a:xfrm>
            <a:custGeom>
              <a:avLst/>
              <a:gdLst>
                <a:gd name="T0" fmla="*/ 202 w 454"/>
                <a:gd name="T1" fmla="*/ 101 h 277"/>
                <a:gd name="T2" fmla="*/ 454 w 454"/>
                <a:gd name="T3" fmla="*/ 101 h 277"/>
                <a:gd name="T4" fmla="*/ 454 w 454"/>
                <a:gd name="T5" fmla="*/ 0 h 277"/>
                <a:gd name="T6" fmla="*/ 202 w 454"/>
                <a:gd name="T7" fmla="*/ 0 h 277"/>
                <a:gd name="T8" fmla="*/ 202 w 454"/>
                <a:gd name="T9" fmla="*/ 101 h 277"/>
                <a:gd name="T10" fmla="*/ 0 w 454"/>
                <a:gd name="T11" fmla="*/ 277 h 277"/>
                <a:gd name="T12" fmla="*/ 126 w 454"/>
                <a:gd name="T13" fmla="*/ 277 h 277"/>
                <a:gd name="T14" fmla="*/ 126 w 454"/>
                <a:gd name="T15" fmla="*/ 176 h 277"/>
                <a:gd name="T16" fmla="*/ 0 w 454"/>
                <a:gd name="T17" fmla="*/ 176 h 277"/>
                <a:gd name="T18" fmla="*/ 0 w 454"/>
                <a:gd name="T19" fmla="*/ 277 h 277"/>
                <a:gd name="T20" fmla="*/ 0 w 454"/>
                <a:gd name="T21" fmla="*/ 101 h 277"/>
                <a:gd name="T22" fmla="*/ 126 w 454"/>
                <a:gd name="T23" fmla="*/ 101 h 277"/>
                <a:gd name="T24" fmla="*/ 126 w 454"/>
                <a:gd name="T25" fmla="*/ 0 h 277"/>
                <a:gd name="T26" fmla="*/ 0 w 454"/>
                <a:gd name="T27" fmla="*/ 0 h 277"/>
                <a:gd name="T28" fmla="*/ 0 w 454"/>
                <a:gd name="T29" fmla="*/ 101 h 277"/>
                <a:gd name="T30" fmla="*/ 202 w 454"/>
                <a:gd name="T31" fmla="*/ 277 h 277"/>
                <a:gd name="T32" fmla="*/ 454 w 454"/>
                <a:gd name="T33" fmla="*/ 277 h 277"/>
                <a:gd name="T34" fmla="*/ 454 w 454"/>
                <a:gd name="T35" fmla="*/ 176 h 277"/>
                <a:gd name="T36" fmla="*/ 202 w 454"/>
                <a:gd name="T37" fmla="*/ 176 h 277"/>
                <a:gd name="T38" fmla="*/ 202 w 454"/>
                <a:gd name="T39" fmla="*/ 277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4" h="277">
                  <a:moveTo>
                    <a:pt x="202" y="101"/>
                  </a:moveTo>
                  <a:lnTo>
                    <a:pt x="454" y="101"/>
                  </a:lnTo>
                  <a:lnTo>
                    <a:pt x="454" y="0"/>
                  </a:lnTo>
                  <a:lnTo>
                    <a:pt x="202" y="0"/>
                  </a:lnTo>
                  <a:lnTo>
                    <a:pt x="202" y="101"/>
                  </a:lnTo>
                  <a:close/>
                  <a:moveTo>
                    <a:pt x="0" y="277"/>
                  </a:moveTo>
                  <a:lnTo>
                    <a:pt x="126" y="277"/>
                  </a:lnTo>
                  <a:lnTo>
                    <a:pt x="126" y="176"/>
                  </a:lnTo>
                  <a:lnTo>
                    <a:pt x="0" y="176"/>
                  </a:lnTo>
                  <a:lnTo>
                    <a:pt x="0" y="277"/>
                  </a:lnTo>
                  <a:close/>
                  <a:moveTo>
                    <a:pt x="0" y="101"/>
                  </a:moveTo>
                  <a:lnTo>
                    <a:pt x="126" y="101"/>
                  </a:lnTo>
                  <a:lnTo>
                    <a:pt x="126" y="0"/>
                  </a:lnTo>
                  <a:lnTo>
                    <a:pt x="0" y="0"/>
                  </a:lnTo>
                  <a:lnTo>
                    <a:pt x="0" y="101"/>
                  </a:lnTo>
                  <a:close/>
                  <a:moveTo>
                    <a:pt x="202" y="277"/>
                  </a:moveTo>
                  <a:lnTo>
                    <a:pt x="454" y="277"/>
                  </a:lnTo>
                  <a:lnTo>
                    <a:pt x="454" y="176"/>
                  </a:lnTo>
                  <a:lnTo>
                    <a:pt x="202" y="176"/>
                  </a:lnTo>
                  <a:lnTo>
                    <a:pt x="202" y="27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6"/>
            <p:cNvSpPr>
              <a:spLocks/>
            </p:cNvSpPr>
            <p:nvPr userDrawn="1"/>
          </p:nvSpPr>
          <p:spPr bwMode="auto">
            <a:xfrm>
              <a:off x="6372200" y="3003798"/>
              <a:ext cx="720725" cy="439738"/>
            </a:xfrm>
            <a:custGeom>
              <a:avLst/>
              <a:gdLst>
                <a:gd name="T0" fmla="*/ 126 w 454"/>
                <a:gd name="T1" fmla="*/ 0 h 277"/>
                <a:gd name="T2" fmla="*/ 126 w 454"/>
                <a:gd name="T3" fmla="*/ 101 h 277"/>
                <a:gd name="T4" fmla="*/ 0 w 454"/>
                <a:gd name="T5" fmla="*/ 101 h 277"/>
                <a:gd name="T6" fmla="*/ 0 w 454"/>
                <a:gd name="T7" fmla="*/ 176 h 277"/>
                <a:gd name="T8" fmla="*/ 126 w 454"/>
                <a:gd name="T9" fmla="*/ 176 h 277"/>
                <a:gd name="T10" fmla="*/ 126 w 454"/>
                <a:gd name="T11" fmla="*/ 277 h 277"/>
                <a:gd name="T12" fmla="*/ 202 w 454"/>
                <a:gd name="T13" fmla="*/ 277 h 277"/>
                <a:gd name="T14" fmla="*/ 202 w 454"/>
                <a:gd name="T15" fmla="*/ 176 h 277"/>
                <a:gd name="T16" fmla="*/ 454 w 454"/>
                <a:gd name="T17" fmla="*/ 176 h 277"/>
                <a:gd name="T18" fmla="*/ 454 w 454"/>
                <a:gd name="T19" fmla="*/ 101 h 277"/>
                <a:gd name="T20" fmla="*/ 202 w 454"/>
                <a:gd name="T21" fmla="*/ 101 h 277"/>
                <a:gd name="T22" fmla="*/ 202 w 454"/>
                <a:gd name="T23" fmla="*/ 0 h 277"/>
                <a:gd name="T24" fmla="*/ 126 w 454"/>
                <a:gd name="T25" fmla="*/ 0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4" h="277">
                  <a:moveTo>
                    <a:pt x="126" y="0"/>
                  </a:moveTo>
                  <a:lnTo>
                    <a:pt x="126" y="101"/>
                  </a:lnTo>
                  <a:lnTo>
                    <a:pt x="0" y="101"/>
                  </a:lnTo>
                  <a:lnTo>
                    <a:pt x="0" y="176"/>
                  </a:lnTo>
                  <a:lnTo>
                    <a:pt x="126" y="176"/>
                  </a:lnTo>
                  <a:lnTo>
                    <a:pt x="126" y="277"/>
                  </a:lnTo>
                  <a:lnTo>
                    <a:pt x="202" y="277"/>
                  </a:lnTo>
                  <a:lnTo>
                    <a:pt x="202" y="176"/>
                  </a:lnTo>
                  <a:lnTo>
                    <a:pt x="454" y="176"/>
                  </a:lnTo>
                  <a:lnTo>
                    <a:pt x="454" y="101"/>
                  </a:lnTo>
                  <a:lnTo>
                    <a:pt x="202" y="101"/>
                  </a:lnTo>
                  <a:lnTo>
                    <a:pt x="202" y="0"/>
                  </a:lnTo>
                  <a:lnTo>
                    <a:pt x="126"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7" name="Title Placeholder 1">
            <a:extLst>
              <a:ext uri="{FF2B5EF4-FFF2-40B4-BE49-F238E27FC236}">
                <a16:creationId xmlns:a16="http://schemas.microsoft.com/office/drawing/2014/main" id="{3C67524D-34D3-BCDC-0B42-4B07994BBFF1}"/>
              </a:ext>
            </a:extLst>
          </p:cNvPr>
          <p:cNvSpPr txBox="1">
            <a:spLocks/>
          </p:cNvSpPr>
          <p:nvPr userDrawn="1"/>
        </p:nvSpPr>
        <p:spPr>
          <a:xfrm>
            <a:off x="7668344" y="411844"/>
            <a:ext cx="1201342" cy="504056"/>
          </a:xfrm>
          <a:prstGeom prst="rect">
            <a:avLst/>
          </a:prstGeom>
        </p:spPr>
        <p:txBody>
          <a:bodyPr vert="horz" lIns="0" tIns="0" rIns="0" bIns="0" rtlCol="0" anchor="t" anchorCtr="0">
            <a:noAutofit/>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pPr algn="r"/>
            <a:r>
              <a:rPr lang="en-US" sz="1400"/>
              <a:t>DIGITAL HEALTH</a:t>
            </a:r>
            <a:br>
              <a:rPr lang="en-US" sz="1400"/>
            </a:br>
            <a:r>
              <a:rPr lang="en-US" sz="1400"/>
              <a:t>FINLAND</a:t>
            </a:r>
            <a:endParaRPr lang="fi-FI" sz="1400"/>
          </a:p>
        </p:txBody>
      </p:sp>
    </p:spTree>
    <p:extLst>
      <p:ext uri="{BB962C8B-B14F-4D97-AF65-F5344CB8AC3E}">
        <p14:creationId xmlns:p14="http://schemas.microsoft.com/office/powerpoint/2010/main" val="898382978"/>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Agend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p:txBody>
          <a:bodyPr/>
          <a:lstStyle>
            <a:lvl1pPr marL="265113" indent="-265113">
              <a:buFont typeface="+mj-lt"/>
              <a:buAutoNum type="arabicPeriod"/>
              <a:defRPr b="1">
                <a:solidFill>
                  <a:schemeClr val="bg1"/>
                </a:solidFill>
              </a:defRPr>
            </a:lvl1pPr>
            <a:lvl2pPr>
              <a:defRPr>
                <a:solidFill>
                  <a:schemeClr val="bg1"/>
                </a:solidFill>
              </a:defRPr>
            </a:lvl2pPr>
          </a:lstStyle>
          <a:p>
            <a:pPr lvl="0"/>
            <a:r>
              <a:rPr lang="en-US"/>
              <a:t>Click to edit Master text styles</a:t>
            </a:r>
          </a:p>
          <a:p>
            <a:pPr lvl="1"/>
            <a:r>
              <a:rPr lang="en-US"/>
              <a:t>Second level</a:t>
            </a:r>
          </a:p>
        </p:txBody>
      </p:sp>
      <p:sp>
        <p:nvSpPr>
          <p:cNvPr id="4" name="Date Placeholder 3"/>
          <p:cNvSpPr>
            <a:spLocks noGrp="1"/>
          </p:cNvSpPr>
          <p:nvPr>
            <p:ph type="dt" sz="half" idx="10"/>
          </p:nvPr>
        </p:nvSpPr>
        <p:spPr/>
        <p:txBody>
          <a:bodyPr/>
          <a:lstStyle>
            <a:lvl1pPr>
              <a:defRPr>
                <a:solidFill>
                  <a:schemeClr val="bg1"/>
                </a:solidFill>
              </a:defRPr>
            </a:lvl1pPr>
          </a:lstStyle>
          <a:p>
            <a:fld id="{1A6F99EF-3FC0-E447-A2D4-A4C2515297EF}" type="datetime1">
              <a:rPr lang="fi-FI" smtClean="0"/>
              <a:t>17.11.2025</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Footer Here</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9DC2C14-6E95-4EF0-AB2C-A4DB63E63034}" type="slidenum">
              <a:rPr lang="en-US" smtClean="0"/>
              <a:pPr/>
              <a:t>‹#›</a:t>
            </a:fld>
            <a:endParaRPr lang="en-US"/>
          </a:p>
        </p:txBody>
      </p:sp>
      <p:sp>
        <p:nvSpPr>
          <p:cNvPr id="7" name="Freeform 7"/>
          <p:cNvSpPr>
            <a:spLocks noEditPoints="1"/>
          </p:cNvSpPr>
          <p:nvPr userDrawn="1"/>
        </p:nvSpPr>
        <p:spPr bwMode="auto">
          <a:xfrm>
            <a:off x="468313" y="484188"/>
            <a:ext cx="588028" cy="358775"/>
          </a:xfrm>
          <a:custGeom>
            <a:avLst/>
            <a:gdLst>
              <a:gd name="T0" fmla="*/ 202 w 454"/>
              <a:gd name="T1" fmla="*/ 101 h 277"/>
              <a:gd name="T2" fmla="*/ 454 w 454"/>
              <a:gd name="T3" fmla="*/ 101 h 277"/>
              <a:gd name="T4" fmla="*/ 454 w 454"/>
              <a:gd name="T5" fmla="*/ 0 h 277"/>
              <a:gd name="T6" fmla="*/ 202 w 454"/>
              <a:gd name="T7" fmla="*/ 0 h 277"/>
              <a:gd name="T8" fmla="*/ 202 w 454"/>
              <a:gd name="T9" fmla="*/ 101 h 277"/>
              <a:gd name="T10" fmla="*/ 0 w 454"/>
              <a:gd name="T11" fmla="*/ 277 h 277"/>
              <a:gd name="T12" fmla="*/ 126 w 454"/>
              <a:gd name="T13" fmla="*/ 277 h 277"/>
              <a:gd name="T14" fmla="*/ 126 w 454"/>
              <a:gd name="T15" fmla="*/ 176 h 277"/>
              <a:gd name="T16" fmla="*/ 0 w 454"/>
              <a:gd name="T17" fmla="*/ 176 h 277"/>
              <a:gd name="T18" fmla="*/ 0 w 454"/>
              <a:gd name="T19" fmla="*/ 277 h 277"/>
              <a:gd name="T20" fmla="*/ 0 w 454"/>
              <a:gd name="T21" fmla="*/ 101 h 277"/>
              <a:gd name="T22" fmla="*/ 126 w 454"/>
              <a:gd name="T23" fmla="*/ 101 h 277"/>
              <a:gd name="T24" fmla="*/ 126 w 454"/>
              <a:gd name="T25" fmla="*/ 0 h 277"/>
              <a:gd name="T26" fmla="*/ 0 w 454"/>
              <a:gd name="T27" fmla="*/ 0 h 277"/>
              <a:gd name="T28" fmla="*/ 0 w 454"/>
              <a:gd name="T29" fmla="*/ 101 h 277"/>
              <a:gd name="T30" fmla="*/ 202 w 454"/>
              <a:gd name="T31" fmla="*/ 277 h 277"/>
              <a:gd name="T32" fmla="*/ 454 w 454"/>
              <a:gd name="T33" fmla="*/ 277 h 277"/>
              <a:gd name="T34" fmla="*/ 454 w 454"/>
              <a:gd name="T35" fmla="*/ 176 h 277"/>
              <a:gd name="T36" fmla="*/ 202 w 454"/>
              <a:gd name="T37" fmla="*/ 176 h 277"/>
              <a:gd name="T38" fmla="*/ 202 w 454"/>
              <a:gd name="T39" fmla="*/ 277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4" h="277">
                <a:moveTo>
                  <a:pt x="202" y="101"/>
                </a:moveTo>
                <a:lnTo>
                  <a:pt x="454" y="101"/>
                </a:lnTo>
                <a:lnTo>
                  <a:pt x="454" y="0"/>
                </a:lnTo>
                <a:lnTo>
                  <a:pt x="202" y="0"/>
                </a:lnTo>
                <a:lnTo>
                  <a:pt x="202" y="101"/>
                </a:lnTo>
                <a:close/>
                <a:moveTo>
                  <a:pt x="0" y="277"/>
                </a:moveTo>
                <a:lnTo>
                  <a:pt x="126" y="277"/>
                </a:lnTo>
                <a:lnTo>
                  <a:pt x="126" y="176"/>
                </a:lnTo>
                <a:lnTo>
                  <a:pt x="0" y="176"/>
                </a:lnTo>
                <a:lnTo>
                  <a:pt x="0" y="277"/>
                </a:lnTo>
                <a:close/>
                <a:moveTo>
                  <a:pt x="0" y="101"/>
                </a:moveTo>
                <a:lnTo>
                  <a:pt x="126" y="101"/>
                </a:lnTo>
                <a:lnTo>
                  <a:pt x="126" y="0"/>
                </a:lnTo>
                <a:lnTo>
                  <a:pt x="0" y="0"/>
                </a:lnTo>
                <a:lnTo>
                  <a:pt x="0" y="101"/>
                </a:lnTo>
                <a:close/>
                <a:moveTo>
                  <a:pt x="202" y="277"/>
                </a:moveTo>
                <a:lnTo>
                  <a:pt x="454" y="277"/>
                </a:lnTo>
                <a:lnTo>
                  <a:pt x="454" y="176"/>
                </a:lnTo>
                <a:lnTo>
                  <a:pt x="202" y="176"/>
                </a:lnTo>
                <a:lnTo>
                  <a:pt x="202" y="27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Title Placeholder 1">
            <a:extLst>
              <a:ext uri="{FF2B5EF4-FFF2-40B4-BE49-F238E27FC236}">
                <a16:creationId xmlns:a16="http://schemas.microsoft.com/office/drawing/2014/main" id="{53D17315-3763-17B4-E28E-22B5C5C7E160}"/>
              </a:ext>
            </a:extLst>
          </p:cNvPr>
          <p:cNvSpPr txBox="1">
            <a:spLocks/>
          </p:cNvSpPr>
          <p:nvPr userDrawn="1"/>
        </p:nvSpPr>
        <p:spPr>
          <a:xfrm>
            <a:off x="7380312" y="343501"/>
            <a:ext cx="1331923" cy="504056"/>
          </a:xfrm>
          <a:prstGeom prst="rect">
            <a:avLst/>
          </a:prstGeom>
        </p:spPr>
        <p:txBody>
          <a:bodyPr vert="horz" lIns="0" tIns="0" rIns="0" bIns="0" rtlCol="0" anchor="t" anchorCtr="0">
            <a:noAutofit/>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pPr algn="r"/>
            <a:r>
              <a:rPr lang="en-US" sz="1400">
                <a:solidFill>
                  <a:schemeClr val="bg1"/>
                </a:solidFill>
              </a:rPr>
              <a:t>DIGITAL  HEALTH</a:t>
            </a:r>
            <a:br>
              <a:rPr lang="en-US" sz="1400">
                <a:solidFill>
                  <a:schemeClr val="bg1"/>
                </a:solidFill>
              </a:rPr>
            </a:br>
            <a:r>
              <a:rPr lang="en-US" sz="1400">
                <a:solidFill>
                  <a:schemeClr val="bg1"/>
                </a:solidFill>
              </a:rPr>
              <a:t>FINLAND</a:t>
            </a:r>
            <a:endParaRPr lang="fi-FI" sz="1400">
              <a:solidFill>
                <a:schemeClr val="bg1"/>
              </a:solidFill>
            </a:endParaRPr>
          </a:p>
        </p:txBody>
      </p:sp>
    </p:spTree>
    <p:extLst>
      <p:ext uri="{BB962C8B-B14F-4D97-AF65-F5344CB8AC3E}">
        <p14:creationId xmlns:p14="http://schemas.microsoft.com/office/powerpoint/2010/main" val="1785827599"/>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
    <p:spTree>
      <p:nvGrpSpPr>
        <p:cNvPr id="1" name=""/>
        <p:cNvGrpSpPr/>
        <p:nvPr/>
      </p:nvGrpSpPr>
      <p:grpSpPr>
        <a:xfrm>
          <a:off x="0" y="0"/>
          <a:ext cx="0" cy="0"/>
          <a:chOff x="0" y="0"/>
          <a:chExt cx="0" cy="0"/>
        </a:xfrm>
      </p:grpSpPr>
      <p:sp>
        <p:nvSpPr>
          <p:cNvPr id="2" name="Title 1"/>
          <p:cNvSpPr>
            <a:spLocks noGrp="1"/>
          </p:cNvSpPr>
          <p:nvPr>
            <p:ph type="title"/>
          </p:nvPr>
        </p:nvSpPr>
        <p:spPr>
          <a:xfrm>
            <a:off x="1835149" y="1492250"/>
            <a:ext cx="5473701" cy="1295524"/>
          </a:xfrm>
        </p:spPr>
        <p:txBody>
          <a:bodyPr anchor="b" anchorCtr="0"/>
          <a:lstStyle>
            <a:lvl1pPr algn="l">
              <a:defRPr sz="2800" b="1" cap="none" baseline="0"/>
            </a:lvl1pPr>
          </a:lstStyle>
          <a:p>
            <a:r>
              <a:rPr lang="en-US"/>
              <a:t>Click to edit Master title style</a:t>
            </a:r>
          </a:p>
        </p:txBody>
      </p:sp>
      <p:sp>
        <p:nvSpPr>
          <p:cNvPr id="4" name="Date Placeholder 3"/>
          <p:cNvSpPr>
            <a:spLocks noGrp="1"/>
          </p:cNvSpPr>
          <p:nvPr>
            <p:ph type="dt" sz="half" idx="10"/>
          </p:nvPr>
        </p:nvSpPr>
        <p:spPr/>
        <p:txBody>
          <a:bodyPr/>
          <a:lstStyle/>
          <a:p>
            <a:fld id="{B8C59C2F-8A8A-2C41-8FED-B9EAA7D2E2FE}" type="datetime1">
              <a:rPr lang="fi-FI" smtClean="0"/>
              <a:t>17.11.2025</a:t>
            </a:fld>
            <a:endParaRPr lang="en-US"/>
          </a:p>
        </p:txBody>
      </p:sp>
      <p:sp>
        <p:nvSpPr>
          <p:cNvPr id="5" name="Footer Placeholder 4"/>
          <p:cNvSpPr>
            <a:spLocks noGrp="1"/>
          </p:cNvSpPr>
          <p:nvPr>
            <p:ph type="ftr" sz="quarter" idx="11"/>
          </p:nvPr>
        </p:nvSpPr>
        <p:spPr/>
        <p:txBody>
          <a:bodyPr/>
          <a:lstStyle/>
          <a:p>
            <a:r>
              <a:rPr lang="en-US"/>
              <a:t>Footer Here</a:t>
            </a:r>
          </a:p>
        </p:txBody>
      </p:sp>
      <p:sp>
        <p:nvSpPr>
          <p:cNvPr id="6" name="Slide Number Placeholder 5"/>
          <p:cNvSpPr>
            <a:spLocks noGrp="1"/>
          </p:cNvSpPr>
          <p:nvPr>
            <p:ph type="sldNum" sz="quarter" idx="12"/>
          </p:nvPr>
        </p:nvSpPr>
        <p:spPr/>
        <p:txBody>
          <a:bodyPr/>
          <a:lstStyle/>
          <a:p>
            <a:fld id="{E9DC2C14-6E95-4EF0-AB2C-A4DB63E63034}" type="slidenum">
              <a:rPr lang="en-US" smtClean="0"/>
              <a:t>‹#›</a:t>
            </a:fld>
            <a:endParaRPr lang="en-US"/>
          </a:p>
        </p:txBody>
      </p:sp>
    </p:spTree>
    <p:extLst>
      <p:ext uri="{BB962C8B-B14F-4D97-AF65-F5344CB8AC3E}">
        <p14:creationId xmlns:p14="http://schemas.microsoft.com/office/powerpoint/2010/main" val="810634787"/>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ection Header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35149" y="1492250"/>
            <a:ext cx="5473701" cy="1295524"/>
          </a:xfrm>
        </p:spPr>
        <p:txBody>
          <a:bodyPr anchor="b" anchorCtr="0"/>
          <a:lstStyle>
            <a:lvl1pPr algn="l">
              <a:defRPr sz="2800" b="1" cap="none" baseline="0">
                <a:solidFill>
                  <a:schemeClr val="bg1"/>
                </a:solidFill>
              </a:defRPr>
            </a:lvl1pPr>
          </a:lstStyle>
          <a:p>
            <a:r>
              <a:rPr lang="en-US"/>
              <a:t>Click to edit Master title style</a:t>
            </a:r>
          </a:p>
        </p:txBody>
      </p:sp>
      <p:sp>
        <p:nvSpPr>
          <p:cNvPr id="4" name="Date Placeholder 3"/>
          <p:cNvSpPr>
            <a:spLocks noGrp="1"/>
          </p:cNvSpPr>
          <p:nvPr>
            <p:ph type="dt" sz="half" idx="10"/>
          </p:nvPr>
        </p:nvSpPr>
        <p:spPr/>
        <p:txBody>
          <a:bodyPr/>
          <a:lstStyle>
            <a:lvl1pPr>
              <a:defRPr>
                <a:solidFill>
                  <a:schemeClr val="bg1"/>
                </a:solidFill>
              </a:defRPr>
            </a:lvl1pPr>
          </a:lstStyle>
          <a:p>
            <a:fld id="{EC326A0E-0851-E14C-9288-F734202D7CC6}" type="datetime1">
              <a:rPr lang="fi-FI" smtClean="0"/>
              <a:t>17.11.2025</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Footer Here</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9DC2C14-6E95-4EF0-AB2C-A4DB63E63034}" type="slidenum">
              <a:rPr lang="en-US" smtClean="0"/>
              <a:pPr/>
              <a:t>‹#›</a:t>
            </a:fld>
            <a:endParaRPr lang="en-US"/>
          </a:p>
        </p:txBody>
      </p:sp>
      <p:sp>
        <p:nvSpPr>
          <p:cNvPr id="7" name="Freeform 7"/>
          <p:cNvSpPr>
            <a:spLocks noEditPoints="1"/>
          </p:cNvSpPr>
          <p:nvPr userDrawn="1"/>
        </p:nvSpPr>
        <p:spPr bwMode="auto">
          <a:xfrm>
            <a:off x="468313" y="484188"/>
            <a:ext cx="588028" cy="358775"/>
          </a:xfrm>
          <a:custGeom>
            <a:avLst/>
            <a:gdLst>
              <a:gd name="T0" fmla="*/ 202 w 454"/>
              <a:gd name="T1" fmla="*/ 101 h 277"/>
              <a:gd name="T2" fmla="*/ 454 w 454"/>
              <a:gd name="T3" fmla="*/ 101 h 277"/>
              <a:gd name="T4" fmla="*/ 454 w 454"/>
              <a:gd name="T5" fmla="*/ 0 h 277"/>
              <a:gd name="T6" fmla="*/ 202 w 454"/>
              <a:gd name="T7" fmla="*/ 0 h 277"/>
              <a:gd name="T8" fmla="*/ 202 w 454"/>
              <a:gd name="T9" fmla="*/ 101 h 277"/>
              <a:gd name="T10" fmla="*/ 0 w 454"/>
              <a:gd name="T11" fmla="*/ 277 h 277"/>
              <a:gd name="T12" fmla="*/ 126 w 454"/>
              <a:gd name="T13" fmla="*/ 277 h 277"/>
              <a:gd name="T14" fmla="*/ 126 w 454"/>
              <a:gd name="T15" fmla="*/ 176 h 277"/>
              <a:gd name="T16" fmla="*/ 0 w 454"/>
              <a:gd name="T17" fmla="*/ 176 h 277"/>
              <a:gd name="T18" fmla="*/ 0 w 454"/>
              <a:gd name="T19" fmla="*/ 277 h 277"/>
              <a:gd name="T20" fmla="*/ 0 w 454"/>
              <a:gd name="T21" fmla="*/ 101 h 277"/>
              <a:gd name="T22" fmla="*/ 126 w 454"/>
              <a:gd name="T23" fmla="*/ 101 h 277"/>
              <a:gd name="T24" fmla="*/ 126 w 454"/>
              <a:gd name="T25" fmla="*/ 0 h 277"/>
              <a:gd name="T26" fmla="*/ 0 w 454"/>
              <a:gd name="T27" fmla="*/ 0 h 277"/>
              <a:gd name="T28" fmla="*/ 0 w 454"/>
              <a:gd name="T29" fmla="*/ 101 h 277"/>
              <a:gd name="T30" fmla="*/ 202 w 454"/>
              <a:gd name="T31" fmla="*/ 277 h 277"/>
              <a:gd name="T32" fmla="*/ 454 w 454"/>
              <a:gd name="T33" fmla="*/ 277 h 277"/>
              <a:gd name="T34" fmla="*/ 454 w 454"/>
              <a:gd name="T35" fmla="*/ 176 h 277"/>
              <a:gd name="T36" fmla="*/ 202 w 454"/>
              <a:gd name="T37" fmla="*/ 176 h 277"/>
              <a:gd name="T38" fmla="*/ 202 w 454"/>
              <a:gd name="T39" fmla="*/ 277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4" h="277">
                <a:moveTo>
                  <a:pt x="202" y="101"/>
                </a:moveTo>
                <a:lnTo>
                  <a:pt x="454" y="101"/>
                </a:lnTo>
                <a:lnTo>
                  <a:pt x="454" y="0"/>
                </a:lnTo>
                <a:lnTo>
                  <a:pt x="202" y="0"/>
                </a:lnTo>
                <a:lnTo>
                  <a:pt x="202" y="101"/>
                </a:lnTo>
                <a:close/>
                <a:moveTo>
                  <a:pt x="0" y="277"/>
                </a:moveTo>
                <a:lnTo>
                  <a:pt x="126" y="277"/>
                </a:lnTo>
                <a:lnTo>
                  <a:pt x="126" y="176"/>
                </a:lnTo>
                <a:lnTo>
                  <a:pt x="0" y="176"/>
                </a:lnTo>
                <a:lnTo>
                  <a:pt x="0" y="277"/>
                </a:lnTo>
                <a:close/>
                <a:moveTo>
                  <a:pt x="0" y="101"/>
                </a:moveTo>
                <a:lnTo>
                  <a:pt x="126" y="101"/>
                </a:lnTo>
                <a:lnTo>
                  <a:pt x="126" y="0"/>
                </a:lnTo>
                <a:lnTo>
                  <a:pt x="0" y="0"/>
                </a:lnTo>
                <a:lnTo>
                  <a:pt x="0" y="101"/>
                </a:lnTo>
                <a:close/>
                <a:moveTo>
                  <a:pt x="202" y="277"/>
                </a:moveTo>
                <a:lnTo>
                  <a:pt x="454" y="277"/>
                </a:lnTo>
                <a:lnTo>
                  <a:pt x="454" y="176"/>
                </a:lnTo>
                <a:lnTo>
                  <a:pt x="202" y="176"/>
                </a:lnTo>
                <a:lnTo>
                  <a:pt x="202" y="27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 name="Title Placeholder 1">
            <a:extLst>
              <a:ext uri="{FF2B5EF4-FFF2-40B4-BE49-F238E27FC236}">
                <a16:creationId xmlns:a16="http://schemas.microsoft.com/office/drawing/2014/main" id="{A24FCE70-45A0-43A0-BC95-C4131E97FB02}"/>
              </a:ext>
            </a:extLst>
          </p:cNvPr>
          <p:cNvSpPr txBox="1">
            <a:spLocks/>
          </p:cNvSpPr>
          <p:nvPr userDrawn="1"/>
        </p:nvSpPr>
        <p:spPr>
          <a:xfrm>
            <a:off x="7380312" y="343501"/>
            <a:ext cx="1331923" cy="504056"/>
          </a:xfrm>
          <a:prstGeom prst="rect">
            <a:avLst/>
          </a:prstGeom>
        </p:spPr>
        <p:txBody>
          <a:bodyPr vert="horz" lIns="0" tIns="0" rIns="0" bIns="0" rtlCol="0" anchor="t" anchorCtr="0">
            <a:noAutofit/>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pPr algn="r"/>
            <a:r>
              <a:rPr lang="en-US" sz="1400">
                <a:solidFill>
                  <a:schemeClr val="bg1"/>
                </a:solidFill>
              </a:rPr>
              <a:t>DIGITAL  HEALTH</a:t>
            </a:r>
            <a:br>
              <a:rPr lang="en-US" sz="1400">
                <a:solidFill>
                  <a:schemeClr val="bg1"/>
                </a:solidFill>
              </a:rPr>
            </a:br>
            <a:r>
              <a:rPr lang="en-US" sz="1400">
                <a:solidFill>
                  <a:schemeClr val="bg1"/>
                </a:solidFill>
              </a:rPr>
              <a:t>FINLAND</a:t>
            </a:r>
            <a:endParaRPr lang="fi-FI" sz="1400">
              <a:solidFill>
                <a:schemeClr val="bg1"/>
              </a:solidFill>
            </a:endParaRPr>
          </a:p>
        </p:txBody>
      </p:sp>
    </p:spTree>
    <p:extLst>
      <p:ext uri="{BB962C8B-B14F-4D97-AF65-F5344CB8AC3E}">
        <p14:creationId xmlns:p14="http://schemas.microsoft.com/office/powerpoint/2010/main" val="1876657381"/>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9.xml"/><Relationship Id="rId7" Type="http://schemas.openxmlformats.org/officeDocument/2006/relationships/image" Target="../media/image1.emf"/><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oleObject" Target="../embeddings/oleObject2.bin"/><Relationship Id="rId5" Type="http://schemas.openxmlformats.org/officeDocument/2006/relationships/tags" Target="../tags/tag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566C168A-E825-D6AF-A234-F7A50AECB0C8}"/>
              </a:ext>
            </a:extLst>
          </p:cNvPr>
          <p:cNvGraphicFramePr>
            <a:graphicFrameLocks noChangeAspect="1"/>
          </p:cNvGraphicFramePr>
          <p:nvPr userDrawn="1">
            <p:custDataLst>
              <p:tags r:id="rId18"/>
            </p:custDataLst>
            <p:extLst>
              <p:ext uri="{D42A27DB-BD31-4B8C-83A1-F6EECF244321}">
                <p14:modId xmlns:p14="http://schemas.microsoft.com/office/powerpoint/2010/main" val="63579494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9" imgW="473" imgH="476" progId="TCLayout.ActiveDocument.1">
                  <p:embed/>
                </p:oleObj>
              </mc:Choice>
              <mc:Fallback>
                <p:oleObj name="think-cell Slide" r:id="rId19" imgW="473" imgH="476" progId="TCLayout.ActiveDocument.1">
                  <p:embed/>
                  <p:pic>
                    <p:nvPicPr>
                      <p:cNvPr id="10" name="think-cell data - do not delete" hidden="1">
                        <a:extLst>
                          <a:ext uri="{FF2B5EF4-FFF2-40B4-BE49-F238E27FC236}">
                            <a16:creationId xmlns:a16="http://schemas.microsoft.com/office/drawing/2014/main" id="{566C168A-E825-D6AF-A234-F7A50AECB0C8}"/>
                          </a:ext>
                        </a:extLst>
                      </p:cNvPr>
                      <p:cNvPicPr/>
                      <p:nvPr/>
                    </p:nvPicPr>
                    <p:blipFill>
                      <a:blip r:embed="rId20"/>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1835150" y="484187"/>
            <a:ext cx="5473700" cy="863427"/>
          </a:xfrm>
          <a:prstGeom prst="rect">
            <a:avLst/>
          </a:prstGeom>
        </p:spPr>
        <p:txBody>
          <a:bodyPr vert="horz" lIns="0" tIns="0" rIns="0" bIns="0" rtlCol="0" anchor="t" anchorCtr="0">
            <a:noAutofit/>
          </a:bodyPr>
          <a:lstStyle/>
          <a:p>
            <a:r>
              <a:rPr lang="en-US" noProof="0"/>
              <a:t>Click to edit Master title style</a:t>
            </a:r>
            <a:endParaRPr lang="fi-FI" noProof="0"/>
          </a:p>
        </p:txBody>
      </p:sp>
      <p:sp>
        <p:nvSpPr>
          <p:cNvPr id="3" name="Text Placeholder 2"/>
          <p:cNvSpPr>
            <a:spLocks noGrp="1"/>
          </p:cNvSpPr>
          <p:nvPr>
            <p:ph type="body" idx="1"/>
          </p:nvPr>
        </p:nvSpPr>
        <p:spPr>
          <a:xfrm>
            <a:off x="1835150" y="1492249"/>
            <a:ext cx="5473700" cy="2879701"/>
          </a:xfrm>
          <a:prstGeom prst="rect">
            <a:avLst/>
          </a:prstGeom>
        </p:spPr>
        <p:txBody>
          <a:bodyPr vert="horz" lIns="0" tIns="0" rIns="0" bIns="0" rtlCol="0" anchor="t" anchorCtr="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i-FI" noProof="0"/>
          </a:p>
        </p:txBody>
      </p:sp>
      <p:sp>
        <p:nvSpPr>
          <p:cNvPr id="4" name="Date Placeholder 3"/>
          <p:cNvSpPr>
            <a:spLocks noGrp="1"/>
          </p:cNvSpPr>
          <p:nvPr>
            <p:ph type="dt" sz="half" idx="2"/>
          </p:nvPr>
        </p:nvSpPr>
        <p:spPr>
          <a:xfrm>
            <a:off x="468313" y="4515966"/>
            <a:ext cx="1366838" cy="143347"/>
          </a:xfrm>
          <a:prstGeom prst="rect">
            <a:avLst/>
          </a:prstGeom>
        </p:spPr>
        <p:txBody>
          <a:bodyPr vert="horz" lIns="0" tIns="0" rIns="0" bIns="0" rtlCol="0" anchor="ctr" anchorCtr="0">
            <a:noAutofit/>
          </a:bodyPr>
          <a:lstStyle>
            <a:lvl1pPr algn="l">
              <a:defRPr sz="800">
                <a:solidFill>
                  <a:schemeClr val="accent1"/>
                </a:solidFill>
              </a:defRPr>
            </a:lvl1pPr>
          </a:lstStyle>
          <a:p>
            <a:fld id="{5CF5E0E5-8AA0-704A-AD7D-94A7C6D4DDB2}" type="datetime1">
              <a:rPr lang="fi-FI" noProof="0" smtClean="0"/>
              <a:t>17.11.2025</a:t>
            </a:fld>
            <a:endParaRPr lang="fi-FI" noProof="0"/>
          </a:p>
        </p:txBody>
      </p:sp>
      <p:sp>
        <p:nvSpPr>
          <p:cNvPr id="5" name="Footer Placeholder 4"/>
          <p:cNvSpPr>
            <a:spLocks noGrp="1"/>
          </p:cNvSpPr>
          <p:nvPr>
            <p:ph type="ftr" sz="quarter" idx="3"/>
          </p:nvPr>
        </p:nvSpPr>
        <p:spPr>
          <a:xfrm>
            <a:off x="1835150" y="4515966"/>
            <a:ext cx="6121400" cy="143347"/>
          </a:xfrm>
          <a:prstGeom prst="rect">
            <a:avLst/>
          </a:prstGeom>
        </p:spPr>
        <p:txBody>
          <a:bodyPr vert="horz" lIns="0" tIns="0" rIns="0" bIns="0" rtlCol="0" anchor="ctr" anchorCtr="0">
            <a:noAutofit/>
          </a:bodyPr>
          <a:lstStyle>
            <a:lvl1pPr algn="l">
              <a:defRPr sz="800" cap="all" spc="300" baseline="0">
                <a:solidFill>
                  <a:schemeClr val="accent1"/>
                </a:solidFill>
              </a:defRPr>
            </a:lvl1pPr>
          </a:lstStyle>
          <a:p>
            <a:r>
              <a:rPr lang="fi-FI" noProof="0"/>
              <a:t>Footer Here</a:t>
            </a:r>
          </a:p>
        </p:txBody>
      </p:sp>
      <p:sp>
        <p:nvSpPr>
          <p:cNvPr id="6" name="Slide Number Placeholder 5"/>
          <p:cNvSpPr>
            <a:spLocks noGrp="1"/>
          </p:cNvSpPr>
          <p:nvPr>
            <p:ph type="sldNum" sz="quarter" idx="4"/>
          </p:nvPr>
        </p:nvSpPr>
        <p:spPr>
          <a:xfrm>
            <a:off x="7956549" y="4515966"/>
            <a:ext cx="719457" cy="143347"/>
          </a:xfrm>
          <a:prstGeom prst="rect">
            <a:avLst/>
          </a:prstGeom>
        </p:spPr>
        <p:txBody>
          <a:bodyPr vert="horz" lIns="0" tIns="0" rIns="0" bIns="0" rtlCol="0" anchor="ctr" anchorCtr="0">
            <a:noAutofit/>
          </a:bodyPr>
          <a:lstStyle>
            <a:lvl1pPr algn="r">
              <a:defRPr sz="800">
                <a:solidFill>
                  <a:schemeClr val="accent1"/>
                </a:solidFill>
              </a:defRPr>
            </a:lvl1pPr>
          </a:lstStyle>
          <a:p>
            <a:fld id="{E9DC2C14-6E95-4EF0-AB2C-A4DB63E63034}" type="slidenum">
              <a:rPr lang="fi-FI" noProof="0" smtClean="0"/>
              <a:pPr/>
              <a:t>‹#›</a:t>
            </a:fld>
            <a:endParaRPr lang="fi-FI" noProof="0"/>
          </a:p>
        </p:txBody>
      </p:sp>
      <p:sp>
        <p:nvSpPr>
          <p:cNvPr id="14" name="Freeform 6"/>
          <p:cNvSpPr>
            <a:spLocks/>
          </p:cNvSpPr>
          <p:nvPr userDrawn="1"/>
        </p:nvSpPr>
        <p:spPr bwMode="auto">
          <a:xfrm>
            <a:off x="468313" y="484188"/>
            <a:ext cx="588028" cy="358775"/>
          </a:xfrm>
          <a:custGeom>
            <a:avLst/>
            <a:gdLst>
              <a:gd name="T0" fmla="*/ 126 w 454"/>
              <a:gd name="T1" fmla="*/ 0 h 277"/>
              <a:gd name="T2" fmla="*/ 126 w 454"/>
              <a:gd name="T3" fmla="*/ 101 h 277"/>
              <a:gd name="T4" fmla="*/ 0 w 454"/>
              <a:gd name="T5" fmla="*/ 101 h 277"/>
              <a:gd name="T6" fmla="*/ 0 w 454"/>
              <a:gd name="T7" fmla="*/ 176 h 277"/>
              <a:gd name="T8" fmla="*/ 126 w 454"/>
              <a:gd name="T9" fmla="*/ 176 h 277"/>
              <a:gd name="T10" fmla="*/ 126 w 454"/>
              <a:gd name="T11" fmla="*/ 277 h 277"/>
              <a:gd name="T12" fmla="*/ 202 w 454"/>
              <a:gd name="T13" fmla="*/ 277 h 277"/>
              <a:gd name="T14" fmla="*/ 202 w 454"/>
              <a:gd name="T15" fmla="*/ 176 h 277"/>
              <a:gd name="T16" fmla="*/ 454 w 454"/>
              <a:gd name="T17" fmla="*/ 176 h 277"/>
              <a:gd name="T18" fmla="*/ 454 w 454"/>
              <a:gd name="T19" fmla="*/ 101 h 277"/>
              <a:gd name="T20" fmla="*/ 202 w 454"/>
              <a:gd name="T21" fmla="*/ 101 h 277"/>
              <a:gd name="T22" fmla="*/ 202 w 454"/>
              <a:gd name="T23" fmla="*/ 0 h 277"/>
              <a:gd name="T24" fmla="*/ 126 w 454"/>
              <a:gd name="T25" fmla="*/ 0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4" h="277">
                <a:moveTo>
                  <a:pt x="126" y="0"/>
                </a:moveTo>
                <a:lnTo>
                  <a:pt x="126" y="101"/>
                </a:lnTo>
                <a:lnTo>
                  <a:pt x="0" y="101"/>
                </a:lnTo>
                <a:lnTo>
                  <a:pt x="0" y="176"/>
                </a:lnTo>
                <a:lnTo>
                  <a:pt x="126" y="176"/>
                </a:lnTo>
                <a:lnTo>
                  <a:pt x="126" y="277"/>
                </a:lnTo>
                <a:lnTo>
                  <a:pt x="202" y="277"/>
                </a:lnTo>
                <a:lnTo>
                  <a:pt x="202" y="176"/>
                </a:lnTo>
                <a:lnTo>
                  <a:pt x="454" y="176"/>
                </a:lnTo>
                <a:lnTo>
                  <a:pt x="454" y="101"/>
                </a:lnTo>
                <a:lnTo>
                  <a:pt x="202" y="101"/>
                </a:lnTo>
                <a:lnTo>
                  <a:pt x="202" y="0"/>
                </a:lnTo>
                <a:lnTo>
                  <a:pt x="126"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noProof="0"/>
          </a:p>
        </p:txBody>
      </p:sp>
      <p:sp>
        <p:nvSpPr>
          <p:cNvPr id="9" name="Title Placeholder 1">
            <a:extLst>
              <a:ext uri="{FF2B5EF4-FFF2-40B4-BE49-F238E27FC236}">
                <a16:creationId xmlns:a16="http://schemas.microsoft.com/office/drawing/2014/main" id="{EA797CBA-A0A7-294A-A413-51DBF3935400}"/>
              </a:ext>
            </a:extLst>
          </p:cNvPr>
          <p:cNvSpPr txBox="1">
            <a:spLocks/>
          </p:cNvSpPr>
          <p:nvPr userDrawn="1"/>
        </p:nvSpPr>
        <p:spPr>
          <a:xfrm>
            <a:off x="7596336" y="366361"/>
            <a:ext cx="1273351" cy="504056"/>
          </a:xfrm>
          <a:prstGeom prst="rect">
            <a:avLst/>
          </a:prstGeom>
        </p:spPr>
        <p:txBody>
          <a:bodyPr vert="horz" lIns="0" tIns="0" rIns="0" bIns="0" rtlCol="0" anchor="t" anchorCtr="0">
            <a:noAutofit/>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pPr algn="r"/>
            <a:r>
              <a:rPr lang="en-US" sz="1400"/>
              <a:t>DIGITAL HEALTH</a:t>
            </a:r>
            <a:br>
              <a:rPr lang="en-US" sz="1400"/>
            </a:br>
            <a:r>
              <a:rPr lang="en-US" sz="1400"/>
              <a:t>FINLAND</a:t>
            </a:r>
            <a:endParaRPr lang="fi-FI" sz="1400"/>
          </a:p>
        </p:txBody>
      </p:sp>
      <p:sp>
        <p:nvSpPr>
          <p:cNvPr id="8" name="TextBox 7">
            <a:extLst>
              <a:ext uri="{FF2B5EF4-FFF2-40B4-BE49-F238E27FC236}">
                <a16:creationId xmlns:a16="http://schemas.microsoft.com/office/drawing/2014/main" id="{C6B6C330-2D9C-EE9C-FDC5-DC0D0B933E47}"/>
              </a:ext>
            </a:extLst>
          </p:cNvPr>
          <p:cNvSpPr txBox="1"/>
          <p:nvPr>
            <p:extLst>
              <p:ext uri="{1162E1C5-73C7-4A58-AE30-91384D911F3F}">
                <p184:classification xmlns:p184="http://schemas.microsoft.com/office/powerpoint/2018/4/main" val="ftr"/>
              </p:ext>
            </p:extLst>
          </p:nvPr>
        </p:nvSpPr>
        <p:spPr>
          <a:xfrm>
            <a:off x="8413750" y="4927600"/>
            <a:ext cx="701675" cy="152400"/>
          </a:xfrm>
          <a:prstGeom prst="rect">
            <a:avLst/>
          </a:prstGeom>
        </p:spPr>
        <p:txBody>
          <a:bodyPr horzOverflow="overflow" lIns="0" tIns="0" rIns="0" bIns="0">
            <a:spAutoFit/>
          </a:bodyPr>
          <a:lstStyle/>
          <a:p>
            <a:pPr algn="l"/>
            <a:r>
              <a:rPr lang="en-US" sz="1000">
                <a:solidFill>
                  <a:srgbClr val="FA4B55">
                    <a:alpha val="50000"/>
                  </a:srgbClr>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143046447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ransition spd="med">
    <p:fade/>
  </p:transition>
  <p:hf sldNum="0" hdr="0" ftr="0" dt="0"/>
  <p:txStyles>
    <p:titleStyle>
      <a:lvl1pPr algn="l" defTabSz="914400" rtl="0" eaLnBrk="1" latinLnBrk="0" hangingPunct="1">
        <a:spcBef>
          <a:spcPct val="0"/>
        </a:spcBef>
        <a:buNone/>
        <a:defRPr sz="2400" b="1" kern="1200">
          <a:solidFill>
            <a:schemeClr val="accent1"/>
          </a:solidFill>
          <a:latin typeface="+mj-lt"/>
          <a:ea typeface="+mj-ea"/>
          <a:cs typeface="+mj-cs"/>
        </a:defRPr>
      </a:lvl1pPr>
    </p:titleStyle>
    <p:body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accen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accen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accen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accen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5FC06B87-30B0-FCC5-B8A7-471790921FEE}"/>
              </a:ext>
            </a:extLst>
          </p:cNvPr>
          <p:cNvGraphicFramePr>
            <a:graphicFrameLocks noChangeAspect="1"/>
          </p:cNvGraphicFramePr>
          <p:nvPr userDrawn="1">
            <p:custDataLst>
              <p:tags r:id="rId5"/>
            </p:custDataLst>
            <p:extLst>
              <p:ext uri="{D42A27DB-BD31-4B8C-83A1-F6EECF244321}">
                <p14:modId xmlns:p14="http://schemas.microsoft.com/office/powerpoint/2010/main" val="2130268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473" imgH="476" progId="TCLayout.ActiveDocument.1">
                  <p:embed/>
                </p:oleObj>
              </mc:Choice>
              <mc:Fallback>
                <p:oleObj name="think-cell Slide" r:id="rId6" imgW="473" imgH="476" progId="TCLayout.ActiveDocument.1">
                  <p:embed/>
                  <p:pic>
                    <p:nvPicPr>
                      <p:cNvPr id="9" name="think-cell data - do not delete" hidden="1">
                        <a:extLst>
                          <a:ext uri="{FF2B5EF4-FFF2-40B4-BE49-F238E27FC236}">
                            <a16:creationId xmlns:a16="http://schemas.microsoft.com/office/drawing/2014/main" id="{5FC06B87-30B0-FCC5-B8A7-471790921FEE}"/>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1835150" y="484187"/>
            <a:ext cx="5473700" cy="863427"/>
          </a:xfrm>
          <a:prstGeom prst="rect">
            <a:avLst/>
          </a:prstGeom>
        </p:spPr>
        <p:txBody>
          <a:bodyPr vert="horz" lIns="0" tIns="0" rIns="0" bIns="0" rtlCol="0" anchor="t" anchorCtr="0">
            <a:noAutofit/>
          </a:bodyPr>
          <a:lstStyle/>
          <a:p>
            <a:r>
              <a:rPr lang="fi-FI" noProof="0" err="1"/>
              <a:t>Click</a:t>
            </a:r>
            <a:r>
              <a:rPr lang="fi-FI" noProof="0"/>
              <a:t> to </a:t>
            </a:r>
            <a:r>
              <a:rPr lang="fi-FI" noProof="0" err="1"/>
              <a:t>edit</a:t>
            </a:r>
            <a:r>
              <a:rPr lang="fi-FI" noProof="0"/>
              <a:t> Master </a:t>
            </a:r>
            <a:r>
              <a:rPr lang="fi-FI" noProof="0" err="1"/>
              <a:t>title</a:t>
            </a:r>
            <a:r>
              <a:rPr lang="fi-FI" noProof="0"/>
              <a:t> </a:t>
            </a:r>
            <a:r>
              <a:rPr lang="fi-FI" noProof="0" err="1"/>
              <a:t>style</a:t>
            </a:r>
            <a:endParaRPr lang="fi-FI" noProof="0"/>
          </a:p>
        </p:txBody>
      </p:sp>
      <p:sp>
        <p:nvSpPr>
          <p:cNvPr id="3" name="Text Placeholder 2"/>
          <p:cNvSpPr>
            <a:spLocks noGrp="1"/>
          </p:cNvSpPr>
          <p:nvPr>
            <p:ph type="body" idx="1"/>
          </p:nvPr>
        </p:nvSpPr>
        <p:spPr>
          <a:xfrm>
            <a:off x="1835150" y="1492249"/>
            <a:ext cx="5473700" cy="2879701"/>
          </a:xfrm>
          <a:prstGeom prst="rect">
            <a:avLst/>
          </a:prstGeom>
        </p:spPr>
        <p:txBody>
          <a:bodyPr vert="horz" lIns="0" tIns="0" rIns="0" bIns="0" rtlCol="0" anchor="t" anchorCtr="0">
            <a:noAutofit/>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p:cNvSpPr>
            <a:spLocks noGrp="1"/>
          </p:cNvSpPr>
          <p:nvPr>
            <p:ph type="dt" sz="half" idx="2"/>
          </p:nvPr>
        </p:nvSpPr>
        <p:spPr>
          <a:xfrm>
            <a:off x="468313" y="4515966"/>
            <a:ext cx="1366838" cy="143347"/>
          </a:xfrm>
          <a:prstGeom prst="rect">
            <a:avLst/>
          </a:prstGeom>
        </p:spPr>
        <p:txBody>
          <a:bodyPr vert="horz" lIns="0" tIns="0" rIns="0" bIns="0" rtlCol="0" anchor="ctr" anchorCtr="0">
            <a:noAutofit/>
          </a:bodyPr>
          <a:lstStyle>
            <a:lvl1pPr algn="l">
              <a:defRPr sz="800">
                <a:solidFill>
                  <a:schemeClr val="accent1"/>
                </a:solidFill>
              </a:defRPr>
            </a:lvl1pPr>
          </a:lstStyle>
          <a:p>
            <a:fld id="{E1373DCC-2263-4F88-B652-EFBDCB9320F8}" type="datetime1">
              <a:rPr lang="fi-FI" noProof="0" smtClean="0"/>
              <a:t>17.11.2025</a:t>
            </a:fld>
            <a:endParaRPr lang="fi-FI" noProof="0"/>
          </a:p>
        </p:txBody>
      </p:sp>
      <p:sp>
        <p:nvSpPr>
          <p:cNvPr id="5" name="Footer Placeholder 4"/>
          <p:cNvSpPr>
            <a:spLocks noGrp="1"/>
          </p:cNvSpPr>
          <p:nvPr>
            <p:ph type="ftr" sz="quarter" idx="3"/>
          </p:nvPr>
        </p:nvSpPr>
        <p:spPr>
          <a:xfrm>
            <a:off x="1835150" y="4515966"/>
            <a:ext cx="6121400" cy="143347"/>
          </a:xfrm>
          <a:prstGeom prst="rect">
            <a:avLst/>
          </a:prstGeom>
        </p:spPr>
        <p:txBody>
          <a:bodyPr vert="horz" lIns="0" tIns="0" rIns="0" bIns="0" rtlCol="0" anchor="ctr" anchorCtr="0">
            <a:noAutofit/>
          </a:bodyPr>
          <a:lstStyle>
            <a:lvl1pPr algn="l">
              <a:defRPr sz="800" cap="all" spc="300" baseline="0">
                <a:solidFill>
                  <a:schemeClr val="accent1"/>
                </a:solidFill>
              </a:defRPr>
            </a:lvl1pPr>
          </a:lstStyle>
          <a:p>
            <a:r>
              <a:rPr lang="fi-FI" noProof="0"/>
              <a:t>Footer Here</a:t>
            </a:r>
          </a:p>
        </p:txBody>
      </p:sp>
      <p:sp>
        <p:nvSpPr>
          <p:cNvPr id="6" name="Slide Number Placeholder 5"/>
          <p:cNvSpPr>
            <a:spLocks noGrp="1"/>
          </p:cNvSpPr>
          <p:nvPr>
            <p:ph type="sldNum" sz="quarter" idx="4"/>
          </p:nvPr>
        </p:nvSpPr>
        <p:spPr>
          <a:xfrm>
            <a:off x="7956549" y="4515966"/>
            <a:ext cx="719457" cy="143347"/>
          </a:xfrm>
          <a:prstGeom prst="rect">
            <a:avLst/>
          </a:prstGeom>
        </p:spPr>
        <p:txBody>
          <a:bodyPr vert="horz" lIns="0" tIns="0" rIns="0" bIns="0" rtlCol="0" anchor="ctr" anchorCtr="0">
            <a:noAutofit/>
          </a:bodyPr>
          <a:lstStyle>
            <a:lvl1pPr algn="r">
              <a:defRPr sz="800">
                <a:solidFill>
                  <a:schemeClr val="accent1"/>
                </a:solidFill>
              </a:defRPr>
            </a:lvl1pPr>
          </a:lstStyle>
          <a:p>
            <a:fld id="{E9DC2C14-6E95-4EF0-AB2C-A4DB63E63034}" type="slidenum">
              <a:rPr lang="fi-FI" noProof="0" smtClean="0"/>
              <a:pPr/>
              <a:t>‹#›</a:t>
            </a:fld>
            <a:endParaRPr lang="fi-FI" noProof="0"/>
          </a:p>
        </p:txBody>
      </p:sp>
      <p:sp>
        <p:nvSpPr>
          <p:cNvPr id="8" name="TextBox 7">
            <a:extLst>
              <a:ext uri="{FF2B5EF4-FFF2-40B4-BE49-F238E27FC236}">
                <a16:creationId xmlns:a16="http://schemas.microsoft.com/office/drawing/2014/main" id="{BED0C548-2DA1-8D89-6917-A9E2BA9A5417}"/>
              </a:ext>
            </a:extLst>
          </p:cNvPr>
          <p:cNvSpPr txBox="1"/>
          <p:nvPr>
            <p:extLst>
              <p:ext uri="{1162E1C5-73C7-4A58-AE30-91384D911F3F}">
                <p184:classification xmlns:p184="http://schemas.microsoft.com/office/powerpoint/2018/4/main" val="ftr"/>
              </p:ext>
            </p:extLst>
          </p:nvPr>
        </p:nvSpPr>
        <p:spPr>
          <a:xfrm>
            <a:off x="8413750" y="4927600"/>
            <a:ext cx="701675" cy="152400"/>
          </a:xfrm>
          <a:prstGeom prst="rect">
            <a:avLst/>
          </a:prstGeom>
        </p:spPr>
        <p:txBody>
          <a:bodyPr horzOverflow="overflow" lIns="0" tIns="0" rIns="0" bIns="0">
            <a:spAutoFit/>
          </a:bodyPr>
          <a:lstStyle/>
          <a:p>
            <a:pPr algn="l"/>
            <a:r>
              <a:rPr lang="en-US" sz="1000">
                <a:solidFill>
                  <a:srgbClr val="FA4B55">
                    <a:alpha val="50000"/>
                  </a:srgbClr>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173817266"/>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transition spd="med">
    <p:fade/>
  </p:transition>
  <p:hf hdr="0"/>
  <p:txStyles>
    <p:titleStyle>
      <a:lvl1pPr algn="l" defTabSz="914400" rtl="0" eaLnBrk="1" latinLnBrk="0" hangingPunct="1">
        <a:spcBef>
          <a:spcPct val="0"/>
        </a:spcBef>
        <a:buNone/>
        <a:defRPr sz="2400" b="1" kern="1200">
          <a:solidFill>
            <a:schemeClr val="accent1"/>
          </a:solidFill>
          <a:latin typeface="+mj-lt"/>
          <a:ea typeface="+mj-ea"/>
          <a:cs typeface="+mj-cs"/>
        </a:defRPr>
      </a:lvl1pPr>
    </p:titleStyle>
    <p:body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accen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accen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accen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accen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9.xml"/><Relationship Id="rId1" Type="http://schemas.openxmlformats.org/officeDocument/2006/relationships/tags" Target="../tags/tag3.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5.xml"/><Relationship Id="rId1" Type="http://schemas.openxmlformats.org/officeDocument/2006/relationships/tags" Target="../tags/tag12.xml"/><Relationship Id="rId4" Type="http://schemas.openxmlformats.org/officeDocument/2006/relationships/image" Target="../media/image1.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3.xml"/><Relationship Id="rId1" Type="http://schemas.openxmlformats.org/officeDocument/2006/relationships/tags" Target="../tags/tag13.xml"/><Relationship Id="rId4" Type="http://schemas.openxmlformats.org/officeDocument/2006/relationships/image" Target="../media/image1.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5.xml"/><Relationship Id="rId1" Type="http://schemas.openxmlformats.org/officeDocument/2006/relationships/tags" Target="../tags/tag14.xml"/><Relationship Id="rId5" Type="http://schemas.openxmlformats.org/officeDocument/2006/relationships/image" Target="../media/image3.png"/><Relationship Id="rId4" Type="http://schemas.openxmlformats.org/officeDocument/2006/relationships/image" Target="../media/image1.emf"/></Relationships>
</file>

<file path=ppt/slides/_rels/slide1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oleObject" Target="../embeddings/oleObject15.bin"/><Relationship Id="rId7" Type="http://schemas.openxmlformats.org/officeDocument/2006/relationships/image" Target="../media/image5.png"/><Relationship Id="rId2" Type="http://schemas.openxmlformats.org/officeDocument/2006/relationships/slideLayout" Target="../slideLayouts/slideLayout5.xml"/><Relationship Id="rId1" Type="http://schemas.openxmlformats.org/officeDocument/2006/relationships/tags" Target="../tags/tag15.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8.xml"/><Relationship Id="rId1" Type="http://schemas.openxmlformats.org/officeDocument/2006/relationships/tags" Target="../tags/tag4.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3.xml"/><Relationship Id="rId1" Type="http://schemas.openxmlformats.org/officeDocument/2006/relationships/tags" Target="../tags/tag5.x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3.xml"/><Relationship Id="rId1" Type="http://schemas.openxmlformats.org/officeDocument/2006/relationships/tags" Target="../tags/tag6.xml"/><Relationship Id="rId5" Type="http://schemas.openxmlformats.org/officeDocument/2006/relationships/image" Target="../media/image3.png"/><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3.xml"/><Relationship Id="rId1" Type="http://schemas.openxmlformats.org/officeDocument/2006/relationships/tags" Target="../tags/tag7.xml"/><Relationship Id="rId5" Type="http://schemas.openxmlformats.org/officeDocument/2006/relationships/image" Target="../media/image3.png"/><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3.xml"/><Relationship Id="rId1" Type="http://schemas.openxmlformats.org/officeDocument/2006/relationships/tags" Target="../tags/tag8.xml"/><Relationship Id="rId5" Type="http://schemas.openxmlformats.org/officeDocument/2006/relationships/image" Target="../media/image3.png"/><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3.xml"/><Relationship Id="rId1" Type="http://schemas.openxmlformats.org/officeDocument/2006/relationships/tags" Target="../tags/tag9.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4.xml"/><Relationship Id="rId1" Type="http://schemas.openxmlformats.org/officeDocument/2006/relationships/tags" Target="../tags/tag10.xml"/><Relationship Id="rId6" Type="http://schemas.openxmlformats.org/officeDocument/2006/relationships/hyperlink" Target="https://www.kanta.fi/en/mykanta" TargetMode="External"/><Relationship Id="rId5" Type="http://schemas.openxmlformats.org/officeDocument/2006/relationships/image" Target="../media/image1.emf"/><Relationship Id="rId4" Type="http://schemas.openxmlformats.org/officeDocument/2006/relationships/oleObject" Target="../embeddings/oleObject10.bin"/></Relationships>
</file>

<file path=ppt/slides/_rels/slide9.xml.rels><?xml version="1.0" encoding="UTF-8" standalone="yes"?>
<Relationships xmlns="http://schemas.openxmlformats.org/package/2006/relationships"><Relationship Id="rId3" Type="http://schemas.microsoft.com/office/2018/10/relationships/comments" Target="../comments/modernComment_158_4CDE5A55.xml"/><Relationship Id="rId2" Type="http://schemas.openxmlformats.org/officeDocument/2006/relationships/slideLayout" Target="../slideLayouts/slideLayout5.xml"/><Relationship Id="rId1" Type="http://schemas.openxmlformats.org/officeDocument/2006/relationships/tags" Target="../tags/tag11.xml"/><Relationship Id="rId5" Type="http://schemas.openxmlformats.org/officeDocument/2006/relationships/image" Target="../media/image1.emf"/><Relationship Id="rId4"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F185B437-C934-AFC1-B89E-E049E22406ED}"/>
              </a:ext>
            </a:extLst>
          </p:cNvPr>
          <p:cNvGraphicFramePr>
            <a:graphicFrameLocks noChangeAspect="1"/>
          </p:cNvGraphicFramePr>
          <p:nvPr>
            <p:custDataLst>
              <p:tags r:id="rId1"/>
            </p:custDataLst>
            <p:extLst>
              <p:ext uri="{D42A27DB-BD31-4B8C-83A1-F6EECF244321}">
                <p14:modId xmlns:p14="http://schemas.microsoft.com/office/powerpoint/2010/main" val="864861344"/>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3" imgW="592" imgH="595" progId="TCLayout.ActiveDocument.1">
                  <p:embed/>
                </p:oleObj>
              </mc:Choice>
              <mc:Fallback>
                <p:oleObj name="think-cell Slide" r:id="rId3" imgW="592" imgH="595" progId="TCLayout.ActiveDocument.1">
                  <p:embed/>
                  <p:pic>
                    <p:nvPicPr>
                      <p:cNvPr id="4" name="think-cell data - do not delete" hidden="1">
                        <a:extLst>
                          <a:ext uri="{FF2B5EF4-FFF2-40B4-BE49-F238E27FC236}">
                            <a16:creationId xmlns:a16="http://schemas.microsoft.com/office/drawing/2014/main" id="{F185B437-C934-AFC1-B89E-E049E22406ED}"/>
                          </a:ext>
                        </a:extLst>
                      </p:cNvPr>
                      <p:cNvPicPr/>
                      <p:nvPr/>
                    </p:nvPicPr>
                    <p:blipFill>
                      <a:blip r:embed="rId4"/>
                      <a:stretch>
                        <a:fillRect/>
                      </a:stretch>
                    </p:blipFill>
                    <p:spPr>
                      <a:xfrm>
                        <a:off x="1191" y="1191"/>
                        <a:ext cx="1191" cy="1191"/>
                      </a:xfrm>
                      <a:prstGeom prst="rect">
                        <a:avLst/>
                      </a:prstGeom>
                    </p:spPr>
                  </p:pic>
                </p:oleObj>
              </mc:Fallback>
            </mc:AlternateContent>
          </a:graphicData>
        </a:graphic>
      </p:graphicFrame>
      <p:sp>
        <p:nvSpPr>
          <p:cNvPr id="3" name="Otsikko 2">
            <a:extLst>
              <a:ext uri="{FF2B5EF4-FFF2-40B4-BE49-F238E27FC236}">
                <a16:creationId xmlns:a16="http://schemas.microsoft.com/office/drawing/2014/main" id="{5EA78889-34FC-E135-77A5-682A2E483AEF}"/>
              </a:ext>
            </a:extLst>
          </p:cNvPr>
          <p:cNvSpPr>
            <a:spLocks noGrp="1"/>
          </p:cNvSpPr>
          <p:nvPr>
            <p:ph type="title"/>
          </p:nvPr>
        </p:nvSpPr>
        <p:spPr>
          <a:xfrm>
            <a:off x="1835150" y="1492251"/>
            <a:ext cx="5473701" cy="2275963"/>
          </a:xfrm>
        </p:spPr>
        <p:txBody>
          <a:bodyPr vert="horz">
            <a:normAutofit fontScale="90000"/>
          </a:bodyPr>
          <a:lstStyle/>
          <a:p>
            <a:r>
              <a:rPr lang="en-US" sz="3000"/>
              <a:t>Exporting Finnish social and healthcare expert &amp; advisory services overview </a:t>
            </a:r>
            <a:br>
              <a:rPr lang="en-US" sz="3000"/>
            </a:br>
            <a:br>
              <a:rPr lang="en-US" noProof="0"/>
            </a:br>
            <a:r>
              <a:rPr lang="en-US" sz="2400" b="0"/>
              <a:t>Strategic and practical support for digital health and social care transformation.</a:t>
            </a:r>
            <a:endParaRPr lang="en-US" sz="2400"/>
          </a:p>
        </p:txBody>
      </p:sp>
    </p:spTree>
    <p:extLst>
      <p:ext uri="{BB962C8B-B14F-4D97-AF65-F5344CB8AC3E}">
        <p14:creationId xmlns:p14="http://schemas.microsoft.com/office/powerpoint/2010/main" val="293894015"/>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CFA2A-9E4B-8C77-E04F-CD142AC922DB}"/>
            </a:ext>
          </a:extLst>
        </p:cNvPr>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9E3F1BA3-24A1-B19E-08D6-7A7A8E34B887}"/>
              </a:ext>
            </a:extLst>
          </p:cNvPr>
          <p:cNvGraphicFramePr>
            <a:graphicFrameLocks noChangeAspect="1"/>
          </p:cNvGraphicFramePr>
          <p:nvPr>
            <p:custDataLst>
              <p:tags r:id="rId1"/>
            </p:custDataLst>
            <p:extLst>
              <p:ext uri="{D42A27DB-BD31-4B8C-83A1-F6EECF244321}">
                <p14:modId xmlns:p14="http://schemas.microsoft.com/office/powerpoint/2010/main" val="35953989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10" name="think-cell data - do not delete" hidden="1">
                        <a:extLst>
                          <a:ext uri="{FF2B5EF4-FFF2-40B4-BE49-F238E27FC236}">
                            <a16:creationId xmlns:a16="http://schemas.microsoft.com/office/drawing/2014/main" id="{9E3F1BA3-24A1-B19E-08D6-7A7A8E34B88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F0859113-AE23-E897-79E0-2C0880300ED1}"/>
              </a:ext>
            </a:extLst>
          </p:cNvPr>
          <p:cNvSpPr>
            <a:spLocks noGrp="1"/>
          </p:cNvSpPr>
          <p:nvPr>
            <p:ph type="title"/>
          </p:nvPr>
        </p:nvSpPr>
        <p:spPr>
          <a:xfrm>
            <a:off x="1390600" y="289742"/>
            <a:ext cx="6069384" cy="851521"/>
          </a:xfrm>
        </p:spPr>
        <p:txBody>
          <a:bodyPr vert="horz"/>
          <a:lstStyle/>
          <a:p>
            <a:r>
              <a:rPr lang="en-US" sz="2200"/>
              <a:t>Finland's regional digital health assets: Citizen-Centered Digital Services, </a:t>
            </a:r>
            <a:r>
              <a:rPr lang="en-US" sz="2200" err="1"/>
              <a:t>AgeTech</a:t>
            </a:r>
            <a:r>
              <a:rPr lang="en-US" sz="2200"/>
              <a:t> &amp; AI Solutions</a:t>
            </a:r>
          </a:p>
        </p:txBody>
      </p:sp>
      <p:graphicFrame>
        <p:nvGraphicFramePr>
          <p:cNvPr id="4" name="Taulukko 12">
            <a:extLst>
              <a:ext uri="{FF2B5EF4-FFF2-40B4-BE49-F238E27FC236}">
                <a16:creationId xmlns:a16="http://schemas.microsoft.com/office/drawing/2014/main" id="{806442C6-693E-933E-B1E5-A2571C4C8137}"/>
              </a:ext>
            </a:extLst>
          </p:cNvPr>
          <p:cNvGraphicFramePr>
            <a:graphicFrameLocks noGrp="1"/>
          </p:cNvGraphicFramePr>
          <p:nvPr>
            <p:extLst>
              <p:ext uri="{D42A27DB-BD31-4B8C-83A1-F6EECF244321}">
                <p14:modId xmlns:p14="http://schemas.microsoft.com/office/powerpoint/2010/main" val="3668140047"/>
              </p:ext>
            </p:extLst>
          </p:nvPr>
        </p:nvGraphicFramePr>
        <p:xfrm>
          <a:off x="215517" y="1319752"/>
          <a:ext cx="8712967" cy="3566160"/>
        </p:xfrm>
        <a:graphic>
          <a:graphicData uri="http://schemas.openxmlformats.org/drawingml/2006/table">
            <a:tbl>
              <a:tblPr firstRow="1" bandRow="1">
                <a:tableStyleId>{5C22544A-7EE6-4342-B048-85BDC9FD1C3A}</a:tableStyleId>
              </a:tblPr>
              <a:tblGrid>
                <a:gridCol w="1764195">
                  <a:extLst>
                    <a:ext uri="{9D8B030D-6E8A-4147-A177-3AD203B41FA5}">
                      <a16:colId xmlns:a16="http://schemas.microsoft.com/office/drawing/2014/main" val="2411370565"/>
                    </a:ext>
                  </a:extLst>
                </a:gridCol>
                <a:gridCol w="2448272">
                  <a:extLst>
                    <a:ext uri="{9D8B030D-6E8A-4147-A177-3AD203B41FA5}">
                      <a16:colId xmlns:a16="http://schemas.microsoft.com/office/drawing/2014/main" val="987995564"/>
                    </a:ext>
                  </a:extLst>
                </a:gridCol>
                <a:gridCol w="2232248">
                  <a:extLst>
                    <a:ext uri="{9D8B030D-6E8A-4147-A177-3AD203B41FA5}">
                      <a16:colId xmlns:a16="http://schemas.microsoft.com/office/drawing/2014/main" val="3277165477"/>
                    </a:ext>
                  </a:extLst>
                </a:gridCol>
                <a:gridCol w="2268252">
                  <a:extLst>
                    <a:ext uri="{9D8B030D-6E8A-4147-A177-3AD203B41FA5}">
                      <a16:colId xmlns:a16="http://schemas.microsoft.com/office/drawing/2014/main" val="1875166458"/>
                    </a:ext>
                  </a:extLst>
                </a:gridCol>
              </a:tblGrid>
              <a:tr h="139335">
                <a:tc>
                  <a:txBody>
                    <a:bodyPr/>
                    <a:lstStyle/>
                    <a:p>
                      <a:pPr rtl="0"/>
                      <a:r>
                        <a:rPr lang="en-US" sz="1200" noProof="0"/>
                        <a:t>Key topics</a:t>
                      </a:r>
                    </a:p>
                  </a:txBody>
                  <a:tcPr>
                    <a:solidFill>
                      <a:srgbClr val="002DA2"/>
                    </a:solidFill>
                  </a:tcPr>
                </a:tc>
                <a:tc>
                  <a:txBody>
                    <a:bodyPr/>
                    <a:lstStyle/>
                    <a:p>
                      <a:pPr rtl="0"/>
                      <a:r>
                        <a:rPr lang="en-US" sz="1200" noProof="0"/>
                        <a:t>What this means for you</a:t>
                      </a:r>
                    </a:p>
                  </a:txBody>
                  <a:tcPr>
                    <a:solidFill>
                      <a:srgbClr val="002DA2"/>
                    </a:solidFill>
                  </a:tcPr>
                </a:tc>
                <a:tc>
                  <a:txBody>
                    <a:bodyPr/>
                    <a:lstStyle/>
                    <a:p>
                      <a:pPr rtl="0"/>
                      <a:r>
                        <a:rPr lang="en-US" sz="1200" noProof="0"/>
                        <a:t>Why it matters</a:t>
                      </a:r>
                    </a:p>
                  </a:txBody>
                  <a:tcPr>
                    <a:solidFill>
                      <a:srgbClr val="002DA2"/>
                    </a:solidFill>
                  </a:tcPr>
                </a:tc>
                <a:tc>
                  <a:txBody>
                    <a:bodyPr/>
                    <a:lstStyle/>
                    <a:p>
                      <a:pPr rtl="0"/>
                      <a:r>
                        <a:rPr lang="en-US" sz="1200" noProof="0"/>
                        <a:t>Proof</a:t>
                      </a:r>
                    </a:p>
                  </a:txBody>
                  <a:tcPr>
                    <a:solidFill>
                      <a:srgbClr val="002DA2"/>
                    </a:solidFill>
                  </a:tcPr>
                </a:tc>
                <a:extLst>
                  <a:ext uri="{0D108BD9-81ED-4DB2-BD59-A6C34878D82A}">
                    <a16:rowId xmlns:a16="http://schemas.microsoft.com/office/drawing/2014/main" val="1034167370"/>
                  </a:ext>
                </a:extLst>
              </a:tr>
              <a:tr h="335409">
                <a:tc>
                  <a:txBody>
                    <a:bodyPr/>
                    <a:lstStyle/>
                    <a:p>
                      <a:pPr rtl="0"/>
                      <a:r>
                        <a:rPr lang="en-US" sz="1200" b="1" noProof="0">
                          <a:solidFill>
                            <a:schemeClr val="bg1"/>
                          </a:solidFill>
                        </a:rPr>
                        <a:t>5. Digital Services for Citizens</a:t>
                      </a:r>
                    </a:p>
                  </a:txBody>
                  <a:tcPr anchor="ctr">
                    <a:solidFill>
                      <a:schemeClr val="accent1"/>
                    </a:solidFill>
                  </a:tcPr>
                </a:tc>
                <a:tc>
                  <a:txBody>
                    <a:bodyPr/>
                    <a:lstStyle/>
                    <a:p>
                      <a:pPr rtl="0"/>
                      <a:r>
                        <a:rPr lang="en-US" sz="1200" b="0" noProof="0">
                          <a:solidFill>
                            <a:schemeClr val="bg1"/>
                          </a:solidFill>
                        </a:rPr>
                        <a:t>Proven, nationwide platforms enabling citizens to access care, self-manage conditions, and communicate with professionals</a:t>
                      </a:r>
                    </a:p>
                  </a:txBody>
                  <a:tcPr anchor="ctr">
                    <a:solidFill>
                      <a:schemeClr val="accent1"/>
                    </a:solidFill>
                  </a:tcPr>
                </a:tc>
                <a:tc>
                  <a:txBody>
                    <a:bodyPr/>
                    <a:lstStyle/>
                    <a:p>
                      <a:pPr rtl="0"/>
                      <a:r>
                        <a:rPr lang="en-US" sz="1200" b="0" noProof="0"/>
                        <a:t>Enhances access, reduces pressure on healthcare staff, and increases citizen empowerment</a:t>
                      </a:r>
                    </a:p>
                  </a:txBody>
                  <a:tcPr anchor="ctr"/>
                </a:tc>
                <a:tc>
                  <a:txBody>
                    <a:bodyPr/>
                    <a:lstStyle/>
                    <a:p>
                      <a:pPr rtl="0"/>
                      <a:r>
                        <a:rPr lang="en-US" sz="1200" b="1" noProof="0" err="1"/>
                        <a:t>Omaolo</a:t>
                      </a:r>
                      <a:r>
                        <a:rPr lang="en-US" sz="1200" b="0" noProof="0"/>
                        <a:t>, </a:t>
                      </a:r>
                      <a:r>
                        <a:rPr lang="en-US" sz="1200" b="1" noProof="0" err="1"/>
                        <a:t>Terveyskylä</a:t>
                      </a:r>
                      <a:r>
                        <a:rPr lang="en-US" sz="1200" b="0" noProof="0"/>
                        <a:t>, </a:t>
                      </a:r>
                      <a:r>
                        <a:rPr lang="en-US" sz="1200" b="1" noProof="0" err="1"/>
                        <a:t>BeeHealthy</a:t>
                      </a:r>
                      <a:r>
                        <a:rPr lang="en-US" sz="1200" b="0" noProof="0"/>
                        <a:t>, </a:t>
                      </a:r>
                      <a:r>
                        <a:rPr lang="en-US" sz="1200" b="1" noProof="0"/>
                        <a:t>Maisa</a:t>
                      </a:r>
                      <a:r>
                        <a:rPr lang="en-US" sz="1200" b="0" noProof="0"/>
                        <a:t> (</a:t>
                      </a:r>
                      <a:r>
                        <a:rPr lang="en-US" sz="1200" b="0" noProof="0" err="1"/>
                        <a:t>Apotti</a:t>
                      </a:r>
                      <a:r>
                        <a:rPr lang="en-US" sz="1200" b="0" noProof="0"/>
                        <a:t>) – globally benchmarked, live at scale</a:t>
                      </a:r>
                    </a:p>
                  </a:txBody>
                  <a:tcPr anchor="ctr"/>
                </a:tc>
                <a:extLst>
                  <a:ext uri="{0D108BD9-81ED-4DB2-BD59-A6C34878D82A}">
                    <a16:rowId xmlns:a16="http://schemas.microsoft.com/office/drawing/2014/main" val="4059925132"/>
                  </a:ext>
                </a:extLst>
              </a:tr>
              <a:tr h="335409">
                <a:tc>
                  <a:txBody>
                    <a:bodyPr/>
                    <a:lstStyle/>
                    <a:p>
                      <a:pPr rtl="0"/>
                      <a:r>
                        <a:rPr lang="en-US" sz="1200" b="1" noProof="0">
                          <a:solidFill>
                            <a:schemeClr val="bg1"/>
                          </a:solidFill>
                        </a:rPr>
                        <a:t>6. AgeTech &amp; Home Living</a:t>
                      </a:r>
                    </a:p>
                  </a:txBody>
                  <a:tcPr anchor="ctr">
                    <a:solidFill>
                      <a:schemeClr val="accent1"/>
                    </a:solidFill>
                  </a:tcPr>
                </a:tc>
                <a:tc>
                  <a:txBody>
                    <a:bodyPr/>
                    <a:lstStyle/>
                    <a:p>
                      <a:pPr rtl="0"/>
                      <a:r>
                        <a:rPr lang="en-US" sz="1200" b="0" noProof="0">
                          <a:solidFill>
                            <a:schemeClr val="bg1"/>
                          </a:solidFill>
                        </a:rPr>
                        <a:t>Innovative service models and technologies to extend independent living and improve quality of life</a:t>
                      </a: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noProof="0"/>
                        <a:t>Reduces institutional care costs, increases satisfaction, and addresses workforce shortages</a:t>
                      </a:r>
                    </a:p>
                  </a:txBody>
                  <a:tcPr anchor="ctr"/>
                </a:tc>
                <a:tc>
                  <a:txBody>
                    <a:bodyPr/>
                    <a:lstStyle/>
                    <a:p>
                      <a:pPr rtl="0"/>
                      <a:r>
                        <a:rPr lang="en-US" sz="1200" b="0" noProof="0"/>
                        <a:t>Homecare system allows elderly to live at home significantly longer than the EU average</a:t>
                      </a:r>
                    </a:p>
                  </a:txBody>
                  <a:tcPr anchor="ctr"/>
                </a:tc>
                <a:extLst>
                  <a:ext uri="{0D108BD9-81ED-4DB2-BD59-A6C34878D82A}">
                    <a16:rowId xmlns:a16="http://schemas.microsoft.com/office/drawing/2014/main" val="1565163635"/>
                  </a:ext>
                </a:extLst>
              </a:tr>
              <a:tr h="335409">
                <a:tc>
                  <a:txBody>
                    <a:bodyPr/>
                    <a:lstStyle/>
                    <a:p>
                      <a:pPr rtl="0"/>
                      <a:r>
                        <a:rPr lang="en-US" sz="1200" b="1" noProof="0">
                          <a:solidFill>
                            <a:schemeClr val="bg1"/>
                          </a:solidFill>
                        </a:rPr>
                        <a:t>7. Hospitals of the Future</a:t>
                      </a:r>
                    </a:p>
                  </a:txBody>
                  <a:tcPr anchor="ctr">
                    <a:solidFill>
                      <a:schemeClr val="accent1"/>
                    </a:solidFill>
                  </a:tcPr>
                </a:tc>
                <a:tc>
                  <a:txBody>
                    <a:bodyPr/>
                    <a:lstStyle/>
                    <a:p>
                      <a:pPr rtl="0"/>
                      <a:r>
                        <a:rPr lang="en-US" sz="1200" b="0" noProof="0">
                          <a:solidFill>
                            <a:schemeClr val="bg1"/>
                          </a:solidFill>
                        </a:rPr>
                        <a:t>State-of-the-art hospital design and digital operating models, tested in large-scale builds</a:t>
                      </a:r>
                    </a:p>
                  </a:txBody>
                  <a:tcPr anchor="ctr">
                    <a:solidFill>
                      <a:schemeClr val="accent1"/>
                    </a:solidFill>
                  </a:tcPr>
                </a:tc>
                <a:tc>
                  <a:txBody>
                    <a:bodyPr/>
                    <a:lstStyle/>
                    <a:p>
                      <a:pPr rtl="0"/>
                      <a:r>
                        <a:rPr lang="en-US" sz="1200" b="0" noProof="0"/>
                        <a:t>Speeds up hospital construction and transformation projects while embedding digital-first operations from day one</a:t>
                      </a:r>
                    </a:p>
                  </a:txBody>
                  <a:tcPr anchor="ctr"/>
                </a:tc>
                <a:tc>
                  <a:txBody>
                    <a:bodyPr/>
                    <a:lstStyle/>
                    <a:p>
                      <a:pPr rtl="0"/>
                      <a:r>
                        <a:rPr lang="en-US" sz="1200" b="1" noProof="0"/>
                        <a:t>New Children’s Hospital</a:t>
                      </a:r>
                      <a:r>
                        <a:rPr lang="en-US" sz="1200" b="0" noProof="0"/>
                        <a:t>,</a:t>
                      </a:r>
                      <a:r>
                        <a:rPr lang="en-US" sz="1200" b="1" noProof="0"/>
                        <a:t> LYS</a:t>
                      </a:r>
                      <a:r>
                        <a:rPr lang="en-US" sz="1200" b="0" noProof="0"/>
                        <a:t>,</a:t>
                      </a:r>
                      <a:r>
                        <a:rPr lang="en-US" sz="1200" b="1" noProof="0"/>
                        <a:t> ASSI</a:t>
                      </a:r>
                      <a:r>
                        <a:rPr lang="en-US" sz="1200" b="0" noProof="0"/>
                        <a:t> and</a:t>
                      </a:r>
                      <a:r>
                        <a:rPr lang="en-US" sz="1200" b="1" noProof="0"/>
                        <a:t> OYS2030</a:t>
                      </a:r>
                      <a:r>
                        <a:rPr lang="en-US" sz="1200" b="0" noProof="0"/>
                        <a:t> – international showcases of modern and digitally enabled hospital design</a:t>
                      </a:r>
                    </a:p>
                  </a:txBody>
                  <a:tcPr anchor="ctr"/>
                </a:tc>
                <a:extLst>
                  <a:ext uri="{0D108BD9-81ED-4DB2-BD59-A6C34878D82A}">
                    <a16:rowId xmlns:a16="http://schemas.microsoft.com/office/drawing/2014/main" val="2660601122"/>
                  </a:ext>
                </a:extLst>
              </a:tr>
              <a:tr h="387277">
                <a:tc>
                  <a:txBody>
                    <a:bodyPr/>
                    <a:lstStyle/>
                    <a:p>
                      <a:pPr rtl="0"/>
                      <a:r>
                        <a:rPr lang="en-US" sz="1200" b="1" noProof="0">
                          <a:solidFill>
                            <a:schemeClr val="bg1"/>
                          </a:solidFill>
                        </a:rPr>
                        <a:t>8. Clinical Work &amp; Administration</a:t>
                      </a:r>
                    </a:p>
                  </a:txBody>
                  <a:tcPr anchor="ctr">
                    <a:solidFill>
                      <a:schemeClr val="accent1"/>
                    </a:solidFill>
                  </a:tcPr>
                </a:tc>
                <a:tc>
                  <a:txBody>
                    <a:bodyPr/>
                    <a:lstStyle/>
                    <a:p>
                      <a:pPr rtl="0"/>
                      <a:r>
                        <a:rPr lang="en-US" sz="1200" b="0" noProof="0">
                          <a:solidFill>
                            <a:schemeClr val="bg1"/>
                          </a:solidFill>
                        </a:rPr>
                        <a:t>Real-world AI solutions that reduce admin burden and support clinical decision-making, fully aligned with European regulation</a:t>
                      </a:r>
                    </a:p>
                  </a:txBody>
                  <a:tcPr anchor="ctr">
                    <a:solidFill>
                      <a:schemeClr val="accent1"/>
                    </a:solidFill>
                  </a:tcPr>
                </a:tc>
                <a:tc>
                  <a:txBody>
                    <a:bodyPr/>
                    <a:lstStyle/>
                    <a:p>
                      <a:pPr rtl="0"/>
                      <a:r>
                        <a:rPr lang="en-US" sz="1200" b="0" noProof="0"/>
                        <a:t>Frees up professionals’ time for patients, improves safety, and enables predictive and proactive care</a:t>
                      </a:r>
                      <a:endParaRPr lang="en-US" sz="1200" b="0" i="1" noProof="0"/>
                    </a:p>
                  </a:txBody>
                  <a:tcPr anchor="ctr"/>
                </a:tc>
                <a:tc>
                  <a:txBody>
                    <a:bodyPr/>
                    <a:lstStyle/>
                    <a:p>
                      <a:pPr rtl="0"/>
                      <a:r>
                        <a:rPr lang="en-US" sz="1200" b="1" noProof="0"/>
                        <a:t>HUS Clever Health Network</a:t>
                      </a:r>
                      <a:r>
                        <a:rPr lang="en-US" sz="1200" b="0" noProof="0"/>
                        <a:t> and </a:t>
                      </a:r>
                      <a:r>
                        <a:rPr lang="en-US" sz="1200" b="1" noProof="0"/>
                        <a:t>pioneering Wellbeing Service Counties</a:t>
                      </a:r>
                      <a:r>
                        <a:rPr lang="en-US" sz="1200" b="0" noProof="0"/>
                        <a:t> (e.g. </a:t>
                      </a:r>
                      <a:r>
                        <a:rPr lang="en-US" sz="1200" b="1" noProof="0"/>
                        <a:t>LUVN</a:t>
                      </a:r>
                      <a:r>
                        <a:rPr lang="en-US" sz="1200" b="0" noProof="0"/>
                        <a:t>) are already scaling AI across healthcare workflows</a:t>
                      </a:r>
                    </a:p>
                  </a:txBody>
                  <a:tcPr anchor="ctr"/>
                </a:tc>
                <a:extLst>
                  <a:ext uri="{0D108BD9-81ED-4DB2-BD59-A6C34878D82A}">
                    <a16:rowId xmlns:a16="http://schemas.microsoft.com/office/drawing/2014/main" val="506792589"/>
                  </a:ext>
                </a:extLst>
              </a:tr>
            </a:tbl>
          </a:graphicData>
        </a:graphic>
      </p:graphicFrame>
      <p:sp>
        <p:nvSpPr>
          <p:cNvPr id="3" name="TextBox 2">
            <a:extLst>
              <a:ext uri="{FF2B5EF4-FFF2-40B4-BE49-F238E27FC236}">
                <a16:creationId xmlns:a16="http://schemas.microsoft.com/office/drawing/2014/main" id="{7F3D6E85-FE54-383B-888F-0ECF2EF521CF}"/>
              </a:ext>
            </a:extLst>
          </p:cNvPr>
          <p:cNvSpPr txBox="1"/>
          <p:nvPr/>
        </p:nvSpPr>
        <p:spPr>
          <a:xfrm>
            <a:off x="1901180" y="998388"/>
            <a:ext cx="5040560" cy="288147"/>
          </a:xfrm>
          <a:prstGeom prst="rect">
            <a:avLst/>
          </a:prstGeom>
          <a:noFill/>
        </p:spPr>
        <p:txBody>
          <a:bodyPr wrap="square" lIns="36000" tIns="36000" rIns="36000" bIns="36000" rtlCol="0">
            <a:spAutoFit/>
          </a:bodyPr>
          <a:lstStyle/>
          <a:p>
            <a:r>
              <a:rPr lang="en-US" sz="1400" i="1"/>
              <a:t>Scalable models improving care access, efficiency, and quality of life</a:t>
            </a:r>
          </a:p>
        </p:txBody>
      </p:sp>
    </p:spTree>
    <p:extLst>
      <p:ext uri="{BB962C8B-B14F-4D97-AF65-F5344CB8AC3E}">
        <p14:creationId xmlns:p14="http://schemas.microsoft.com/office/powerpoint/2010/main" val="3981813065"/>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C20B7-253F-D96E-E463-50FB2A2E87CA}"/>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980B198-CE5D-7965-3513-BCBA6A2D77CD}"/>
              </a:ext>
            </a:extLst>
          </p:cNvPr>
          <p:cNvGraphicFramePr>
            <a:graphicFrameLocks noChangeAspect="1"/>
          </p:cNvGraphicFramePr>
          <p:nvPr>
            <p:custDataLst>
              <p:tags r:id="rId1"/>
            </p:custDataLst>
            <p:extLst>
              <p:ext uri="{D42A27DB-BD31-4B8C-83A1-F6EECF244321}">
                <p14:modId xmlns:p14="http://schemas.microsoft.com/office/powerpoint/2010/main" val="20362086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5" name="think-cell data - do not delete" hidden="1">
                        <a:extLst>
                          <a:ext uri="{FF2B5EF4-FFF2-40B4-BE49-F238E27FC236}">
                            <a16:creationId xmlns:a16="http://schemas.microsoft.com/office/drawing/2014/main" id="{A980B198-CE5D-7965-3513-BCBA6A2D77C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1265B7E7-3CF5-83F1-6044-40E35B23CA39}"/>
              </a:ext>
            </a:extLst>
          </p:cNvPr>
          <p:cNvSpPr>
            <a:spLocks noGrp="1"/>
          </p:cNvSpPr>
          <p:nvPr>
            <p:ph type="ctrTitle"/>
          </p:nvPr>
        </p:nvSpPr>
        <p:spPr/>
        <p:txBody>
          <a:bodyPr vert="horz"/>
          <a:lstStyle/>
          <a:p>
            <a:r>
              <a:rPr lang="en-US"/>
              <a:t>Key actors</a:t>
            </a:r>
            <a:endParaRPr lang="en-FI"/>
          </a:p>
        </p:txBody>
      </p:sp>
      <p:sp>
        <p:nvSpPr>
          <p:cNvPr id="4" name="Subtitle 3">
            <a:extLst>
              <a:ext uri="{FF2B5EF4-FFF2-40B4-BE49-F238E27FC236}">
                <a16:creationId xmlns:a16="http://schemas.microsoft.com/office/drawing/2014/main" id="{01CB2862-0850-5A01-48A1-04B191389249}"/>
              </a:ext>
            </a:extLst>
          </p:cNvPr>
          <p:cNvSpPr>
            <a:spLocks noGrp="1"/>
          </p:cNvSpPr>
          <p:nvPr>
            <p:ph type="subTitle" idx="1"/>
          </p:nvPr>
        </p:nvSpPr>
        <p:spPr/>
        <p:txBody>
          <a:bodyPr/>
          <a:lstStyle/>
          <a:p>
            <a:r>
              <a:rPr lang="en-US"/>
              <a:t>Expert pools for these key topics</a:t>
            </a:r>
            <a:endParaRPr lang="en-FI"/>
          </a:p>
        </p:txBody>
      </p:sp>
    </p:spTree>
    <p:extLst>
      <p:ext uri="{BB962C8B-B14F-4D97-AF65-F5344CB8AC3E}">
        <p14:creationId xmlns:p14="http://schemas.microsoft.com/office/powerpoint/2010/main" val="4260490336"/>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28C70558-708F-2EA8-D490-3A41F56C790C}"/>
              </a:ext>
            </a:extLst>
          </p:cNvPr>
          <p:cNvGraphicFramePr>
            <a:graphicFrameLocks noChangeAspect="1"/>
          </p:cNvGraphicFramePr>
          <p:nvPr>
            <p:custDataLst>
              <p:tags r:id="rId1"/>
            </p:custDataLst>
            <p:extLst>
              <p:ext uri="{D42A27DB-BD31-4B8C-83A1-F6EECF244321}">
                <p14:modId xmlns:p14="http://schemas.microsoft.com/office/powerpoint/2010/main" val="39741836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9" name="think-cell data - do not delete" hidden="1">
                        <a:extLst>
                          <a:ext uri="{FF2B5EF4-FFF2-40B4-BE49-F238E27FC236}">
                            <a16:creationId xmlns:a16="http://schemas.microsoft.com/office/drawing/2014/main" id="{28C70558-708F-2EA8-D490-3A41F56C790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4B27ACB2-F2CE-A768-AFBC-5D1B3FB1720B}"/>
              </a:ext>
            </a:extLst>
          </p:cNvPr>
          <p:cNvSpPr>
            <a:spLocks noGrp="1"/>
          </p:cNvSpPr>
          <p:nvPr>
            <p:ph type="title"/>
          </p:nvPr>
        </p:nvSpPr>
        <p:spPr>
          <a:xfrm>
            <a:off x="1298640" y="344631"/>
            <a:ext cx="5864101" cy="503387"/>
          </a:xfrm>
        </p:spPr>
        <p:txBody>
          <a:bodyPr vert="horz"/>
          <a:lstStyle/>
          <a:p>
            <a:r>
              <a:rPr lang="en-US" sz="2200"/>
              <a:t>There are several Key Actors behind Finland’s Digital Health Transformation</a:t>
            </a:r>
          </a:p>
        </p:txBody>
      </p:sp>
      <p:sp>
        <p:nvSpPr>
          <p:cNvPr id="4" name="Content Placeholder 3">
            <a:extLst>
              <a:ext uri="{FF2B5EF4-FFF2-40B4-BE49-F238E27FC236}">
                <a16:creationId xmlns:a16="http://schemas.microsoft.com/office/drawing/2014/main" id="{FADA72ED-CFB2-29E7-8A5E-C2AAAA6C09D9}"/>
              </a:ext>
            </a:extLst>
          </p:cNvPr>
          <p:cNvSpPr>
            <a:spLocks noGrp="1"/>
          </p:cNvSpPr>
          <p:nvPr>
            <p:ph idx="1"/>
          </p:nvPr>
        </p:nvSpPr>
        <p:spPr>
          <a:xfrm>
            <a:off x="291886" y="1474118"/>
            <a:ext cx="2016224" cy="3544366"/>
          </a:xfrm>
          <a:solidFill>
            <a:schemeClr val="bg1">
              <a:lumMod val="95000"/>
            </a:schemeClr>
          </a:solidFill>
        </p:spPr>
        <p:txBody>
          <a:bodyPr lIns="36000" tIns="36000" rIns="36000" bIns="36000"/>
          <a:lstStyle/>
          <a:p>
            <a:pPr marL="91440" indent="0">
              <a:spcBef>
                <a:spcPts val="0"/>
              </a:spcBef>
              <a:spcAft>
                <a:spcPts val="600"/>
              </a:spcAft>
              <a:buNone/>
            </a:pPr>
            <a:r>
              <a:rPr lang="en-US" sz="1200" b="1"/>
              <a:t>Ministry of Social Affairs &amp; Health (STM)</a:t>
            </a:r>
            <a:r>
              <a:rPr lang="en-US" sz="1200"/>
              <a:t> – sets national strategy and regulation (AI Act, EHDS alignment)</a:t>
            </a:r>
          </a:p>
          <a:p>
            <a:pPr marL="91440" indent="0">
              <a:spcBef>
                <a:spcPts val="0"/>
              </a:spcBef>
              <a:spcAft>
                <a:spcPts val="600"/>
              </a:spcAft>
              <a:buNone/>
            </a:pPr>
            <a:r>
              <a:rPr lang="en-US" sz="1200" b="1"/>
              <a:t>THL (Finnish Institute for Health and Welfare)</a:t>
            </a:r>
            <a:r>
              <a:rPr lang="en-US" sz="1200"/>
              <a:t> – research backbone, health data registries, RAI/ICF frameworks</a:t>
            </a:r>
          </a:p>
          <a:p>
            <a:pPr marL="91440" indent="0">
              <a:spcBef>
                <a:spcPts val="0"/>
              </a:spcBef>
              <a:spcAft>
                <a:spcPts val="600"/>
              </a:spcAft>
              <a:buNone/>
            </a:pPr>
            <a:r>
              <a:rPr lang="en-US" sz="1200" b="1" err="1"/>
              <a:t>Findata</a:t>
            </a:r>
            <a:r>
              <a:rPr lang="en-US" sz="1200"/>
              <a:t> – national data permit authority, model for EHDS</a:t>
            </a:r>
          </a:p>
          <a:p>
            <a:pPr marL="91440" indent="0">
              <a:spcBef>
                <a:spcPts val="0"/>
              </a:spcBef>
              <a:spcAft>
                <a:spcPts val="600"/>
              </a:spcAft>
              <a:buNone/>
            </a:pPr>
            <a:r>
              <a:rPr lang="en-US" sz="1200" b="1" err="1"/>
              <a:t>DigiFinland</a:t>
            </a:r>
            <a:r>
              <a:rPr lang="en-US" sz="1200"/>
              <a:t> – national implementation partner for digital health and pilots</a:t>
            </a:r>
          </a:p>
          <a:p>
            <a:pPr marL="91440" indent="0">
              <a:spcBef>
                <a:spcPts val="0"/>
              </a:spcBef>
              <a:spcAft>
                <a:spcPts val="600"/>
              </a:spcAft>
              <a:buNone/>
            </a:pPr>
            <a:endParaRPr lang="en-US" sz="1200"/>
          </a:p>
        </p:txBody>
      </p:sp>
      <p:pic>
        <p:nvPicPr>
          <p:cNvPr id="5" name="Picture 4">
            <a:extLst>
              <a:ext uri="{FF2B5EF4-FFF2-40B4-BE49-F238E27FC236}">
                <a16:creationId xmlns:a16="http://schemas.microsoft.com/office/drawing/2014/main" id="{01FD4272-4CE5-433E-0721-B041C177249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64289" y="4517207"/>
            <a:ext cx="1782283" cy="485783"/>
          </a:xfrm>
          <a:prstGeom prst="rect">
            <a:avLst/>
          </a:prstGeom>
        </p:spPr>
      </p:pic>
      <p:sp>
        <p:nvSpPr>
          <p:cNvPr id="6" name="Content Placeholder 3">
            <a:extLst>
              <a:ext uri="{FF2B5EF4-FFF2-40B4-BE49-F238E27FC236}">
                <a16:creationId xmlns:a16="http://schemas.microsoft.com/office/drawing/2014/main" id="{B599CCFC-9481-BD82-14D9-5A7E1DDC0A7E}"/>
              </a:ext>
            </a:extLst>
          </p:cNvPr>
          <p:cNvSpPr txBox="1">
            <a:spLocks/>
          </p:cNvSpPr>
          <p:nvPr/>
        </p:nvSpPr>
        <p:spPr>
          <a:xfrm>
            <a:off x="2466189" y="1463876"/>
            <a:ext cx="2016224" cy="3539113"/>
          </a:xfrm>
          <a:prstGeom prst="rect">
            <a:avLst/>
          </a:prstGeom>
          <a:solidFill>
            <a:schemeClr val="bg1">
              <a:lumMod val="95000"/>
            </a:schemeClr>
          </a:solidFill>
        </p:spPr>
        <p:txBody>
          <a:bodyPr vert="horz" lIns="36000" tIns="36000" rIns="36000" bIns="3600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accen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accen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accen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accen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9pPr>
          </a:lstStyle>
          <a:p>
            <a:pPr marL="91440" indent="0">
              <a:spcBef>
                <a:spcPts val="0"/>
              </a:spcBef>
              <a:spcAft>
                <a:spcPts val="1200"/>
              </a:spcAft>
              <a:buFont typeface="Arial" panose="020B0604020202020204" pitchFamily="34" charset="0"/>
              <a:buNone/>
            </a:pPr>
            <a:r>
              <a:rPr lang="en-US" sz="1200" b="1"/>
              <a:t>22 Wellbeing Service Counties</a:t>
            </a:r>
            <a:r>
              <a:rPr lang="en-US" sz="1200"/>
              <a:t> – testing ground for AI and digital health (real-world pilots in documentation AI, PET imaging, child welfare, </a:t>
            </a:r>
            <a:r>
              <a:rPr lang="en-US" sz="1200" err="1"/>
              <a:t>AgeTech</a:t>
            </a:r>
            <a:r>
              <a:rPr lang="en-US" sz="1200"/>
              <a:t>)</a:t>
            </a:r>
          </a:p>
          <a:p>
            <a:pPr marL="91440" indent="0">
              <a:spcBef>
                <a:spcPts val="0"/>
              </a:spcBef>
              <a:spcAft>
                <a:spcPts val="1200"/>
              </a:spcAft>
              <a:buFont typeface="Arial" panose="020B0604020202020204" pitchFamily="34" charset="0"/>
              <a:buNone/>
            </a:pPr>
            <a:r>
              <a:rPr lang="en-US" sz="1200" b="1"/>
              <a:t>Hospitals &amp; clinics</a:t>
            </a:r>
            <a:r>
              <a:rPr lang="en-US" sz="1200"/>
              <a:t> – implement and validate scalable use cases in everyday care</a:t>
            </a:r>
          </a:p>
        </p:txBody>
      </p:sp>
      <p:sp>
        <p:nvSpPr>
          <p:cNvPr id="7" name="Content Placeholder 3">
            <a:extLst>
              <a:ext uri="{FF2B5EF4-FFF2-40B4-BE49-F238E27FC236}">
                <a16:creationId xmlns:a16="http://schemas.microsoft.com/office/drawing/2014/main" id="{B66B87B1-66FB-8ECA-7CCF-5F1F2C152338}"/>
              </a:ext>
            </a:extLst>
          </p:cNvPr>
          <p:cNvSpPr txBox="1">
            <a:spLocks/>
          </p:cNvSpPr>
          <p:nvPr/>
        </p:nvSpPr>
        <p:spPr>
          <a:xfrm>
            <a:off x="4640492" y="1463876"/>
            <a:ext cx="2016224" cy="3539113"/>
          </a:xfrm>
          <a:prstGeom prst="rect">
            <a:avLst/>
          </a:prstGeom>
          <a:solidFill>
            <a:schemeClr val="bg1">
              <a:lumMod val="95000"/>
            </a:schemeClr>
          </a:solidFill>
        </p:spPr>
        <p:txBody>
          <a:bodyPr vert="horz" lIns="36000" tIns="36000" rIns="36000" bIns="3600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accen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accen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accen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accen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9pPr>
          </a:lstStyle>
          <a:p>
            <a:pPr marL="91440" indent="0">
              <a:spcBef>
                <a:spcPts val="0"/>
              </a:spcBef>
              <a:spcAft>
                <a:spcPts val="1200"/>
              </a:spcAft>
              <a:buFont typeface="Arial" panose="020B0604020202020204" pitchFamily="34" charset="0"/>
              <a:buNone/>
            </a:pPr>
            <a:r>
              <a:rPr lang="en-US" sz="1200" b="1"/>
              <a:t>HealthTech Finland companies &amp; startups</a:t>
            </a:r>
            <a:r>
              <a:rPr lang="en-US" sz="1200"/>
              <a:t> – bring innovation in diagnostics, </a:t>
            </a:r>
            <a:r>
              <a:rPr lang="en-US" sz="1200" err="1"/>
              <a:t>AgeTech</a:t>
            </a:r>
            <a:r>
              <a:rPr lang="en-US" sz="1200"/>
              <a:t>, and AI-powered solutions.</a:t>
            </a:r>
          </a:p>
          <a:p>
            <a:pPr marL="91440" indent="0">
              <a:spcBef>
                <a:spcPts val="0"/>
              </a:spcBef>
              <a:spcAft>
                <a:spcPts val="1200"/>
              </a:spcAft>
              <a:buFont typeface="Arial" panose="020B0604020202020204" pitchFamily="34" charset="0"/>
              <a:buNone/>
            </a:pPr>
            <a:r>
              <a:rPr lang="en-US" sz="1200" b="1"/>
              <a:t>Consultancy &amp; advisory firms</a:t>
            </a:r>
            <a:r>
              <a:rPr lang="en-US" sz="1200"/>
              <a:t> – system design, governance, change management expertise, knowledge partners and accelerators.</a:t>
            </a:r>
          </a:p>
        </p:txBody>
      </p:sp>
      <p:sp>
        <p:nvSpPr>
          <p:cNvPr id="8" name="Content Placeholder 3">
            <a:extLst>
              <a:ext uri="{FF2B5EF4-FFF2-40B4-BE49-F238E27FC236}">
                <a16:creationId xmlns:a16="http://schemas.microsoft.com/office/drawing/2014/main" id="{540CB48C-B601-1ED9-09F9-6D773FB94C25}"/>
              </a:ext>
            </a:extLst>
          </p:cNvPr>
          <p:cNvSpPr txBox="1">
            <a:spLocks/>
          </p:cNvSpPr>
          <p:nvPr/>
        </p:nvSpPr>
        <p:spPr>
          <a:xfrm>
            <a:off x="6814795" y="1463876"/>
            <a:ext cx="2016224" cy="3539113"/>
          </a:xfrm>
          <a:prstGeom prst="rect">
            <a:avLst/>
          </a:prstGeom>
          <a:solidFill>
            <a:schemeClr val="bg1">
              <a:lumMod val="95000"/>
            </a:schemeClr>
          </a:solidFill>
        </p:spPr>
        <p:txBody>
          <a:bodyPr vert="horz" lIns="36000" tIns="36000" rIns="36000" bIns="3600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accen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accen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accen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accen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9pPr>
          </a:lstStyle>
          <a:p>
            <a:pPr marL="91440" indent="0">
              <a:spcBef>
                <a:spcPts val="0"/>
              </a:spcBef>
              <a:spcAft>
                <a:spcPts val="1200"/>
              </a:spcAft>
              <a:buFont typeface="Arial" panose="020B0604020202020204" pitchFamily="34" charset="0"/>
              <a:buNone/>
            </a:pPr>
            <a:r>
              <a:rPr lang="en-US" sz="1200" b="1"/>
              <a:t>Digital Health Finland (</a:t>
            </a:r>
            <a:r>
              <a:rPr lang="en-US" sz="1200" b="1" err="1"/>
              <a:t>DHFi</a:t>
            </a:r>
            <a:r>
              <a:rPr lang="en-US" sz="1200" b="1"/>
              <a:t>) Network</a:t>
            </a:r>
            <a:r>
              <a:rPr lang="en-US" sz="1200"/>
              <a:t> – connects ministries, academia, companies, and regions into one advisory ecosystem.</a:t>
            </a:r>
          </a:p>
          <a:p>
            <a:pPr marL="91440" indent="0">
              <a:spcBef>
                <a:spcPts val="0"/>
              </a:spcBef>
              <a:spcAft>
                <a:spcPts val="1200"/>
              </a:spcAft>
              <a:buFont typeface="Arial" panose="020B0604020202020204" pitchFamily="34" charset="0"/>
              <a:buNone/>
            </a:pPr>
            <a:r>
              <a:rPr lang="en-US" sz="1200" b="1"/>
              <a:t>International partnerships</a:t>
            </a:r>
            <a:r>
              <a:rPr lang="en-US" sz="1200"/>
              <a:t> – EU </a:t>
            </a:r>
            <a:r>
              <a:rPr lang="en-US" sz="1200" err="1"/>
              <a:t>programmes</a:t>
            </a:r>
            <a:r>
              <a:rPr lang="en-US" sz="1200"/>
              <a:t>, Nordic collaboration, WHO &amp; donor engagement.</a:t>
            </a:r>
          </a:p>
        </p:txBody>
      </p:sp>
      <p:sp>
        <p:nvSpPr>
          <p:cNvPr id="10" name="Content Placeholder 3">
            <a:extLst>
              <a:ext uri="{FF2B5EF4-FFF2-40B4-BE49-F238E27FC236}">
                <a16:creationId xmlns:a16="http://schemas.microsoft.com/office/drawing/2014/main" id="{EA18C7AB-8E2D-A917-1D72-3BE4AA204A08}"/>
              </a:ext>
            </a:extLst>
          </p:cNvPr>
          <p:cNvSpPr txBox="1">
            <a:spLocks/>
          </p:cNvSpPr>
          <p:nvPr/>
        </p:nvSpPr>
        <p:spPr>
          <a:xfrm>
            <a:off x="291886" y="1106690"/>
            <a:ext cx="2016224" cy="360040"/>
          </a:xfrm>
          <a:prstGeom prst="rect">
            <a:avLst/>
          </a:prstGeom>
          <a:solidFill>
            <a:schemeClr val="tx1"/>
          </a:solidFill>
        </p:spPr>
        <p:txBody>
          <a:bodyPr vert="horz" lIns="0" tIns="0" rIns="0" bIns="0" rtlCol="0" anchor="ctr"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accen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accen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accen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accen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9pPr>
          </a:lstStyle>
          <a:p>
            <a:pPr marL="91440" indent="0" algn="ctr">
              <a:spcBef>
                <a:spcPts val="0"/>
              </a:spcBef>
              <a:spcAft>
                <a:spcPts val="1200"/>
              </a:spcAft>
              <a:buFont typeface="Arial" panose="020B0604020202020204" pitchFamily="34" charset="0"/>
              <a:buNone/>
            </a:pPr>
            <a:r>
              <a:rPr lang="en-US" sz="1400" b="1">
                <a:solidFill>
                  <a:schemeClr val="bg1"/>
                </a:solidFill>
              </a:rPr>
              <a:t>Public Sector Leadership</a:t>
            </a:r>
          </a:p>
        </p:txBody>
      </p:sp>
      <p:sp>
        <p:nvSpPr>
          <p:cNvPr id="11" name="Content Placeholder 3">
            <a:extLst>
              <a:ext uri="{FF2B5EF4-FFF2-40B4-BE49-F238E27FC236}">
                <a16:creationId xmlns:a16="http://schemas.microsoft.com/office/drawing/2014/main" id="{9E018F27-9F92-99AB-6999-C2379D6E9685}"/>
              </a:ext>
            </a:extLst>
          </p:cNvPr>
          <p:cNvSpPr txBox="1">
            <a:spLocks/>
          </p:cNvSpPr>
          <p:nvPr/>
        </p:nvSpPr>
        <p:spPr>
          <a:xfrm>
            <a:off x="2466189" y="1106690"/>
            <a:ext cx="2016224" cy="360040"/>
          </a:xfrm>
          <a:prstGeom prst="rect">
            <a:avLst/>
          </a:prstGeom>
          <a:solidFill>
            <a:schemeClr val="tx1"/>
          </a:solidFill>
        </p:spPr>
        <p:txBody>
          <a:bodyPr vert="horz" lIns="0" tIns="0" rIns="0" bIns="0" rtlCol="0" anchor="ctr"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accen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accen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accen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accen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9pPr>
          </a:lstStyle>
          <a:p>
            <a:pPr marL="91440" indent="0" algn="ctr">
              <a:spcBef>
                <a:spcPts val="0"/>
              </a:spcBef>
              <a:spcAft>
                <a:spcPts val="1200"/>
              </a:spcAft>
              <a:buFont typeface="Arial" panose="020B0604020202020204" pitchFamily="34" charset="0"/>
              <a:buNone/>
            </a:pPr>
            <a:r>
              <a:rPr lang="en-US" sz="1400" b="1">
                <a:solidFill>
                  <a:schemeClr val="bg1"/>
                </a:solidFill>
              </a:rPr>
              <a:t>Regional Providers</a:t>
            </a:r>
          </a:p>
        </p:txBody>
      </p:sp>
      <p:sp>
        <p:nvSpPr>
          <p:cNvPr id="12" name="Content Placeholder 3">
            <a:extLst>
              <a:ext uri="{FF2B5EF4-FFF2-40B4-BE49-F238E27FC236}">
                <a16:creationId xmlns:a16="http://schemas.microsoft.com/office/drawing/2014/main" id="{55CC2689-9817-B282-0444-F1D13C351E1B}"/>
              </a:ext>
            </a:extLst>
          </p:cNvPr>
          <p:cNvSpPr txBox="1">
            <a:spLocks/>
          </p:cNvSpPr>
          <p:nvPr/>
        </p:nvSpPr>
        <p:spPr>
          <a:xfrm>
            <a:off x="4640492" y="1106690"/>
            <a:ext cx="2016224" cy="360040"/>
          </a:xfrm>
          <a:prstGeom prst="rect">
            <a:avLst/>
          </a:prstGeom>
          <a:solidFill>
            <a:schemeClr val="tx1"/>
          </a:solidFill>
        </p:spPr>
        <p:txBody>
          <a:bodyPr vert="horz" lIns="0" tIns="0" rIns="0" bIns="0" rtlCol="0" anchor="ctr"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accen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accen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accen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accen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9pPr>
          </a:lstStyle>
          <a:p>
            <a:pPr marL="91440" indent="0" algn="ctr">
              <a:spcBef>
                <a:spcPts val="0"/>
              </a:spcBef>
              <a:spcAft>
                <a:spcPts val="1200"/>
              </a:spcAft>
              <a:buFont typeface="Arial" panose="020B0604020202020204" pitchFamily="34" charset="0"/>
              <a:buNone/>
            </a:pPr>
            <a:r>
              <a:rPr lang="en-US" sz="1400" b="1">
                <a:solidFill>
                  <a:schemeClr val="bg1"/>
                </a:solidFill>
              </a:rPr>
              <a:t>Private Sector</a:t>
            </a:r>
          </a:p>
        </p:txBody>
      </p:sp>
      <p:sp>
        <p:nvSpPr>
          <p:cNvPr id="13" name="Content Placeholder 3">
            <a:extLst>
              <a:ext uri="{FF2B5EF4-FFF2-40B4-BE49-F238E27FC236}">
                <a16:creationId xmlns:a16="http://schemas.microsoft.com/office/drawing/2014/main" id="{4B561230-0B24-573A-57B4-9347EA571511}"/>
              </a:ext>
            </a:extLst>
          </p:cNvPr>
          <p:cNvSpPr txBox="1">
            <a:spLocks/>
          </p:cNvSpPr>
          <p:nvPr/>
        </p:nvSpPr>
        <p:spPr>
          <a:xfrm>
            <a:off x="6814795" y="1106690"/>
            <a:ext cx="2016224" cy="360040"/>
          </a:xfrm>
          <a:prstGeom prst="rect">
            <a:avLst/>
          </a:prstGeom>
          <a:solidFill>
            <a:schemeClr val="tx1"/>
          </a:solidFill>
        </p:spPr>
        <p:txBody>
          <a:bodyPr vert="horz" lIns="0" tIns="0" rIns="0" bIns="0" rtlCol="0" anchor="ctr"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accen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accen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accen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accen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000" kern="1200">
                <a:solidFill>
                  <a:schemeClr val="accent1"/>
                </a:solidFill>
                <a:latin typeface="+mn-lt"/>
                <a:ea typeface="+mn-ea"/>
                <a:cs typeface="+mn-cs"/>
              </a:defRPr>
            </a:lvl9pPr>
          </a:lstStyle>
          <a:p>
            <a:pPr marL="91440" indent="0" algn="ctr">
              <a:spcBef>
                <a:spcPts val="0"/>
              </a:spcBef>
              <a:spcAft>
                <a:spcPts val="1200"/>
              </a:spcAft>
              <a:buFont typeface="Arial" panose="020B0604020202020204" pitchFamily="34" charset="0"/>
              <a:buNone/>
            </a:pPr>
            <a:r>
              <a:rPr lang="en-US" sz="1400" b="1">
                <a:solidFill>
                  <a:schemeClr val="bg1"/>
                </a:solidFill>
              </a:rPr>
              <a:t>Collaborative networks</a:t>
            </a:r>
          </a:p>
        </p:txBody>
      </p:sp>
    </p:spTree>
    <p:extLst>
      <p:ext uri="{BB962C8B-B14F-4D97-AF65-F5344CB8AC3E}">
        <p14:creationId xmlns:p14="http://schemas.microsoft.com/office/powerpoint/2010/main" val="2687717791"/>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9C112-53F2-150D-4854-6D478EF85D84}"/>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4396175B-1D01-9DEF-E25B-D4D8716B0B03}"/>
              </a:ext>
            </a:extLst>
          </p:cNvPr>
          <p:cNvGraphicFramePr>
            <a:graphicFrameLocks noChangeAspect="1"/>
          </p:cNvGraphicFramePr>
          <p:nvPr>
            <p:custDataLst>
              <p:tags r:id="rId1"/>
            </p:custDataLst>
            <p:extLst>
              <p:ext uri="{D42A27DB-BD31-4B8C-83A1-F6EECF244321}">
                <p14:modId xmlns:p14="http://schemas.microsoft.com/office/powerpoint/2010/main" val="48687673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9" name="think-cell data - do not delete" hidden="1">
                        <a:extLst>
                          <a:ext uri="{FF2B5EF4-FFF2-40B4-BE49-F238E27FC236}">
                            <a16:creationId xmlns:a16="http://schemas.microsoft.com/office/drawing/2014/main" id="{4396175B-1D01-9DEF-E25B-D4D8716B0B0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07FC6418-C33C-05D6-782D-6B069BDC776B}"/>
              </a:ext>
            </a:extLst>
          </p:cNvPr>
          <p:cNvSpPr>
            <a:spLocks noGrp="1"/>
          </p:cNvSpPr>
          <p:nvPr>
            <p:ph type="title"/>
          </p:nvPr>
        </p:nvSpPr>
        <p:spPr>
          <a:xfrm>
            <a:off x="1310546" y="368443"/>
            <a:ext cx="5977210" cy="503387"/>
          </a:xfrm>
        </p:spPr>
        <p:txBody>
          <a:bodyPr vert="horz"/>
          <a:lstStyle/>
          <a:p>
            <a:r>
              <a:rPr lang="en-US" sz="2200"/>
              <a:t>Public sector has leveraged network of trusted advisors in Digital Health transformation</a:t>
            </a:r>
          </a:p>
        </p:txBody>
      </p:sp>
      <p:pic>
        <p:nvPicPr>
          <p:cNvPr id="5" name="Picture 4">
            <a:extLst>
              <a:ext uri="{FF2B5EF4-FFF2-40B4-BE49-F238E27FC236}">
                <a16:creationId xmlns:a16="http://schemas.microsoft.com/office/drawing/2014/main" id="{CA3E3BAE-8AC1-BC71-9D72-8D1DD8C0130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64289" y="4517207"/>
            <a:ext cx="1782283" cy="485783"/>
          </a:xfrm>
          <a:prstGeom prst="rect">
            <a:avLst/>
          </a:prstGeom>
        </p:spPr>
      </p:pic>
      <p:sp>
        <p:nvSpPr>
          <p:cNvPr id="15" name="Rectangle 14">
            <a:extLst>
              <a:ext uri="{FF2B5EF4-FFF2-40B4-BE49-F238E27FC236}">
                <a16:creationId xmlns:a16="http://schemas.microsoft.com/office/drawing/2014/main" id="{6479A8F8-40C9-F4C2-C660-40E3EEB5820F}"/>
              </a:ext>
            </a:extLst>
          </p:cNvPr>
          <p:cNvSpPr/>
          <p:nvPr/>
        </p:nvSpPr>
        <p:spPr>
          <a:xfrm>
            <a:off x="899592" y="2478643"/>
            <a:ext cx="2232248" cy="9354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a:solidFill>
                  <a:schemeClr val="tx2"/>
                </a:solidFill>
              </a:rPr>
              <a:t>Harnessing digitalization to support healthcare and social services. Rethinking where responsible digitalization and human-centered change take center stage.</a:t>
            </a:r>
            <a:endParaRPr lang="en-FI" sz="1200">
              <a:solidFill>
                <a:schemeClr val="tx2"/>
              </a:solidFill>
            </a:endParaRPr>
          </a:p>
        </p:txBody>
      </p:sp>
      <p:sp>
        <p:nvSpPr>
          <p:cNvPr id="16" name="Rectangle 15">
            <a:extLst>
              <a:ext uri="{FF2B5EF4-FFF2-40B4-BE49-F238E27FC236}">
                <a16:creationId xmlns:a16="http://schemas.microsoft.com/office/drawing/2014/main" id="{AC4A31E6-5F6A-E79D-DF00-6862EB4034B6}"/>
              </a:ext>
            </a:extLst>
          </p:cNvPr>
          <p:cNvSpPr/>
          <p:nvPr/>
        </p:nvSpPr>
        <p:spPr>
          <a:xfrm>
            <a:off x="3455876" y="2478643"/>
            <a:ext cx="2232248" cy="9354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US" sz="1200">
                <a:solidFill>
                  <a:schemeClr val="tx2"/>
                </a:solidFill>
              </a:rPr>
              <a:t>Nordic Healthcare Group is the advisor for social and healthcare in the Nordics with strong expertise on transformations across all the core topics</a:t>
            </a:r>
            <a:endParaRPr lang="en-FI" sz="1200">
              <a:solidFill>
                <a:schemeClr val="tx2"/>
              </a:solidFill>
            </a:endParaRPr>
          </a:p>
        </p:txBody>
      </p:sp>
      <p:sp>
        <p:nvSpPr>
          <p:cNvPr id="17" name="Rectangle 16">
            <a:extLst>
              <a:ext uri="{FF2B5EF4-FFF2-40B4-BE49-F238E27FC236}">
                <a16:creationId xmlns:a16="http://schemas.microsoft.com/office/drawing/2014/main" id="{D1699BA8-36F6-4DEC-7707-E6BF8C7A7903}"/>
              </a:ext>
            </a:extLst>
          </p:cNvPr>
          <p:cNvSpPr/>
          <p:nvPr/>
        </p:nvSpPr>
        <p:spPr>
          <a:xfrm>
            <a:off x="6016049" y="2478643"/>
            <a:ext cx="2232248" cy="9354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a:solidFill>
                  <a:schemeClr val="tx2"/>
                </a:solidFill>
              </a:rPr>
              <a:t>Sofigate is known for its Business Technology framework and passion for technology platforms and automation</a:t>
            </a:r>
            <a:endParaRPr lang="en-FI" sz="1200">
              <a:solidFill>
                <a:schemeClr val="tx2"/>
              </a:solidFill>
            </a:endParaRPr>
          </a:p>
        </p:txBody>
      </p:sp>
      <p:pic>
        <p:nvPicPr>
          <p:cNvPr id="18" name="Picture 17" descr="A black and orange text&#10;&#10;AI-generated content may be incorrect.">
            <a:extLst>
              <a:ext uri="{FF2B5EF4-FFF2-40B4-BE49-F238E27FC236}">
                <a16:creationId xmlns:a16="http://schemas.microsoft.com/office/drawing/2014/main" id="{A9DF426E-E476-E96E-823E-A137D5B8D40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91827" y="1836661"/>
            <a:ext cx="1440000" cy="562821"/>
          </a:xfrm>
          <a:prstGeom prst="rect">
            <a:avLst/>
          </a:prstGeom>
        </p:spPr>
      </p:pic>
      <p:pic>
        <p:nvPicPr>
          <p:cNvPr id="19" name="Picture 18" descr="A red text on a black background&#10;&#10;AI-generated content may be incorrect.">
            <a:extLst>
              <a:ext uri="{FF2B5EF4-FFF2-40B4-BE49-F238E27FC236}">
                <a16:creationId xmlns:a16="http://schemas.microsoft.com/office/drawing/2014/main" id="{6F8E05F2-30A2-2167-5E2E-720E19EAA9B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12173" y="1917162"/>
            <a:ext cx="1440000" cy="401820"/>
          </a:xfrm>
          <a:prstGeom prst="rect">
            <a:avLst/>
          </a:prstGeom>
        </p:spPr>
      </p:pic>
      <p:pic>
        <p:nvPicPr>
          <p:cNvPr id="20" name="Picture 19" descr="A close up of blue text&#10;&#10;AI-generated content may be incorrect.">
            <a:extLst>
              <a:ext uri="{FF2B5EF4-FFF2-40B4-BE49-F238E27FC236}">
                <a16:creationId xmlns:a16="http://schemas.microsoft.com/office/drawing/2014/main" id="{2E144072-46B9-4F60-3EDA-5CD3C8ABA3C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852000" y="1878071"/>
            <a:ext cx="1440000" cy="480000"/>
          </a:xfrm>
          <a:prstGeom prst="rect">
            <a:avLst/>
          </a:prstGeom>
        </p:spPr>
      </p:pic>
      <p:sp>
        <p:nvSpPr>
          <p:cNvPr id="21" name="TextBox 20">
            <a:extLst>
              <a:ext uri="{FF2B5EF4-FFF2-40B4-BE49-F238E27FC236}">
                <a16:creationId xmlns:a16="http://schemas.microsoft.com/office/drawing/2014/main" id="{0C3494AD-0596-7E02-728E-73F5E16D80A7}"/>
              </a:ext>
            </a:extLst>
          </p:cNvPr>
          <p:cNvSpPr txBox="1"/>
          <p:nvPr/>
        </p:nvSpPr>
        <p:spPr>
          <a:xfrm>
            <a:off x="899592" y="1491630"/>
            <a:ext cx="2250992" cy="288147"/>
          </a:xfrm>
          <a:prstGeom prst="rect">
            <a:avLst/>
          </a:prstGeom>
          <a:noFill/>
        </p:spPr>
        <p:txBody>
          <a:bodyPr wrap="none" lIns="36000" tIns="36000" rIns="36000" bIns="36000" rtlCol="0">
            <a:spAutoFit/>
          </a:bodyPr>
          <a:lstStyle/>
          <a:p>
            <a:r>
              <a:rPr lang="en-GB" sz="1400" b="1"/>
              <a:t>Examples of leading advisors</a:t>
            </a:r>
          </a:p>
        </p:txBody>
      </p:sp>
      <p:sp>
        <p:nvSpPr>
          <p:cNvPr id="22" name="Rectangle 21">
            <a:extLst>
              <a:ext uri="{FF2B5EF4-FFF2-40B4-BE49-F238E27FC236}">
                <a16:creationId xmlns:a16="http://schemas.microsoft.com/office/drawing/2014/main" id="{DB65E8C8-BA18-A633-BCE3-A6C54CF3E0E7}"/>
              </a:ext>
            </a:extLst>
          </p:cNvPr>
          <p:cNvSpPr/>
          <p:nvPr/>
        </p:nvSpPr>
        <p:spPr>
          <a:xfrm>
            <a:off x="899592" y="3689536"/>
            <a:ext cx="7560840" cy="81075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solidFill>
                  <a:schemeClr val="tx2"/>
                </a:solidFill>
              </a:rPr>
              <a:t>These professional services firms have been supporting most of the Digital Health transformation initiatives that have been done on national and regional level in Finland. Firms work alongside public sector experts and bring analytical power and resources to scale support available for international healthcare organizations</a:t>
            </a:r>
          </a:p>
        </p:txBody>
      </p:sp>
    </p:spTree>
    <p:extLst>
      <p:ext uri="{BB962C8B-B14F-4D97-AF65-F5344CB8AC3E}">
        <p14:creationId xmlns:p14="http://schemas.microsoft.com/office/powerpoint/2010/main" val="1362076153"/>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F1BA2F48-D58C-6822-C879-CF2CB8001ECE}"/>
              </a:ext>
            </a:extLst>
          </p:cNvPr>
          <p:cNvGraphicFramePr>
            <a:graphicFrameLocks noChangeAspect="1"/>
          </p:cNvGraphicFramePr>
          <p:nvPr>
            <p:custDataLst>
              <p:tags r:id="rId1"/>
            </p:custDataLst>
            <p:extLst>
              <p:ext uri="{D42A27DB-BD31-4B8C-83A1-F6EECF244321}">
                <p14:modId xmlns:p14="http://schemas.microsoft.com/office/powerpoint/2010/main" val="392394881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4" name="think-cell data - do not delete" hidden="1">
                        <a:extLst>
                          <a:ext uri="{FF2B5EF4-FFF2-40B4-BE49-F238E27FC236}">
                            <a16:creationId xmlns:a16="http://schemas.microsoft.com/office/drawing/2014/main" id="{F1BA2F48-D58C-6822-C879-CF2CB8001EC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Content Placeholder 2">
            <a:extLst>
              <a:ext uri="{FF2B5EF4-FFF2-40B4-BE49-F238E27FC236}">
                <a16:creationId xmlns:a16="http://schemas.microsoft.com/office/drawing/2014/main" id="{16E503D3-80C9-72D0-C84C-438EACAA74EE}"/>
              </a:ext>
            </a:extLst>
          </p:cNvPr>
          <p:cNvSpPr>
            <a:spLocks noGrp="1"/>
          </p:cNvSpPr>
          <p:nvPr>
            <p:ph idx="4294967295"/>
            <p:extLst>
              <p:ext uri="{E7BDC344-281C-4309-B0C6-D0EE65EED2A8}">
                <p202:designPr xmlns:p202="http://schemas.microsoft.com/office/powerpoint/2020/02/main">
                  <p202:designTagLst>
                    <p202:designTag name="ARCH:1:CLS" val="LargePlainText"/>
                  </p202:designTagLst>
                </p202:designPr>
              </p:ext>
            </p:extLst>
          </p:nvPr>
        </p:nvSpPr>
        <p:spPr>
          <a:xfrm>
            <a:off x="1835150" y="1131887"/>
            <a:ext cx="5473700" cy="2879725"/>
          </a:xfrm>
        </p:spPr>
        <p:txBody>
          <a:bodyPr anchor="t">
            <a:normAutofit fontScale="85000" lnSpcReduction="10000"/>
          </a:bodyPr>
          <a:lstStyle/>
          <a:p>
            <a:pPr indent="0">
              <a:lnSpc>
                <a:spcPct val="110000"/>
              </a:lnSpc>
              <a:buNone/>
            </a:pPr>
            <a:r>
              <a:rPr lang="en-US" sz="4400" b="1" kern="1200">
                <a:solidFill>
                  <a:schemeClr val="tx2"/>
                </a:solidFill>
                <a:latin typeface="+mn-lt"/>
                <a:ea typeface="+mn-ea"/>
                <a:cs typeface="+mn-cs"/>
              </a:rPr>
              <a:t>“</a:t>
            </a:r>
            <a:r>
              <a:rPr lang="en-US" sz="4400" b="1" kern="1200">
                <a:solidFill>
                  <a:schemeClr val="tx1"/>
                </a:solidFill>
                <a:latin typeface="+mn-lt"/>
                <a:ea typeface="+mn-ea"/>
                <a:cs typeface="+mn-cs"/>
              </a:rPr>
              <a:t>Get the experts who have driven digital health transformation in Finnish Social and Healthcare system to help you</a:t>
            </a:r>
            <a:r>
              <a:rPr lang="en-US" sz="4400" b="1" kern="1200">
                <a:solidFill>
                  <a:schemeClr val="tx2"/>
                </a:solidFill>
                <a:latin typeface="+mn-lt"/>
                <a:ea typeface="+mn-ea"/>
                <a:cs typeface="+mn-cs"/>
              </a:rPr>
              <a:t>”</a:t>
            </a:r>
            <a:endParaRPr lang="en-FI" sz="4400">
              <a:solidFill>
                <a:schemeClr val="tx2"/>
              </a:solidFill>
            </a:endParaRPr>
          </a:p>
        </p:txBody>
      </p:sp>
    </p:spTree>
    <p:extLst>
      <p:ext uri="{BB962C8B-B14F-4D97-AF65-F5344CB8AC3E}">
        <p14:creationId xmlns:p14="http://schemas.microsoft.com/office/powerpoint/2010/main" val="1549027091"/>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560FC-91E4-EBAB-8212-24743911BEA2}"/>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E2DB670-DAEA-60E1-9A51-0FB70BEA848B}"/>
              </a:ext>
            </a:extLst>
          </p:cNvPr>
          <p:cNvGraphicFramePr>
            <a:graphicFrameLocks noChangeAspect="1"/>
          </p:cNvGraphicFramePr>
          <p:nvPr>
            <p:custDataLst>
              <p:tags r:id="rId1"/>
            </p:custDataLst>
            <p:extLst>
              <p:ext uri="{D42A27DB-BD31-4B8C-83A1-F6EECF244321}">
                <p14:modId xmlns:p14="http://schemas.microsoft.com/office/powerpoint/2010/main" val="38561050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5" name="think-cell data - do not delete" hidden="1">
                        <a:extLst>
                          <a:ext uri="{FF2B5EF4-FFF2-40B4-BE49-F238E27FC236}">
                            <a16:creationId xmlns:a16="http://schemas.microsoft.com/office/drawing/2014/main" id="{FE2DB670-DAEA-60E1-9A51-0FB70BEA848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E0CCBBB8-F973-74EA-559C-28E6DC903647}"/>
              </a:ext>
            </a:extLst>
          </p:cNvPr>
          <p:cNvSpPr>
            <a:spLocks noGrp="1"/>
          </p:cNvSpPr>
          <p:nvPr>
            <p:ph type="ctrTitle"/>
          </p:nvPr>
        </p:nvSpPr>
        <p:spPr/>
        <p:txBody>
          <a:bodyPr vert="horz"/>
          <a:lstStyle/>
          <a:p>
            <a:r>
              <a:rPr lang="en-US"/>
              <a:t>The catch</a:t>
            </a:r>
            <a:endParaRPr lang="en-FI"/>
          </a:p>
        </p:txBody>
      </p:sp>
      <p:sp>
        <p:nvSpPr>
          <p:cNvPr id="4" name="Subtitle 3">
            <a:extLst>
              <a:ext uri="{FF2B5EF4-FFF2-40B4-BE49-F238E27FC236}">
                <a16:creationId xmlns:a16="http://schemas.microsoft.com/office/drawing/2014/main" id="{E5A3B029-3611-F027-F06E-874BC746E40C}"/>
              </a:ext>
            </a:extLst>
          </p:cNvPr>
          <p:cNvSpPr>
            <a:spLocks noGrp="1"/>
          </p:cNvSpPr>
          <p:nvPr>
            <p:ph type="subTitle" idx="1"/>
          </p:nvPr>
        </p:nvSpPr>
        <p:spPr/>
        <p:txBody>
          <a:bodyPr/>
          <a:lstStyle/>
          <a:p>
            <a:r>
              <a:rPr lang="en-US"/>
              <a:t>Learning about the key domains from the experts of one of the best social and healthcare systems in the world</a:t>
            </a:r>
            <a:endParaRPr lang="en-FI"/>
          </a:p>
        </p:txBody>
      </p:sp>
    </p:spTree>
    <p:extLst>
      <p:ext uri="{BB962C8B-B14F-4D97-AF65-F5344CB8AC3E}">
        <p14:creationId xmlns:p14="http://schemas.microsoft.com/office/powerpoint/2010/main" val="511531737"/>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B4FE8-FF98-CF84-1017-78786EE621C8}"/>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3FCE300D-668C-E239-9D35-272F44881F52}"/>
              </a:ext>
            </a:extLst>
          </p:cNvPr>
          <p:cNvGraphicFramePr>
            <a:graphicFrameLocks noChangeAspect="1"/>
          </p:cNvGraphicFramePr>
          <p:nvPr>
            <p:custDataLst>
              <p:tags r:id="rId1"/>
            </p:custDataLst>
            <p:extLst>
              <p:ext uri="{D42A27DB-BD31-4B8C-83A1-F6EECF244321}">
                <p14:modId xmlns:p14="http://schemas.microsoft.com/office/powerpoint/2010/main" val="20487221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4" name="think-cell data - do not delete" hidden="1">
                        <a:extLst>
                          <a:ext uri="{FF2B5EF4-FFF2-40B4-BE49-F238E27FC236}">
                            <a16:creationId xmlns:a16="http://schemas.microsoft.com/office/drawing/2014/main" id="{3FCE300D-668C-E239-9D35-272F44881F5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519FFD30-4A6A-7DB0-87EB-651040918FCC}"/>
              </a:ext>
            </a:extLst>
          </p:cNvPr>
          <p:cNvSpPr>
            <a:spLocks noGrp="1"/>
          </p:cNvSpPr>
          <p:nvPr>
            <p:ph type="title"/>
          </p:nvPr>
        </p:nvSpPr>
        <p:spPr>
          <a:xfrm>
            <a:off x="1442244" y="238686"/>
            <a:ext cx="6047507" cy="8634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r>
              <a:rPr lang="en-GB" sz="2200" noProof="0">
                <a:solidFill>
                  <a:schemeClr val="accent1"/>
                </a:solidFill>
                <a:latin typeface="+mj-lt"/>
                <a:ea typeface="+mj-ea"/>
                <a:cs typeface="+mj-cs"/>
              </a:rPr>
              <a:t>Learning from one of best healthcare systems in the world – ”Transfer of Health Systems”</a:t>
            </a:r>
          </a:p>
        </p:txBody>
      </p:sp>
      <p:pic>
        <p:nvPicPr>
          <p:cNvPr id="2" name="Picture 1">
            <a:extLst>
              <a:ext uri="{FF2B5EF4-FFF2-40B4-BE49-F238E27FC236}">
                <a16:creationId xmlns:a16="http://schemas.microsoft.com/office/drawing/2014/main" id="{BBA23713-E95E-20B0-3079-9CA4BC15C1E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64289" y="4517207"/>
            <a:ext cx="1782283" cy="485783"/>
          </a:xfrm>
          <a:prstGeom prst="rect">
            <a:avLst/>
          </a:prstGeom>
        </p:spPr>
      </p:pic>
      <p:sp>
        <p:nvSpPr>
          <p:cNvPr id="30" name="Content Placeholder 8">
            <a:extLst>
              <a:ext uri="{FF2B5EF4-FFF2-40B4-BE49-F238E27FC236}">
                <a16:creationId xmlns:a16="http://schemas.microsoft.com/office/drawing/2014/main" id="{78955905-93B0-B897-40DD-5A62AD4CFAB1}"/>
              </a:ext>
            </a:extLst>
          </p:cNvPr>
          <p:cNvSpPr txBox="1">
            <a:spLocks/>
          </p:cNvSpPr>
          <p:nvPr/>
        </p:nvSpPr>
        <p:spPr>
          <a:xfrm>
            <a:off x="395536" y="1400809"/>
            <a:ext cx="2376264" cy="2971140"/>
          </a:xfrm>
          <a:prstGeom prst="rect">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vert="horz" lIns="36000" tIns="36000" rIns="36000" bIns="3600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91440" indent="0">
              <a:buFont typeface="Arial" panose="020B0604020202020204" pitchFamily="34" charset="0"/>
              <a:buNone/>
            </a:pPr>
            <a:r>
              <a:rPr lang="en-US" sz="1400" b="1">
                <a:solidFill>
                  <a:schemeClr val="bg1"/>
                </a:solidFill>
                <a:latin typeface="Finlandica" panose="00000500000000000000"/>
              </a:rPr>
              <a:t>The Concept</a:t>
            </a:r>
          </a:p>
          <a:p>
            <a:pPr marL="91440" indent="0">
              <a:spcBef>
                <a:spcPts val="600"/>
              </a:spcBef>
              <a:buFont typeface="Arial" panose="020B0604020202020204" pitchFamily="34" charset="0"/>
              <a:buNone/>
            </a:pPr>
            <a:r>
              <a:rPr lang="en-US" sz="1200">
                <a:solidFill>
                  <a:schemeClr val="bg1"/>
                </a:solidFill>
                <a:latin typeface="Finlandica" panose="00000500000000000000"/>
              </a:rPr>
              <a:t>Just like industrial companies build and transfers manufacturing technology globally, Finland can help to design, build, and transfer entire </a:t>
            </a:r>
            <a:r>
              <a:rPr lang="en-US" sz="1200" b="1">
                <a:solidFill>
                  <a:schemeClr val="bg1"/>
                </a:solidFill>
                <a:latin typeface="Finlandica" panose="00000500000000000000"/>
              </a:rPr>
              <a:t>digital health and social care</a:t>
            </a:r>
            <a:r>
              <a:rPr lang="en-US" sz="1200">
                <a:solidFill>
                  <a:schemeClr val="bg1"/>
                </a:solidFill>
                <a:latin typeface="Finlandica" panose="00000500000000000000"/>
              </a:rPr>
              <a:t> systems</a:t>
            </a:r>
          </a:p>
          <a:p>
            <a:pPr marL="91440" indent="0">
              <a:spcBef>
                <a:spcPts val="600"/>
              </a:spcBef>
              <a:buFont typeface="Arial" panose="020B0604020202020204" pitchFamily="34" charset="0"/>
              <a:buNone/>
            </a:pPr>
            <a:r>
              <a:rPr lang="en-US" sz="1200">
                <a:solidFill>
                  <a:schemeClr val="bg1"/>
                </a:solidFill>
                <a:latin typeface="Finlandica" panose="00000500000000000000"/>
              </a:rPr>
              <a:t>Advisory is not about exporting a single app — it’s about </a:t>
            </a:r>
            <a:r>
              <a:rPr lang="en-US" sz="1200" b="1">
                <a:solidFill>
                  <a:schemeClr val="bg1"/>
                </a:solidFill>
                <a:latin typeface="Finlandica" panose="00000500000000000000"/>
              </a:rPr>
              <a:t>replicating a proven, system-level operating models</a:t>
            </a:r>
            <a:r>
              <a:rPr lang="en-US" sz="1200">
                <a:solidFill>
                  <a:schemeClr val="bg1"/>
                </a:solidFill>
                <a:latin typeface="Finlandica" panose="00000500000000000000"/>
              </a:rPr>
              <a:t> in a new context</a:t>
            </a:r>
            <a:endParaRPr lang="fi-FI" sz="1200">
              <a:solidFill>
                <a:schemeClr val="bg1"/>
              </a:solidFill>
            </a:endParaRPr>
          </a:p>
        </p:txBody>
      </p:sp>
      <p:sp>
        <p:nvSpPr>
          <p:cNvPr id="32" name="Content Placeholder 8">
            <a:extLst>
              <a:ext uri="{FF2B5EF4-FFF2-40B4-BE49-F238E27FC236}">
                <a16:creationId xmlns:a16="http://schemas.microsoft.com/office/drawing/2014/main" id="{03626444-86F5-611D-F7A8-F542378205F1}"/>
              </a:ext>
            </a:extLst>
          </p:cNvPr>
          <p:cNvSpPr txBox="1">
            <a:spLocks/>
          </p:cNvSpPr>
          <p:nvPr/>
        </p:nvSpPr>
        <p:spPr>
          <a:xfrm>
            <a:off x="6444208" y="1400808"/>
            <a:ext cx="2376264" cy="2971142"/>
          </a:xfrm>
          <a:prstGeom prst="rect">
            <a:avLst/>
          </a:prstGeom>
          <a:solidFill>
            <a:schemeClr val="bg1">
              <a:lumMod val="95000"/>
            </a:schemeClr>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3600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91440" indent="0">
              <a:buFont typeface="Arial" panose="020B0604020202020204" pitchFamily="34" charset="0"/>
              <a:buNone/>
            </a:pPr>
            <a:r>
              <a:rPr lang="en-US" sz="1200" b="1">
                <a:solidFill>
                  <a:srgbClr val="000000"/>
                </a:solidFill>
                <a:latin typeface="Finlandica" panose="00000500000000000000"/>
              </a:rPr>
              <a:t>Why It Matters?</a:t>
            </a:r>
          </a:p>
          <a:p>
            <a:pPr marL="91440" indent="0">
              <a:spcBef>
                <a:spcPts val="600"/>
              </a:spcBef>
              <a:buFont typeface="Arial" panose="020B0604020202020204" pitchFamily="34" charset="0"/>
              <a:buNone/>
            </a:pPr>
            <a:r>
              <a:rPr lang="en-US" sz="1200" b="1">
                <a:solidFill>
                  <a:srgbClr val="000000"/>
                </a:solidFill>
                <a:latin typeface="Finlandica" panose="00000500000000000000"/>
              </a:rPr>
              <a:t>Shortens time-to-implementation</a:t>
            </a:r>
            <a:r>
              <a:rPr lang="en-US" sz="1200">
                <a:solidFill>
                  <a:srgbClr val="000000"/>
                </a:solidFill>
                <a:latin typeface="Finlandica" panose="00000500000000000000"/>
              </a:rPr>
              <a:t>: proven blueprint instead of reinventing from scratch</a:t>
            </a:r>
          </a:p>
          <a:p>
            <a:pPr marL="91440" indent="0">
              <a:spcBef>
                <a:spcPts val="600"/>
              </a:spcBef>
              <a:buFont typeface="Arial" panose="020B0604020202020204" pitchFamily="34" charset="0"/>
              <a:buNone/>
            </a:pPr>
            <a:r>
              <a:rPr lang="en-US" sz="1200" b="1">
                <a:solidFill>
                  <a:srgbClr val="000000"/>
                </a:solidFill>
                <a:latin typeface="Finlandica" panose="00000500000000000000"/>
              </a:rPr>
              <a:t>Reduces risk and cost:</a:t>
            </a:r>
            <a:r>
              <a:rPr lang="en-US" sz="1200">
                <a:solidFill>
                  <a:srgbClr val="000000"/>
                </a:solidFill>
                <a:latin typeface="Finlandica" panose="00000500000000000000"/>
              </a:rPr>
              <a:t> tested in Finland, nationally and across 22 Wellbeing Service Counties</a:t>
            </a:r>
          </a:p>
          <a:p>
            <a:pPr marL="91440" indent="0">
              <a:spcBef>
                <a:spcPts val="600"/>
              </a:spcBef>
              <a:buFont typeface="Arial" panose="020B0604020202020204" pitchFamily="34" charset="0"/>
              <a:buNone/>
            </a:pPr>
            <a:r>
              <a:rPr lang="en-US" sz="1200" b="1">
                <a:solidFill>
                  <a:srgbClr val="000000"/>
                </a:solidFill>
                <a:latin typeface="Finlandica" panose="00000500000000000000"/>
              </a:rPr>
              <a:t>Ensures local adaptation:</a:t>
            </a:r>
            <a:r>
              <a:rPr lang="en-US" sz="1200">
                <a:solidFill>
                  <a:srgbClr val="000000"/>
                </a:solidFill>
                <a:latin typeface="Finlandica" panose="00000500000000000000"/>
              </a:rPr>
              <a:t> transferred concepts are to be tailored to local regulation, language, and culture</a:t>
            </a:r>
            <a:endParaRPr lang="fi-FI" sz="1200">
              <a:solidFill>
                <a:schemeClr val="tx2"/>
              </a:solidFill>
            </a:endParaRPr>
          </a:p>
        </p:txBody>
      </p:sp>
      <p:sp>
        <p:nvSpPr>
          <p:cNvPr id="33" name="Content Placeholder 8">
            <a:extLst>
              <a:ext uri="{FF2B5EF4-FFF2-40B4-BE49-F238E27FC236}">
                <a16:creationId xmlns:a16="http://schemas.microsoft.com/office/drawing/2014/main" id="{EAB21DEB-A5D9-15C3-0986-7BFA637D6DED}"/>
              </a:ext>
            </a:extLst>
          </p:cNvPr>
          <p:cNvSpPr txBox="1">
            <a:spLocks/>
          </p:cNvSpPr>
          <p:nvPr/>
        </p:nvSpPr>
        <p:spPr>
          <a:xfrm>
            <a:off x="2987824" y="1400810"/>
            <a:ext cx="3240360" cy="2971140"/>
          </a:xfrm>
          <a:prstGeom prst="rect">
            <a:avLst/>
          </a:prstGeom>
          <a:solidFill>
            <a:schemeClr val="bg1">
              <a:lumMod val="95000"/>
            </a:schemeClr>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3600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91440" indent="0">
              <a:buFont typeface="Arial" panose="020B0604020202020204" pitchFamily="34" charset="0"/>
              <a:buNone/>
            </a:pPr>
            <a:r>
              <a:rPr lang="en-US" sz="1400" b="1">
                <a:solidFill>
                  <a:srgbClr val="000000"/>
                </a:solidFill>
                <a:latin typeface="Finlandica" panose="00000500000000000000"/>
              </a:rPr>
              <a:t>What is there to Transfer?</a:t>
            </a:r>
          </a:p>
          <a:p>
            <a:pPr marL="91440" indent="0">
              <a:spcBef>
                <a:spcPts val="600"/>
              </a:spcBef>
              <a:buFont typeface="Arial" panose="020B0604020202020204" pitchFamily="34" charset="0"/>
              <a:buNone/>
            </a:pPr>
            <a:r>
              <a:rPr lang="en-US" sz="1200" b="1">
                <a:solidFill>
                  <a:srgbClr val="000000"/>
                </a:solidFill>
                <a:latin typeface="Finlandica" panose="00000500000000000000"/>
              </a:rPr>
              <a:t>Governance &amp; Regulation</a:t>
            </a:r>
            <a:r>
              <a:rPr lang="en-US" sz="1200">
                <a:solidFill>
                  <a:srgbClr val="000000"/>
                </a:solidFill>
                <a:latin typeface="Finlandica" panose="00000500000000000000"/>
              </a:rPr>
              <a:t>: Templates for EHDS, AI Act, data use, preparedness</a:t>
            </a:r>
          </a:p>
          <a:p>
            <a:pPr marL="91440" indent="0">
              <a:spcBef>
                <a:spcPts val="600"/>
              </a:spcBef>
              <a:buNone/>
            </a:pPr>
            <a:r>
              <a:rPr lang="en-US" sz="1200" b="1">
                <a:solidFill>
                  <a:srgbClr val="000000"/>
                </a:solidFill>
              </a:rPr>
              <a:t>Care Models &amp; Processes</a:t>
            </a:r>
            <a:r>
              <a:rPr lang="en-US" sz="1200">
                <a:solidFill>
                  <a:srgbClr val="000000"/>
                </a:solidFill>
              </a:rPr>
              <a:t>: AgeTech integration, AI-supported workflows, citizen pathways</a:t>
            </a:r>
            <a:endParaRPr lang="en-US" sz="1200" b="1">
              <a:solidFill>
                <a:srgbClr val="000000"/>
              </a:solidFill>
              <a:latin typeface="Finlandica" panose="00000500000000000000"/>
            </a:endParaRPr>
          </a:p>
          <a:p>
            <a:pPr marL="91440" indent="0">
              <a:spcBef>
                <a:spcPts val="600"/>
              </a:spcBef>
              <a:buFont typeface="Arial" panose="020B0604020202020204" pitchFamily="34" charset="0"/>
              <a:buNone/>
            </a:pPr>
            <a:r>
              <a:rPr lang="en-US" sz="1200" b="1">
                <a:solidFill>
                  <a:srgbClr val="000000"/>
                </a:solidFill>
                <a:latin typeface="Finlandica" panose="00000500000000000000"/>
              </a:rPr>
              <a:t>Digital Infrastructure</a:t>
            </a:r>
            <a:r>
              <a:rPr lang="en-US" sz="1200">
                <a:solidFill>
                  <a:srgbClr val="000000"/>
                </a:solidFill>
                <a:latin typeface="Finlandica" panose="00000500000000000000"/>
              </a:rPr>
              <a:t>: Health data platforms, citizen services, hospital designs</a:t>
            </a:r>
          </a:p>
          <a:p>
            <a:pPr marL="91440" indent="0">
              <a:spcBef>
                <a:spcPts val="600"/>
              </a:spcBef>
              <a:buFont typeface="Arial" panose="020B0604020202020204" pitchFamily="34" charset="0"/>
              <a:buNone/>
            </a:pPr>
            <a:r>
              <a:rPr lang="en-US" sz="1200" b="1">
                <a:solidFill>
                  <a:srgbClr val="000000"/>
                </a:solidFill>
                <a:latin typeface="Finlandica" panose="00000500000000000000"/>
              </a:rPr>
              <a:t>Change &amp; Capacity</a:t>
            </a:r>
            <a:r>
              <a:rPr lang="en-US" sz="1200">
                <a:solidFill>
                  <a:srgbClr val="000000"/>
                </a:solidFill>
                <a:latin typeface="Finlandica" panose="00000500000000000000"/>
              </a:rPr>
              <a:t>: Training, adoption, and management frameworks to ensure sustainability</a:t>
            </a:r>
            <a:endParaRPr lang="fi-FI" sz="1200">
              <a:solidFill>
                <a:schemeClr val="tx2"/>
              </a:solidFill>
            </a:endParaRPr>
          </a:p>
        </p:txBody>
      </p:sp>
    </p:spTree>
    <p:extLst>
      <p:ext uri="{BB962C8B-B14F-4D97-AF65-F5344CB8AC3E}">
        <p14:creationId xmlns:p14="http://schemas.microsoft.com/office/powerpoint/2010/main" val="127347933"/>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2E632-A53A-100E-7F2F-A2B7FB19922C}"/>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AEDAD54F-DE9C-0A67-4AB6-079E7FF06DC9}"/>
              </a:ext>
            </a:extLst>
          </p:cNvPr>
          <p:cNvGraphicFramePr>
            <a:graphicFrameLocks noChangeAspect="1"/>
          </p:cNvGraphicFramePr>
          <p:nvPr>
            <p:custDataLst>
              <p:tags r:id="rId1"/>
            </p:custDataLst>
            <p:extLst>
              <p:ext uri="{D42A27DB-BD31-4B8C-83A1-F6EECF244321}">
                <p14:modId xmlns:p14="http://schemas.microsoft.com/office/powerpoint/2010/main" val="5509314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4" name="think-cell data - do not delete" hidden="1">
                        <a:extLst>
                          <a:ext uri="{FF2B5EF4-FFF2-40B4-BE49-F238E27FC236}">
                            <a16:creationId xmlns:a16="http://schemas.microsoft.com/office/drawing/2014/main" id="{AEDAD54F-DE9C-0A67-4AB6-079E7FF06DC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B97382D2-498B-80A4-11B6-B5590E17A53B}"/>
              </a:ext>
            </a:extLst>
          </p:cNvPr>
          <p:cNvSpPr>
            <a:spLocks noGrp="1"/>
          </p:cNvSpPr>
          <p:nvPr>
            <p:ph type="title"/>
          </p:nvPr>
        </p:nvSpPr>
        <p:spPr>
          <a:xfrm>
            <a:off x="1585118" y="250592"/>
            <a:ext cx="5723732" cy="8634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r>
              <a:rPr lang="en-GB" sz="2200" noProof="0">
                <a:solidFill>
                  <a:schemeClr val="accent1"/>
                </a:solidFill>
                <a:latin typeface="+mj-lt"/>
                <a:ea typeface="+mj-ea"/>
                <a:cs typeface="+mj-cs"/>
              </a:rPr>
              <a:t>Finnish expertise is especially strong on Digital Health</a:t>
            </a:r>
          </a:p>
        </p:txBody>
      </p:sp>
      <p:sp>
        <p:nvSpPr>
          <p:cNvPr id="9" name="Content Placeholder 8">
            <a:extLst>
              <a:ext uri="{FF2B5EF4-FFF2-40B4-BE49-F238E27FC236}">
                <a16:creationId xmlns:a16="http://schemas.microsoft.com/office/drawing/2014/main" id="{457C50D0-C7C9-1BF1-70A0-1488CB9C4D1F}"/>
              </a:ext>
            </a:extLst>
          </p:cNvPr>
          <p:cNvSpPr>
            <a:spLocks noGrp="1"/>
          </p:cNvSpPr>
          <p:nvPr>
            <p:ph sz="half" idx="2"/>
          </p:nvPr>
        </p:nvSpPr>
        <p:spPr>
          <a:xfrm>
            <a:off x="395536" y="2933031"/>
            <a:ext cx="2376264" cy="15841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marL="91440" indent="0" algn="l" rtl="0" eaLnBrk="1" latinLnBrk="0" hangingPunct="1">
              <a:spcBef>
                <a:spcPts val="200"/>
              </a:spcBef>
              <a:buNone/>
            </a:pPr>
            <a:r>
              <a:rPr lang="en-US" sz="1200" b="1">
                <a:solidFill>
                  <a:srgbClr val="000000"/>
                </a:solidFill>
                <a:effectLst/>
                <a:latin typeface="Finlandica" panose="00000500000000000000"/>
              </a:rPr>
              <a:t>Scalable Support</a:t>
            </a:r>
            <a:endParaRPr lang="en-US" sz="1200">
              <a:solidFill>
                <a:srgbClr val="000000"/>
              </a:solidFill>
              <a:effectLst/>
              <a:latin typeface="Finlandica" panose="00000500000000000000"/>
            </a:endParaRPr>
          </a:p>
          <a:p>
            <a:pPr marL="91440" indent="0" algn="l" rtl="0" eaLnBrk="1" latinLnBrk="0" hangingPunct="1">
              <a:spcBef>
                <a:spcPts val="200"/>
              </a:spcBef>
              <a:buNone/>
            </a:pPr>
            <a:r>
              <a:rPr lang="en-US" sz="1200">
                <a:solidFill>
                  <a:srgbClr val="000000"/>
                </a:solidFill>
                <a:effectLst/>
                <a:latin typeface="Finlandica" panose="00000500000000000000"/>
              </a:rPr>
              <a:t>Advisory services to cover ideation </a:t>
            </a:r>
            <a:r>
              <a:rPr lang="en-US" sz="1200">
                <a:solidFill>
                  <a:srgbClr val="000000"/>
                </a:solidFill>
                <a:latin typeface="Finlandica" panose="00000500000000000000"/>
                <a:sym typeface="Wingdings" pitchFamily="2" charset="2"/>
              </a:rPr>
              <a:t></a:t>
            </a:r>
            <a:r>
              <a:rPr lang="en-US" sz="1200">
                <a:solidFill>
                  <a:srgbClr val="000000"/>
                </a:solidFill>
                <a:effectLst/>
                <a:latin typeface="Finlandica" panose="00000500000000000000"/>
              </a:rPr>
              <a:t> concept design → national and regional roll-out → change management</a:t>
            </a:r>
            <a:endParaRPr lang="fi-FI" sz="1200">
              <a:solidFill>
                <a:schemeClr val="tx2"/>
              </a:solidFill>
            </a:endParaRPr>
          </a:p>
        </p:txBody>
      </p:sp>
      <p:pic>
        <p:nvPicPr>
          <p:cNvPr id="2" name="Picture 1">
            <a:extLst>
              <a:ext uri="{FF2B5EF4-FFF2-40B4-BE49-F238E27FC236}">
                <a16:creationId xmlns:a16="http://schemas.microsoft.com/office/drawing/2014/main" id="{D8B34812-9587-C0BC-05A7-C1125AD7BB2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64289" y="4517207"/>
            <a:ext cx="1782283" cy="485783"/>
          </a:xfrm>
          <a:prstGeom prst="rect">
            <a:avLst/>
          </a:prstGeom>
        </p:spPr>
      </p:pic>
      <p:sp>
        <p:nvSpPr>
          <p:cNvPr id="30" name="Content Placeholder 8">
            <a:extLst>
              <a:ext uri="{FF2B5EF4-FFF2-40B4-BE49-F238E27FC236}">
                <a16:creationId xmlns:a16="http://schemas.microsoft.com/office/drawing/2014/main" id="{92D1B6A6-3C48-606D-6F51-943F64E9ACBC}"/>
              </a:ext>
            </a:extLst>
          </p:cNvPr>
          <p:cNvSpPr txBox="1">
            <a:spLocks/>
          </p:cNvSpPr>
          <p:nvPr/>
        </p:nvSpPr>
        <p:spPr>
          <a:xfrm>
            <a:off x="395536" y="1203598"/>
            <a:ext cx="2376264" cy="1584176"/>
          </a:xfrm>
          <a:prstGeom prst="rect">
            <a:avLst/>
          </a:prstGeom>
          <a:solidFill>
            <a:schemeClr val="bg1">
              <a:lumMod val="95000"/>
            </a:schemeClr>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3600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91440" indent="0">
              <a:buFont typeface="Arial" panose="020B0604020202020204" pitchFamily="34" charset="0"/>
              <a:buNone/>
            </a:pPr>
            <a:r>
              <a:rPr lang="en-US" sz="1200" b="1">
                <a:solidFill>
                  <a:srgbClr val="000000"/>
                </a:solidFill>
                <a:latin typeface="Finlandica" panose="00000500000000000000"/>
              </a:rPr>
              <a:t>System-Level Perspective</a:t>
            </a:r>
            <a:endParaRPr lang="en-US" sz="1200">
              <a:solidFill>
                <a:srgbClr val="000000"/>
              </a:solidFill>
              <a:latin typeface="Finlandica" panose="00000500000000000000"/>
            </a:endParaRPr>
          </a:p>
          <a:p>
            <a:pPr marL="91440" indent="0">
              <a:buFont typeface="Arial" panose="020B0604020202020204" pitchFamily="34" charset="0"/>
              <a:buNone/>
            </a:pPr>
            <a:r>
              <a:rPr lang="en-US" sz="1200">
                <a:solidFill>
                  <a:srgbClr val="000000"/>
                </a:solidFill>
                <a:latin typeface="Finlandica" panose="00000500000000000000"/>
              </a:rPr>
              <a:t>Practical expertise in integrating policy, governance, and deployment within health and social care systems </a:t>
            </a:r>
          </a:p>
          <a:p>
            <a:pPr marL="91440" indent="0">
              <a:buFont typeface="Arial" panose="020B0604020202020204" pitchFamily="34" charset="0"/>
              <a:buNone/>
            </a:pPr>
            <a:r>
              <a:rPr lang="en-US" sz="1200">
                <a:solidFill>
                  <a:srgbClr val="000000"/>
                </a:solidFill>
                <a:latin typeface="Finlandica" panose="00000500000000000000"/>
              </a:rPr>
              <a:t>(e.g., reform initiatives)</a:t>
            </a:r>
            <a:endParaRPr lang="fi-FI" sz="1200">
              <a:solidFill>
                <a:schemeClr val="tx2"/>
              </a:solidFill>
            </a:endParaRPr>
          </a:p>
        </p:txBody>
      </p:sp>
      <p:sp>
        <p:nvSpPr>
          <p:cNvPr id="31" name="Content Placeholder 8">
            <a:extLst>
              <a:ext uri="{FF2B5EF4-FFF2-40B4-BE49-F238E27FC236}">
                <a16:creationId xmlns:a16="http://schemas.microsoft.com/office/drawing/2014/main" id="{CDA4DB20-9015-8E43-8306-E2372E784E75}"/>
              </a:ext>
            </a:extLst>
          </p:cNvPr>
          <p:cNvSpPr txBox="1">
            <a:spLocks/>
          </p:cNvSpPr>
          <p:nvPr/>
        </p:nvSpPr>
        <p:spPr>
          <a:xfrm>
            <a:off x="6444208" y="2933031"/>
            <a:ext cx="2376264" cy="1584176"/>
          </a:xfrm>
          <a:prstGeom prst="rect">
            <a:avLst/>
          </a:prstGeom>
          <a:solidFill>
            <a:schemeClr val="bg1">
              <a:lumMod val="95000"/>
            </a:schemeClr>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3600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91440" indent="0">
              <a:buFont typeface="Arial" panose="020B0604020202020204" pitchFamily="34" charset="0"/>
              <a:buNone/>
            </a:pPr>
            <a:r>
              <a:rPr lang="en-US" sz="1200" b="1">
                <a:solidFill>
                  <a:srgbClr val="000000"/>
                </a:solidFill>
                <a:latin typeface="Finlandica" panose="00000500000000000000"/>
              </a:rPr>
              <a:t>Global Benchmark</a:t>
            </a:r>
            <a:endParaRPr lang="en-US" sz="1200">
              <a:solidFill>
                <a:srgbClr val="000000"/>
              </a:solidFill>
              <a:latin typeface="Finlandica" panose="00000500000000000000"/>
            </a:endParaRPr>
          </a:p>
          <a:p>
            <a:pPr marL="91440" indent="0">
              <a:buFont typeface="Arial" panose="020B0604020202020204" pitchFamily="34" charset="0"/>
              <a:buNone/>
            </a:pPr>
            <a:r>
              <a:rPr lang="en-US" sz="1200">
                <a:solidFill>
                  <a:srgbClr val="000000"/>
                </a:solidFill>
                <a:latin typeface="Finlandica" panose="00000500000000000000"/>
              </a:rPr>
              <a:t>Embassies, ministries, and healthcare organizations can leverage Finland’s EU legislation compatible models that are for EHDS, AI Act compliance, and elderly care reforms </a:t>
            </a:r>
            <a:endParaRPr lang="fi-FI" sz="1200">
              <a:solidFill>
                <a:schemeClr val="tx2"/>
              </a:solidFill>
            </a:endParaRPr>
          </a:p>
        </p:txBody>
      </p:sp>
      <p:sp>
        <p:nvSpPr>
          <p:cNvPr id="32" name="Content Placeholder 8">
            <a:extLst>
              <a:ext uri="{FF2B5EF4-FFF2-40B4-BE49-F238E27FC236}">
                <a16:creationId xmlns:a16="http://schemas.microsoft.com/office/drawing/2014/main" id="{74B3F4D1-E396-708E-C679-0E71595A025E}"/>
              </a:ext>
            </a:extLst>
          </p:cNvPr>
          <p:cNvSpPr txBox="1">
            <a:spLocks/>
          </p:cNvSpPr>
          <p:nvPr/>
        </p:nvSpPr>
        <p:spPr>
          <a:xfrm>
            <a:off x="6444208" y="1203598"/>
            <a:ext cx="2376264" cy="1584176"/>
          </a:xfrm>
          <a:prstGeom prst="rect">
            <a:avLst/>
          </a:prstGeom>
          <a:solidFill>
            <a:schemeClr val="bg1">
              <a:lumMod val="95000"/>
            </a:schemeClr>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3600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91440" indent="0">
              <a:buFont typeface="Arial" panose="020B0604020202020204" pitchFamily="34" charset="0"/>
              <a:buNone/>
            </a:pPr>
            <a:r>
              <a:rPr lang="en-US" sz="1200" b="1">
                <a:solidFill>
                  <a:srgbClr val="000000"/>
                </a:solidFill>
                <a:latin typeface="Finlandica" panose="00000500000000000000"/>
              </a:rPr>
              <a:t>Trusted Partner for stakeholders</a:t>
            </a:r>
          </a:p>
          <a:p>
            <a:pPr marL="91440" indent="0">
              <a:buFont typeface="Arial" panose="020B0604020202020204" pitchFamily="34" charset="0"/>
              <a:buNone/>
            </a:pPr>
            <a:r>
              <a:rPr lang="en-US" sz="1200">
                <a:solidFill>
                  <a:srgbClr val="000000"/>
                </a:solidFill>
                <a:latin typeface="Finlandica" panose="00000500000000000000"/>
              </a:rPr>
              <a:t>Finland has a proven track record in co-developing digital solutions with ministries, agencies, regional providers, private sector and international organizations</a:t>
            </a:r>
            <a:endParaRPr lang="fi-FI" sz="1200">
              <a:solidFill>
                <a:schemeClr val="tx2"/>
              </a:solidFill>
            </a:endParaRPr>
          </a:p>
        </p:txBody>
      </p:sp>
      <p:sp>
        <p:nvSpPr>
          <p:cNvPr id="33" name="Content Placeholder 8">
            <a:extLst>
              <a:ext uri="{FF2B5EF4-FFF2-40B4-BE49-F238E27FC236}">
                <a16:creationId xmlns:a16="http://schemas.microsoft.com/office/drawing/2014/main" id="{5CD86C5F-5936-2254-54EE-4EEAAD08E7A4}"/>
              </a:ext>
            </a:extLst>
          </p:cNvPr>
          <p:cNvSpPr txBox="1">
            <a:spLocks/>
          </p:cNvSpPr>
          <p:nvPr/>
        </p:nvSpPr>
        <p:spPr>
          <a:xfrm>
            <a:off x="3131840" y="1203599"/>
            <a:ext cx="2952328" cy="3313608"/>
          </a:xfrm>
          <a:prstGeom prst="rect">
            <a:avLst/>
          </a:prstGeom>
          <a:no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36000" tIns="36000" rIns="36000" bIns="3600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91440" indent="0">
              <a:buFont typeface="Arial" panose="020B0604020202020204" pitchFamily="34" charset="0"/>
              <a:buNone/>
            </a:pPr>
            <a:r>
              <a:rPr lang="en-US" sz="1200" b="1">
                <a:solidFill>
                  <a:srgbClr val="000000"/>
                </a:solidFill>
                <a:latin typeface="Finlandica" panose="00000500000000000000"/>
              </a:rPr>
              <a:t>Core Competence Areas</a:t>
            </a:r>
            <a:endParaRPr lang="en-US" sz="1200">
              <a:solidFill>
                <a:srgbClr val="000000"/>
              </a:solidFill>
              <a:latin typeface="Finlandica" panose="00000500000000000000"/>
            </a:endParaRPr>
          </a:p>
          <a:p>
            <a:pPr marL="470852" lvl="1" indent="-285750">
              <a:buFont typeface="Arial" panose="020B0604020202020204" pitchFamily="34" charset="0"/>
              <a:buChar char="•"/>
            </a:pPr>
            <a:r>
              <a:rPr lang="en-US" sz="1200">
                <a:solidFill>
                  <a:srgbClr val="000000"/>
                </a:solidFill>
                <a:latin typeface="Finlandica" panose="00000500000000000000"/>
              </a:rPr>
              <a:t>Secondary and primary </a:t>
            </a:r>
            <a:r>
              <a:rPr lang="en-US" sz="1200" b="1">
                <a:solidFill>
                  <a:srgbClr val="000000"/>
                </a:solidFill>
                <a:latin typeface="Finlandica" panose="00000500000000000000"/>
              </a:rPr>
              <a:t>use of health &amp; social care data</a:t>
            </a:r>
            <a:r>
              <a:rPr lang="en-US" sz="1200">
                <a:solidFill>
                  <a:srgbClr val="000000"/>
                </a:solidFill>
                <a:latin typeface="Finlandica" panose="00000500000000000000"/>
              </a:rPr>
              <a:t> (Findata, EHDS model)</a:t>
            </a:r>
          </a:p>
          <a:p>
            <a:pPr marL="470852" lvl="1" indent="-285750">
              <a:buFont typeface="Arial" panose="020B0604020202020204" pitchFamily="34" charset="0"/>
              <a:buChar char="•"/>
            </a:pPr>
            <a:r>
              <a:rPr lang="en-US" sz="1200" b="1">
                <a:solidFill>
                  <a:srgbClr val="000000"/>
                </a:solidFill>
                <a:latin typeface="Finlandica" panose="00000500000000000000"/>
              </a:rPr>
              <a:t>AgeTech </a:t>
            </a:r>
            <a:r>
              <a:rPr lang="en-US" sz="1200">
                <a:solidFill>
                  <a:srgbClr val="000000"/>
                </a:solidFill>
                <a:latin typeface="Finlandica" panose="00000500000000000000"/>
              </a:rPr>
              <a:t>and National </a:t>
            </a:r>
            <a:r>
              <a:rPr lang="en-US" sz="1200" b="1">
                <a:solidFill>
                  <a:srgbClr val="000000"/>
                </a:solidFill>
                <a:latin typeface="Finlandica" panose="00000500000000000000"/>
              </a:rPr>
              <a:t>elderly care architecture </a:t>
            </a:r>
            <a:r>
              <a:rPr lang="en-US" sz="1200">
                <a:solidFill>
                  <a:srgbClr val="000000"/>
                </a:solidFill>
                <a:latin typeface="Finlandica" panose="00000500000000000000"/>
              </a:rPr>
              <a:t>(KATI, RAI, Digi-HTA)</a:t>
            </a:r>
          </a:p>
          <a:p>
            <a:pPr marL="470852" lvl="1" indent="-285750">
              <a:buFont typeface="Arial" panose="020B0604020202020204" pitchFamily="34" charset="0"/>
              <a:buChar char="•"/>
            </a:pPr>
            <a:r>
              <a:rPr lang="en-US" sz="1200" b="1">
                <a:solidFill>
                  <a:srgbClr val="000000"/>
                </a:solidFill>
                <a:latin typeface="Finlandica" panose="00000500000000000000"/>
              </a:rPr>
              <a:t>Use of AI </a:t>
            </a:r>
            <a:r>
              <a:rPr lang="en-US" sz="1200">
                <a:solidFill>
                  <a:srgbClr val="000000"/>
                </a:solidFill>
                <a:latin typeface="Finlandica" panose="00000500000000000000"/>
              </a:rPr>
              <a:t>in clinical and social services (documentation, diagnostics, predictive analytics)</a:t>
            </a:r>
          </a:p>
          <a:p>
            <a:pPr marL="470852" lvl="1" indent="-285750">
              <a:buFont typeface="Arial" panose="020B0604020202020204" pitchFamily="34" charset="0"/>
              <a:buChar char="•"/>
            </a:pPr>
            <a:r>
              <a:rPr lang="en-US" sz="1200" b="1">
                <a:solidFill>
                  <a:srgbClr val="000000"/>
                </a:solidFill>
                <a:latin typeface="Finlandica" panose="00000500000000000000"/>
              </a:rPr>
              <a:t>Digital transformations</a:t>
            </a:r>
            <a:r>
              <a:rPr lang="en-US" sz="1200">
                <a:solidFill>
                  <a:srgbClr val="000000"/>
                </a:solidFill>
                <a:latin typeface="Finlandica" panose="00000500000000000000"/>
              </a:rPr>
              <a:t>, roadmaps and governance (national infrastructure, citizen services)</a:t>
            </a:r>
            <a:endParaRPr lang="fi-FI" sz="1200">
              <a:solidFill>
                <a:schemeClr val="tx2"/>
              </a:solidFill>
            </a:endParaRPr>
          </a:p>
        </p:txBody>
      </p:sp>
    </p:spTree>
    <p:extLst>
      <p:ext uri="{BB962C8B-B14F-4D97-AF65-F5344CB8AC3E}">
        <p14:creationId xmlns:p14="http://schemas.microsoft.com/office/powerpoint/2010/main" val="179993558"/>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BE7D0-1A2F-4FF9-CCC0-CF8D2E78D6C0}"/>
            </a:ext>
          </a:extLst>
        </p:cNvPr>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049CCDF1-A029-ED8D-CE96-194179DB8393}"/>
              </a:ext>
            </a:extLst>
          </p:cNvPr>
          <p:cNvGraphicFramePr>
            <a:graphicFrameLocks noChangeAspect="1"/>
          </p:cNvGraphicFramePr>
          <p:nvPr>
            <p:custDataLst>
              <p:tags r:id="rId1"/>
            </p:custDataLst>
            <p:extLst>
              <p:ext uri="{D42A27DB-BD31-4B8C-83A1-F6EECF244321}">
                <p14:modId xmlns:p14="http://schemas.microsoft.com/office/powerpoint/2010/main" val="17144594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10" name="think-cell data - do not delete" hidden="1">
                        <a:extLst>
                          <a:ext uri="{FF2B5EF4-FFF2-40B4-BE49-F238E27FC236}">
                            <a16:creationId xmlns:a16="http://schemas.microsoft.com/office/drawing/2014/main" id="{049CCDF1-A029-ED8D-CE96-194179DB839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7935D772-1F55-D5FC-4802-D2AE078D20F4}"/>
              </a:ext>
            </a:extLst>
          </p:cNvPr>
          <p:cNvSpPr>
            <a:spLocks noGrp="1"/>
          </p:cNvSpPr>
          <p:nvPr>
            <p:ph type="title"/>
          </p:nvPr>
        </p:nvSpPr>
        <p:spPr>
          <a:xfrm>
            <a:off x="1525588" y="250592"/>
            <a:ext cx="5783262" cy="8634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r>
              <a:rPr lang="en-GB" sz="2200" noProof="0">
                <a:solidFill>
                  <a:schemeClr val="accent1"/>
                </a:solidFill>
                <a:latin typeface="+mj-lt"/>
                <a:ea typeface="+mj-ea"/>
                <a:cs typeface="+mj-cs"/>
              </a:rPr>
              <a:t>There is a lot of value in leveraging existing expertise on building healthcare systems</a:t>
            </a:r>
          </a:p>
        </p:txBody>
      </p:sp>
      <p:sp>
        <p:nvSpPr>
          <p:cNvPr id="9" name="Content Placeholder 8">
            <a:extLst>
              <a:ext uri="{FF2B5EF4-FFF2-40B4-BE49-F238E27FC236}">
                <a16:creationId xmlns:a16="http://schemas.microsoft.com/office/drawing/2014/main" id="{25B7484B-93D0-4AB2-50D7-38E34EB80D12}"/>
              </a:ext>
            </a:extLst>
          </p:cNvPr>
          <p:cNvSpPr>
            <a:spLocks noGrp="1"/>
          </p:cNvSpPr>
          <p:nvPr>
            <p:ph sz="half" idx="2"/>
          </p:nvPr>
        </p:nvSpPr>
        <p:spPr>
          <a:xfrm>
            <a:off x="323528" y="1687690"/>
            <a:ext cx="2402632" cy="135120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0" algn="l" rtl="0" eaLnBrk="1" latinLnBrk="0" hangingPunct="1">
              <a:spcBef>
                <a:spcPts val="200"/>
              </a:spcBef>
              <a:buNone/>
            </a:pPr>
            <a:r>
              <a:rPr lang="en-US" sz="1400" b="1">
                <a:solidFill>
                  <a:srgbClr val="000000"/>
                </a:solidFill>
                <a:effectLst/>
                <a:latin typeface="Finlandica" panose="00000500000000000000"/>
              </a:rPr>
              <a:t>Policy &amp; Strategy Advisory</a:t>
            </a:r>
          </a:p>
          <a:p>
            <a:pPr marL="91440" indent="0" algn="l" rtl="0" eaLnBrk="1" latinLnBrk="0" hangingPunct="1">
              <a:spcBef>
                <a:spcPts val="200"/>
              </a:spcBef>
              <a:buNone/>
            </a:pPr>
            <a:r>
              <a:rPr lang="en-US" sz="1400">
                <a:solidFill>
                  <a:srgbClr val="000000"/>
                </a:solidFill>
                <a:effectLst/>
                <a:latin typeface="Finlandica" panose="00000500000000000000"/>
              </a:rPr>
              <a:t>Drafting national AI and data strategies aligned with EU/EHDS frameworks</a:t>
            </a:r>
            <a:endParaRPr lang="fi-FI" sz="1400">
              <a:solidFill>
                <a:schemeClr val="tx2"/>
              </a:solidFill>
            </a:endParaRPr>
          </a:p>
        </p:txBody>
      </p:sp>
      <p:pic>
        <p:nvPicPr>
          <p:cNvPr id="2" name="Picture 1">
            <a:extLst>
              <a:ext uri="{FF2B5EF4-FFF2-40B4-BE49-F238E27FC236}">
                <a16:creationId xmlns:a16="http://schemas.microsoft.com/office/drawing/2014/main" id="{89452A26-A7CE-8A7E-52D6-414E8E8D5BC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64289" y="4517207"/>
            <a:ext cx="1782283" cy="485783"/>
          </a:xfrm>
          <a:prstGeom prst="rect">
            <a:avLst/>
          </a:prstGeom>
        </p:spPr>
      </p:pic>
      <p:sp>
        <p:nvSpPr>
          <p:cNvPr id="33" name="Content Placeholder 8">
            <a:extLst>
              <a:ext uri="{FF2B5EF4-FFF2-40B4-BE49-F238E27FC236}">
                <a16:creationId xmlns:a16="http://schemas.microsoft.com/office/drawing/2014/main" id="{AF84FC51-B6B4-4346-A899-5BC3C8E3F94B}"/>
              </a:ext>
            </a:extLst>
          </p:cNvPr>
          <p:cNvSpPr txBox="1">
            <a:spLocks/>
          </p:cNvSpPr>
          <p:nvPr/>
        </p:nvSpPr>
        <p:spPr>
          <a:xfrm>
            <a:off x="5436096" y="1233081"/>
            <a:ext cx="3384376" cy="3313608"/>
          </a:xfrm>
          <a:prstGeom prst="rect">
            <a:avLst/>
          </a:prstGeom>
          <a:no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365760" indent="0">
              <a:buFont typeface="Arial" panose="020B0604020202020204" pitchFamily="34" charset="0"/>
              <a:buNone/>
            </a:pPr>
            <a:r>
              <a:rPr lang="en-US" sz="1400" b="1">
                <a:solidFill>
                  <a:srgbClr val="000000"/>
                </a:solidFill>
                <a:latin typeface="Finlandica" panose="00000500000000000000"/>
              </a:rPr>
              <a:t>Value for International Partners</a:t>
            </a:r>
          </a:p>
          <a:p>
            <a:pPr marL="456565" lvl="2"/>
            <a:r>
              <a:rPr lang="en-US">
                <a:solidFill>
                  <a:srgbClr val="000000"/>
                </a:solidFill>
                <a:latin typeface="Finlandica" panose="00000500000000000000"/>
              </a:rPr>
              <a:t>Access to best experts across ministries, academia, and private sector</a:t>
            </a:r>
          </a:p>
          <a:p>
            <a:pPr marL="456565" lvl="2"/>
            <a:r>
              <a:rPr lang="en-US">
                <a:solidFill>
                  <a:srgbClr val="000000"/>
                </a:solidFill>
                <a:latin typeface="Finlandica" panose="00000500000000000000"/>
              </a:rPr>
              <a:t>Proven ability to translate EU regulation into operational tools (AI Act, Data Act, EHDS)</a:t>
            </a:r>
          </a:p>
          <a:p>
            <a:pPr marL="456565" lvl="2"/>
            <a:r>
              <a:rPr lang="en-US">
                <a:solidFill>
                  <a:srgbClr val="000000"/>
                </a:solidFill>
                <a:latin typeface="Finlandica" panose="00000500000000000000"/>
              </a:rPr>
              <a:t>Collaborative networks ready for delegations, workshops, and pilot projects</a:t>
            </a:r>
          </a:p>
          <a:p>
            <a:pPr marL="456565" lvl="2"/>
            <a:r>
              <a:rPr lang="en-US">
                <a:solidFill>
                  <a:srgbClr val="000000"/>
                </a:solidFill>
                <a:latin typeface="Finlandica" panose="00000500000000000000"/>
              </a:rPr>
              <a:t>Advisory services positioned to shorten time-to-implementation and reduce risks</a:t>
            </a:r>
            <a:endParaRPr lang="fi-FI">
              <a:solidFill>
                <a:schemeClr val="tx2"/>
              </a:solidFill>
            </a:endParaRPr>
          </a:p>
        </p:txBody>
      </p:sp>
      <p:sp>
        <p:nvSpPr>
          <p:cNvPr id="3" name="Content Placeholder 8">
            <a:extLst>
              <a:ext uri="{FF2B5EF4-FFF2-40B4-BE49-F238E27FC236}">
                <a16:creationId xmlns:a16="http://schemas.microsoft.com/office/drawing/2014/main" id="{B886988F-0678-5AB7-42BC-1A057E303C5C}"/>
              </a:ext>
            </a:extLst>
          </p:cNvPr>
          <p:cNvSpPr txBox="1">
            <a:spLocks/>
          </p:cNvSpPr>
          <p:nvPr/>
        </p:nvSpPr>
        <p:spPr>
          <a:xfrm>
            <a:off x="2879812" y="1682700"/>
            <a:ext cx="2402632" cy="1351201"/>
          </a:xfrm>
          <a:prstGeom prst="rect">
            <a:avLst/>
          </a:prstGeom>
          <a:solidFill>
            <a:schemeClr val="accent6"/>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91440" indent="0">
              <a:buFont typeface="Arial" panose="020B0604020202020204" pitchFamily="34" charset="0"/>
              <a:buNone/>
            </a:pPr>
            <a:r>
              <a:rPr lang="en-US" sz="1400" b="1">
                <a:solidFill>
                  <a:srgbClr val="000000"/>
                </a:solidFill>
                <a:latin typeface="Finlandica" panose="00000500000000000000"/>
              </a:rPr>
              <a:t>Evaluation &amp; Benchmarking</a:t>
            </a:r>
          </a:p>
          <a:p>
            <a:pPr marL="91440" indent="0">
              <a:buFont typeface="Arial" panose="020B0604020202020204" pitchFamily="34" charset="0"/>
              <a:buNone/>
            </a:pPr>
            <a:r>
              <a:rPr lang="en-US" sz="1400">
                <a:solidFill>
                  <a:srgbClr val="000000"/>
                </a:solidFill>
                <a:latin typeface="Finlandica" panose="00000500000000000000"/>
              </a:rPr>
              <a:t>Sharing impact models, ROI analysis, and lessons learned from 22 Wellbeing Service Counties</a:t>
            </a:r>
            <a:endParaRPr lang="fi-FI" sz="1400">
              <a:solidFill>
                <a:schemeClr val="tx2"/>
              </a:solidFill>
            </a:endParaRPr>
          </a:p>
        </p:txBody>
      </p:sp>
      <p:sp>
        <p:nvSpPr>
          <p:cNvPr id="4" name="Content Placeholder 8">
            <a:extLst>
              <a:ext uri="{FF2B5EF4-FFF2-40B4-BE49-F238E27FC236}">
                <a16:creationId xmlns:a16="http://schemas.microsoft.com/office/drawing/2014/main" id="{66BBA49E-9E29-4DC9-A9E1-49086F9DE691}"/>
              </a:ext>
            </a:extLst>
          </p:cNvPr>
          <p:cNvSpPr txBox="1">
            <a:spLocks/>
          </p:cNvSpPr>
          <p:nvPr/>
        </p:nvSpPr>
        <p:spPr>
          <a:xfrm>
            <a:off x="323528" y="3195488"/>
            <a:ext cx="2402632" cy="1351201"/>
          </a:xfrm>
          <a:prstGeom prst="rect">
            <a:avLst/>
          </a:prstGeom>
          <a:solidFill>
            <a:schemeClr val="accent6"/>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91440" indent="0">
              <a:buFont typeface="Arial" panose="020B0604020202020204" pitchFamily="34" charset="0"/>
              <a:buNone/>
            </a:pPr>
            <a:r>
              <a:rPr lang="en-US" sz="1400" b="1">
                <a:solidFill>
                  <a:srgbClr val="000000"/>
                </a:solidFill>
                <a:latin typeface="Finlandica" panose="00000500000000000000"/>
              </a:rPr>
              <a:t>Change &amp; Capacity Building</a:t>
            </a:r>
          </a:p>
          <a:p>
            <a:pPr marL="91440" indent="0">
              <a:buFont typeface="Arial" panose="020B0604020202020204" pitchFamily="34" charset="0"/>
              <a:buNone/>
            </a:pPr>
            <a:r>
              <a:rPr lang="en-US" sz="1400">
                <a:solidFill>
                  <a:srgbClr val="000000"/>
                </a:solidFill>
                <a:latin typeface="Finlandica" panose="00000500000000000000"/>
              </a:rPr>
              <a:t>Training, digital literacy, and workforce transformation support</a:t>
            </a:r>
            <a:endParaRPr lang="fi-FI" sz="1400">
              <a:solidFill>
                <a:schemeClr val="tx2"/>
              </a:solidFill>
            </a:endParaRPr>
          </a:p>
        </p:txBody>
      </p:sp>
      <p:sp>
        <p:nvSpPr>
          <p:cNvPr id="5" name="Content Placeholder 8">
            <a:extLst>
              <a:ext uri="{FF2B5EF4-FFF2-40B4-BE49-F238E27FC236}">
                <a16:creationId xmlns:a16="http://schemas.microsoft.com/office/drawing/2014/main" id="{BF8F23FA-AFBD-AEB7-64CA-2FAC2FEF5B93}"/>
              </a:ext>
            </a:extLst>
          </p:cNvPr>
          <p:cNvSpPr txBox="1">
            <a:spLocks/>
          </p:cNvSpPr>
          <p:nvPr/>
        </p:nvSpPr>
        <p:spPr>
          <a:xfrm>
            <a:off x="2879812" y="3193300"/>
            <a:ext cx="2402632" cy="1351201"/>
          </a:xfrm>
          <a:prstGeom prst="rect">
            <a:avLst/>
          </a:prstGeom>
          <a:solidFill>
            <a:schemeClr val="accent6"/>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t"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91440" indent="0">
              <a:buFont typeface="Arial" panose="020B0604020202020204" pitchFamily="34" charset="0"/>
              <a:buNone/>
            </a:pPr>
            <a:r>
              <a:rPr lang="en-US" sz="1400" b="1">
                <a:solidFill>
                  <a:srgbClr val="000000"/>
                </a:solidFill>
                <a:latin typeface="Finlandica" panose="00000500000000000000"/>
              </a:rPr>
              <a:t>System Design &amp; Implementation</a:t>
            </a:r>
          </a:p>
          <a:p>
            <a:pPr marL="91440" indent="0">
              <a:buFont typeface="Arial" panose="020B0604020202020204" pitchFamily="34" charset="0"/>
              <a:buNone/>
            </a:pPr>
            <a:r>
              <a:rPr lang="en-US" sz="1400">
                <a:solidFill>
                  <a:srgbClr val="000000"/>
                </a:solidFill>
                <a:latin typeface="Finlandica" panose="00000500000000000000"/>
              </a:rPr>
              <a:t>Building data access bodies, secure platforms, and governance models</a:t>
            </a:r>
            <a:endParaRPr lang="fi-FI" sz="1400">
              <a:solidFill>
                <a:schemeClr val="tx2"/>
              </a:solidFill>
            </a:endParaRPr>
          </a:p>
        </p:txBody>
      </p:sp>
      <p:sp>
        <p:nvSpPr>
          <p:cNvPr id="6" name="Content Placeholder 8">
            <a:extLst>
              <a:ext uri="{FF2B5EF4-FFF2-40B4-BE49-F238E27FC236}">
                <a16:creationId xmlns:a16="http://schemas.microsoft.com/office/drawing/2014/main" id="{24591746-FC1C-2405-8F10-E9F2287DFFE8}"/>
              </a:ext>
            </a:extLst>
          </p:cNvPr>
          <p:cNvSpPr txBox="1">
            <a:spLocks/>
          </p:cNvSpPr>
          <p:nvPr/>
        </p:nvSpPr>
        <p:spPr>
          <a:xfrm>
            <a:off x="323528" y="1233081"/>
            <a:ext cx="4958916" cy="377611"/>
          </a:xfrm>
          <a:prstGeom prst="rect">
            <a:avLst/>
          </a:prstGeom>
          <a:solidFill>
            <a:schemeClr val="tx1"/>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chorCtr="0">
            <a:noAutofit/>
          </a:bodyPr>
          <a:lstStyle>
            <a:lvl1pPr marL="265113" indent="-265113" algn="l" defTabSz="914400" rtl="0" eaLnBrk="1" latinLnBrk="0" hangingPunct="1">
              <a:lnSpc>
                <a:spcPct val="120000"/>
              </a:lnSpc>
              <a:spcBef>
                <a:spcPts val="200"/>
              </a:spcBef>
              <a:buFont typeface="Arial" panose="020B0604020202020204" pitchFamily="34" charset="0"/>
              <a:buChar char="•"/>
              <a:defRPr sz="1800" kern="1200">
                <a:solidFill>
                  <a:schemeClr val="lt1"/>
                </a:solidFill>
                <a:latin typeface="+mn-lt"/>
                <a:ea typeface="+mn-ea"/>
                <a:cs typeface="+mn-cs"/>
              </a:defRPr>
            </a:lvl1pPr>
            <a:lvl2pPr marL="6238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2pPr>
            <a:lvl3pPr marL="989013" indent="-273050" algn="l" defTabSz="914400" rtl="0" eaLnBrk="1" latinLnBrk="0" hangingPunct="1">
              <a:lnSpc>
                <a:spcPct val="120000"/>
              </a:lnSpc>
              <a:spcBef>
                <a:spcPts val="200"/>
              </a:spcBef>
              <a:buFont typeface="Arial" panose="020B0604020202020204" pitchFamily="34" charset="0"/>
              <a:buChar char="•"/>
              <a:defRPr sz="1400" kern="1200">
                <a:solidFill>
                  <a:schemeClr val="lt1"/>
                </a:solidFill>
                <a:latin typeface="+mn-lt"/>
                <a:ea typeface="+mn-ea"/>
                <a:cs typeface="+mn-cs"/>
              </a:defRPr>
            </a:lvl3pPr>
            <a:lvl4pPr marL="1346200"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4pPr>
            <a:lvl5pPr marL="1704975" indent="-271463" algn="l" defTabSz="914400" rtl="0" eaLnBrk="1" latinLnBrk="0" hangingPunct="1">
              <a:lnSpc>
                <a:spcPct val="120000"/>
              </a:lnSpc>
              <a:spcBef>
                <a:spcPts val="200"/>
              </a:spcBef>
              <a:buFont typeface="Arial" panose="020B0604020202020204" pitchFamily="34" charset="0"/>
              <a:buChar char="•"/>
              <a:defRPr sz="1200" kern="1200">
                <a:solidFill>
                  <a:schemeClr val="lt1"/>
                </a:solidFill>
                <a:latin typeface="+mn-lt"/>
                <a:ea typeface="+mn-ea"/>
                <a:cs typeface="+mn-cs"/>
              </a:defRPr>
            </a:lvl5pPr>
            <a:lvl6pPr marL="2063750"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6pPr>
            <a:lvl7pPr marL="2422525" indent="-273050"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7pPr>
            <a:lvl8pPr marL="2779713" indent="-27146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8pPr>
            <a:lvl9pPr marL="3138488" indent="-265113" algn="l" defTabSz="914400" rtl="0" eaLnBrk="1" latinLnBrk="0" hangingPunct="1">
              <a:lnSpc>
                <a:spcPct val="120000"/>
              </a:lnSpc>
              <a:spcBef>
                <a:spcPts val="200"/>
              </a:spcBef>
              <a:buFont typeface="Arial" panose="020B0604020202020204" pitchFamily="34" charset="0"/>
              <a:buChar char="•"/>
              <a:defRPr sz="1600" kern="1200">
                <a:solidFill>
                  <a:schemeClr val="lt1"/>
                </a:solidFill>
                <a:latin typeface="+mn-lt"/>
                <a:ea typeface="+mn-ea"/>
                <a:cs typeface="+mn-cs"/>
              </a:defRPr>
            </a:lvl9pPr>
          </a:lstStyle>
          <a:p>
            <a:pPr marL="91440" indent="0" algn="ctr">
              <a:buFont typeface="Arial" panose="020B0604020202020204" pitchFamily="34" charset="0"/>
              <a:buNone/>
            </a:pPr>
            <a:r>
              <a:rPr lang="en-US" sz="1400" b="1">
                <a:solidFill>
                  <a:schemeClr val="bg1"/>
                </a:solidFill>
                <a:latin typeface="Finlandica" panose="00000500000000000000"/>
              </a:rPr>
              <a:t>What is there to Offer?</a:t>
            </a:r>
            <a:endParaRPr lang="fi-FI" sz="1400">
              <a:solidFill>
                <a:schemeClr val="bg1"/>
              </a:solidFill>
            </a:endParaRPr>
          </a:p>
        </p:txBody>
      </p:sp>
    </p:spTree>
    <p:extLst>
      <p:ext uri="{BB962C8B-B14F-4D97-AF65-F5344CB8AC3E}">
        <p14:creationId xmlns:p14="http://schemas.microsoft.com/office/powerpoint/2010/main" val="3247176639"/>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458C9C7-385F-1076-ACD6-A10CD7FE8081}"/>
              </a:ext>
            </a:extLst>
          </p:cNvPr>
          <p:cNvGraphicFramePr>
            <a:graphicFrameLocks noChangeAspect="1"/>
          </p:cNvGraphicFramePr>
          <p:nvPr>
            <p:custDataLst>
              <p:tags r:id="rId1"/>
            </p:custDataLst>
            <p:extLst>
              <p:ext uri="{D42A27DB-BD31-4B8C-83A1-F6EECF244321}">
                <p14:modId xmlns:p14="http://schemas.microsoft.com/office/powerpoint/2010/main" val="26476511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5" name="think-cell data - do not delete" hidden="1">
                        <a:extLst>
                          <a:ext uri="{FF2B5EF4-FFF2-40B4-BE49-F238E27FC236}">
                            <a16:creationId xmlns:a16="http://schemas.microsoft.com/office/drawing/2014/main" id="{F458C9C7-385F-1076-ACD6-A10CD7FE808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7AD997FE-8754-C2DA-7867-C9F8C4A1E1A7}"/>
              </a:ext>
            </a:extLst>
          </p:cNvPr>
          <p:cNvSpPr>
            <a:spLocks noGrp="1"/>
          </p:cNvSpPr>
          <p:nvPr>
            <p:ph type="ctrTitle"/>
          </p:nvPr>
        </p:nvSpPr>
        <p:spPr/>
        <p:txBody>
          <a:bodyPr vert="horz"/>
          <a:lstStyle/>
          <a:p>
            <a:r>
              <a:rPr lang="en-US"/>
              <a:t>hot TOPICS</a:t>
            </a:r>
            <a:endParaRPr lang="en-FI"/>
          </a:p>
        </p:txBody>
      </p:sp>
      <p:sp>
        <p:nvSpPr>
          <p:cNvPr id="4" name="Subtitle 3">
            <a:extLst>
              <a:ext uri="{FF2B5EF4-FFF2-40B4-BE49-F238E27FC236}">
                <a16:creationId xmlns:a16="http://schemas.microsoft.com/office/drawing/2014/main" id="{09AD8408-36B5-3988-29F5-35F51BC5B649}"/>
              </a:ext>
            </a:extLst>
          </p:cNvPr>
          <p:cNvSpPr>
            <a:spLocks noGrp="1"/>
          </p:cNvSpPr>
          <p:nvPr>
            <p:ph type="subTitle" idx="1"/>
          </p:nvPr>
        </p:nvSpPr>
        <p:spPr/>
        <p:txBody>
          <a:bodyPr/>
          <a:lstStyle/>
          <a:p>
            <a:r>
              <a:rPr lang="en-US"/>
              <a:t>Strong domain areas in Finnish Healthcare</a:t>
            </a:r>
            <a:endParaRPr lang="en-FI"/>
          </a:p>
        </p:txBody>
      </p:sp>
    </p:spTree>
    <p:extLst>
      <p:ext uri="{BB962C8B-B14F-4D97-AF65-F5344CB8AC3E}">
        <p14:creationId xmlns:p14="http://schemas.microsoft.com/office/powerpoint/2010/main" val="4290195977"/>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ABA33-A74F-EA0C-B574-4E7A84F1382F}"/>
            </a:ext>
          </a:extLst>
        </p:cNvPr>
        <p:cNvGrpSpPr/>
        <p:nvPr/>
      </p:nvGrpSpPr>
      <p:grpSpPr>
        <a:xfrm>
          <a:off x="0" y="0"/>
          <a:ext cx="0" cy="0"/>
          <a:chOff x="0" y="0"/>
          <a:chExt cx="0" cy="0"/>
        </a:xfrm>
      </p:grpSpPr>
      <p:graphicFrame>
        <p:nvGraphicFramePr>
          <p:cNvPr id="32" name="think-cell data - do not delete" hidden="1">
            <a:extLst>
              <a:ext uri="{FF2B5EF4-FFF2-40B4-BE49-F238E27FC236}">
                <a16:creationId xmlns:a16="http://schemas.microsoft.com/office/drawing/2014/main" id="{23E6FFEB-7995-0252-BC64-8BBC1DC5072D}"/>
              </a:ext>
            </a:extLst>
          </p:cNvPr>
          <p:cNvGraphicFramePr>
            <a:graphicFrameLocks noChangeAspect="1"/>
          </p:cNvGraphicFramePr>
          <p:nvPr>
            <p:custDataLst>
              <p:tags r:id="rId1"/>
            </p:custDataLst>
            <p:extLst>
              <p:ext uri="{D42A27DB-BD31-4B8C-83A1-F6EECF244321}">
                <p14:modId xmlns:p14="http://schemas.microsoft.com/office/powerpoint/2010/main" val="1088612648"/>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4" imgW="592" imgH="595" progId="TCLayout.ActiveDocument.1">
                  <p:embed/>
                </p:oleObj>
              </mc:Choice>
              <mc:Fallback>
                <p:oleObj name="think-cell Slide" r:id="rId4" imgW="592" imgH="595" progId="TCLayout.ActiveDocument.1">
                  <p:embed/>
                  <p:pic>
                    <p:nvPicPr>
                      <p:cNvPr id="32" name="think-cell data - do not delete" hidden="1">
                        <a:extLst>
                          <a:ext uri="{FF2B5EF4-FFF2-40B4-BE49-F238E27FC236}">
                            <a16:creationId xmlns:a16="http://schemas.microsoft.com/office/drawing/2014/main" id="{23E6FFEB-7995-0252-BC64-8BBC1DC5072D}"/>
                          </a:ext>
                        </a:extLst>
                      </p:cNvPr>
                      <p:cNvPicPr/>
                      <p:nvPr/>
                    </p:nvPicPr>
                    <p:blipFill>
                      <a:blip r:embed="rId5"/>
                      <a:stretch>
                        <a:fillRect/>
                      </a:stretch>
                    </p:blipFill>
                    <p:spPr>
                      <a:xfrm>
                        <a:off x="1191" y="1191"/>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AE9ECFC-D980-7603-2928-7A9B564A767E}"/>
              </a:ext>
            </a:extLst>
          </p:cNvPr>
          <p:cNvSpPr>
            <a:spLocks noGrp="1"/>
          </p:cNvSpPr>
          <p:nvPr>
            <p:ph type="title"/>
          </p:nvPr>
        </p:nvSpPr>
        <p:spPr>
          <a:xfrm>
            <a:off x="1384077" y="335359"/>
            <a:ext cx="6020023" cy="881286"/>
          </a:xfrm>
        </p:spPr>
        <p:txBody>
          <a:bodyPr vert="horz">
            <a:noAutofit/>
          </a:bodyPr>
          <a:lstStyle/>
          <a:p>
            <a:r>
              <a:rPr lang="en-US" sz="2200">
                <a:solidFill>
                  <a:srgbClr val="002DA2"/>
                </a:solidFill>
                <a:latin typeface="Finlandica" panose="00000500000000000000"/>
              </a:rPr>
              <a:t>There are lot of opportunities for benchmarking in Health information ecosystem in Finland</a:t>
            </a:r>
          </a:p>
        </p:txBody>
      </p:sp>
      <p:grpSp>
        <p:nvGrpSpPr>
          <p:cNvPr id="37" name="Ryhmä 36">
            <a:extLst>
              <a:ext uri="{FF2B5EF4-FFF2-40B4-BE49-F238E27FC236}">
                <a16:creationId xmlns:a16="http://schemas.microsoft.com/office/drawing/2014/main" id="{715BEA45-3E20-064D-E0B9-F9ADF49AB1CB}"/>
              </a:ext>
            </a:extLst>
          </p:cNvPr>
          <p:cNvGrpSpPr/>
          <p:nvPr/>
        </p:nvGrpSpPr>
        <p:grpSpPr>
          <a:xfrm>
            <a:off x="342900" y="1432367"/>
            <a:ext cx="8575183" cy="3415587"/>
            <a:chOff x="457200" y="1511288"/>
            <a:chExt cx="11433577" cy="4952651"/>
          </a:xfrm>
        </p:grpSpPr>
        <p:grpSp>
          <p:nvGrpSpPr>
            <p:cNvPr id="4" name="Group 3">
              <a:extLst>
                <a:ext uri="{FF2B5EF4-FFF2-40B4-BE49-F238E27FC236}">
                  <a16:creationId xmlns:a16="http://schemas.microsoft.com/office/drawing/2014/main" id="{DA9B1004-EC8C-F1DA-5630-1502B0EC738C}"/>
                </a:ext>
              </a:extLst>
            </p:cNvPr>
            <p:cNvGrpSpPr/>
            <p:nvPr/>
          </p:nvGrpSpPr>
          <p:grpSpPr>
            <a:xfrm>
              <a:off x="1414463" y="3444833"/>
              <a:ext cx="9513469" cy="1842551"/>
              <a:chOff x="3411239" y="4104486"/>
              <a:chExt cx="6110896" cy="1842551"/>
            </a:xfrm>
          </p:grpSpPr>
          <p:grpSp>
            <p:nvGrpSpPr>
              <p:cNvPr id="6" name="Group 5">
                <a:extLst>
                  <a:ext uri="{FF2B5EF4-FFF2-40B4-BE49-F238E27FC236}">
                    <a16:creationId xmlns:a16="http://schemas.microsoft.com/office/drawing/2014/main" id="{39FD5FE8-934F-01F8-D160-E35B957E8FAC}"/>
                  </a:ext>
                </a:extLst>
              </p:cNvPr>
              <p:cNvGrpSpPr/>
              <p:nvPr/>
            </p:nvGrpSpPr>
            <p:grpSpPr>
              <a:xfrm>
                <a:off x="3589421" y="4922634"/>
                <a:ext cx="5754533" cy="1024403"/>
                <a:chOff x="3616347" y="4922634"/>
                <a:chExt cx="5754533" cy="1024403"/>
              </a:xfrm>
            </p:grpSpPr>
            <p:sp>
              <p:nvSpPr>
                <p:cNvPr id="8" name="Rectangle: Rounded Corners 7">
                  <a:extLst>
                    <a:ext uri="{FF2B5EF4-FFF2-40B4-BE49-F238E27FC236}">
                      <a16:creationId xmlns:a16="http://schemas.microsoft.com/office/drawing/2014/main" id="{C9C2DE20-2DB9-26FB-EA80-8135FE9F4F71}"/>
                    </a:ext>
                  </a:extLst>
                </p:cNvPr>
                <p:cNvSpPr/>
                <p:nvPr/>
              </p:nvSpPr>
              <p:spPr>
                <a:xfrm>
                  <a:off x="3616347" y="4922634"/>
                  <a:ext cx="3169462" cy="1024403"/>
                </a:xfrm>
                <a:prstGeom prst="roundRect">
                  <a:avLst/>
                </a:prstGeom>
                <a:solidFill>
                  <a:srgbClr val="1E3D52"/>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14313" indent="-214313">
                    <a:buFont typeface="Arial" panose="020B0604020202020204" pitchFamily="34" charset="0"/>
                    <a:buChar char="•"/>
                  </a:pPr>
                  <a:r>
                    <a:rPr lang="en-US" sz="1350"/>
                    <a:t>Patient data repository</a:t>
                  </a:r>
                </a:p>
                <a:p>
                  <a:pPr marL="214313" indent="-214313">
                    <a:buFont typeface="Arial" panose="020B0604020202020204" pitchFamily="34" charset="0"/>
                    <a:buChar char="•"/>
                  </a:pPr>
                  <a:r>
                    <a:rPr lang="en-US" sz="1350"/>
                    <a:t>Prescriptions</a:t>
                  </a:r>
                </a:p>
                <a:p>
                  <a:pPr marL="214313" indent="-214313">
                    <a:buFont typeface="Arial" panose="020B0604020202020204" pitchFamily="34" charset="0"/>
                    <a:buChar char="•"/>
                  </a:pPr>
                  <a:r>
                    <a:rPr lang="en-US" sz="1350"/>
                    <a:t>Social welfare data</a:t>
                  </a:r>
                </a:p>
              </p:txBody>
            </p:sp>
            <p:sp>
              <p:nvSpPr>
                <p:cNvPr id="9" name="Rectangle: Rounded Corners 8">
                  <a:extLst>
                    <a:ext uri="{FF2B5EF4-FFF2-40B4-BE49-F238E27FC236}">
                      <a16:creationId xmlns:a16="http://schemas.microsoft.com/office/drawing/2014/main" id="{5D26114B-2076-29C9-7E1A-0C4EBBF5674E}"/>
                    </a:ext>
                  </a:extLst>
                </p:cNvPr>
                <p:cNvSpPr/>
                <p:nvPr/>
              </p:nvSpPr>
              <p:spPr>
                <a:xfrm>
                  <a:off x="6201418" y="4922634"/>
                  <a:ext cx="3169462" cy="1024403"/>
                </a:xfrm>
                <a:prstGeom prst="roundRect">
                  <a:avLst/>
                </a:prstGeom>
                <a:solidFill>
                  <a:srgbClr val="1E3D52"/>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14313" indent="-214313">
                    <a:buFont typeface="Arial" panose="020B0604020202020204" pitchFamily="34" charset="0"/>
                    <a:buChar char="•"/>
                  </a:pPr>
                  <a:r>
                    <a:rPr lang="en-US" sz="1350">
                      <a:solidFill>
                        <a:schemeClr val="bg1"/>
                      </a:solidFill>
                      <a:hlinkClick r:id="rId6">
                        <a:extLst>
                          <a:ext uri="{A12FA001-AC4F-418D-AE19-62706E023703}">
                            <ahyp:hlinkClr xmlns:ahyp="http://schemas.microsoft.com/office/drawing/2018/hyperlinkcolor" val="tx"/>
                          </a:ext>
                        </a:extLst>
                      </a:hlinkClick>
                    </a:rPr>
                    <a:t>MyKanta</a:t>
                  </a:r>
                  <a:r>
                    <a:rPr lang="en-US" sz="1350"/>
                    <a:t> for the citizens to access, amend and </a:t>
                  </a:r>
                  <a:r>
                    <a:rPr lang="en-US" sz="1350" err="1"/>
                    <a:t>utilise</a:t>
                  </a:r>
                  <a:r>
                    <a:rPr lang="en-US" sz="1350"/>
                    <a:t> their own health information</a:t>
                  </a:r>
                </a:p>
              </p:txBody>
            </p:sp>
          </p:grpSp>
          <p:sp>
            <p:nvSpPr>
              <p:cNvPr id="7" name="Rectangle: Rounded Corners 6">
                <a:extLst>
                  <a:ext uri="{FF2B5EF4-FFF2-40B4-BE49-F238E27FC236}">
                    <a16:creationId xmlns:a16="http://schemas.microsoft.com/office/drawing/2014/main" id="{67B6BDEA-AC90-DAEE-9310-5D32E39790DA}"/>
                  </a:ext>
                </a:extLst>
              </p:cNvPr>
              <p:cNvSpPr/>
              <p:nvPr/>
            </p:nvSpPr>
            <p:spPr>
              <a:xfrm>
                <a:off x="3411239" y="4104486"/>
                <a:ext cx="6110896" cy="886899"/>
              </a:xfrm>
              <a:prstGeom prst="roundRect">
                <a:avLst/>
              </a:prstGeom>
              <a:solidFill>
                <a:srgbClr val="1E3D5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t>National Health Registry (Kanta)</a:t>
                </a:r>
              </a:p>
            </p:txBody>
          </p:sp>
        </p:grpSp>
        <p:sp>
          <p:nvSpPr>
            <p:cNvPr id="11" name="Rectangle: Rounded Corners 10">
              <a:extLst>
                <a:ext uri="{FF2B5EF4-FFF2-40B4-BE49-F238E27FC236}">
                  <a16:creationId xmlns:a16="http://schemas.microsoft.com/office/drawing/2014/main" id="{493E31F9-0096-D6E0-B6AB-7DAB18AAEA16}"/>
                </a:ext>
              </a:extLst>
            </p:cNvPr>
            <p:cNvSpPr/>
            <p:nvPr/>
          </p:nvSpPr>
          <p:spPr>
            <a:xfrm>
              <a:off x="1414463" y="5669224"/>
              <a:ext cx="9513469" cy="794715"/>
            </a:xfrm>
            <a:prstGeom prst="roundRect">
              <a:avLst/>
            </a:prstGeom>
            <a:solidFill>
              <a:schemeClr val="bg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2A458A"/>
                  </a:solidFill>
                </a:rPr>
                <a:t>Secondary use of social and health data (FINDATA)</a:t>
              </a:r>
            </a:p>
          </p:txBody>
        </p:sp>
        <p:sp>
          <p:nvSpPr>
            <p:cNvPr id="14" name="Rectangle: Rounded Corners 13">
              <a:extLst>
                <a:ext uri="{FF2B5EF4-FFF2-40B4-BE49-F238E27FC236}">
                  <a16:creationId xmlns:a16="http://schemas.microsoft.com/office/drawing/2014/main" id="{224B3D26-F77C-2E10-4207-BA78CAAB9AA4}"/>
                </a:ext>
              </a:extLst>
            </p:cNvPr>
            <p:cNvSpPr/>
            <p:nvPr/>
          </p:nvSpPr>
          <p:spPr>
            <a:xfrm>
              <a:off x="457200" y="1511288"/>
              <a:ext cx="542925" cy="4952651"/>
            </a:xfrm>
            <a:prstGeom prst="roundRect">
              <a:avLst>
                <a:gd name="adj" fmla="val 12892"/>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n-US">
                  <a:solidFill>
                    <a:srgbClr val="003479"/>
                  </a:solidFill>
                </a:rPr>
                <a:t>National identity (Suomi.fi)</a:t>
              </a:r>
            </a:p>
          </p:txBody>
        </p:sp>
        <p:grpSp>
          <p:nvGrpSpPr>
            <p:cNvPr id="16" name="Group 15">
              <a:extLst>
                <a:ext uri="{FF2B5EF4-FFF2-40B4-BE49-F238E27FC236}">
                  <a16:creationId xmlns:a16="http://schemas.microsoft.com/office/drawing/2014/main" id="{1BC24256-F4F1-DC6B-EA4D-091564FB3C5F}"/>
                </a:ext>
              </a:extLst>
            </p:cNvPr>
            <p:cNvGrpSpPr/>
            <p:nvPr/>
          </p:nvGrpSpPr>
          <p:grpSpPr>
            <a:xfrm>
              <a:off x="1414462" y="1511289"/>
              <a:ext cx="9513469" cy="1589427"/>
              <a:chOff x="2181224" y="1844664"/>
              <a:chExt cx="9513469" cy="1376519"/>
            </a:xfrm>
          </p:grpSpPr>
          <p:sp>
            <p:nvSpPr>
              <p:cNvPr id="17" name="Rectangle: Rounded Corners 16">
                <a:extLst>
                  <a:ext uri="{FF2B5EF4-FFF2-40B4-BE49-F238E27FC236}">
                    <a16:creationId xmlns:a16="http://schemas.microsoft.com/office/drawing/2014/main" id="{AA5883AA-6FED-E86E-A030-F4EC4CDF6545}"/>
                  </a:ext>
                </a:extLst>
              </p:cNvPr>
              <p:cNvSpPr/>
              <p:nvPr/>
            </p:nvSpPr>
            <p:spPr>
              <a:xfrm>
                <a:off x="2181224" y="1844664"/>
                <a:ext cx="9513469" cy="1376519"/>
              </a:xfrm>
              <a:prstGeom prst="roundRect">
                <a:avLst>
                  <a:gd name="adj" fmla="val 11265"/>
                </a:avLst>
              </a:prstGeom>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2100"/>
                  <a:t>Health providers : Health districts (22) and private providers</a:t>
                </a:r>
              </a:p>
            </p:txBody>
          </p:sp>
          <p:sp>
            <p:nvSpPr>
              <p:cNvPr id="18" name="Rectangle: Rounded Corners 17">
                <a:extLst>
                  <a:ext uri="{FF2B5EF4-FFF2-40B4-BE49-F238E27FC236}">
                    <a16:creationId xmlns:a16="http://schemas.microsoft.com/office/drawing/2014/main" id="{260CF0C8-1849-93FB-63B0-DB120CB8FC39}"/>
                  </a:ext>
                </a:extLst>
              </p:cNvPr>
              <p:cNvSpPr/>
              <p:nvPr/>
            </p:nvSpPr>
            <p:spPr>
              <a:xfrm>
                <a:off x="2496928" y="2075219"/>
                <a:ext cx="1608348" cy="6713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a:t>Health portals</a:t>
                </a:r>
              </a:p>
            </p:txBody>
          </p:sp>
          <p:sp>
            <p:nvSpPr>
              <p:cNvPr id="19" name="Rectangle: Rounded Corners 18">
                <a:extLst>
                  <a:ext uri="{FF2B5EF4-FFF2-40B4-BE49-F238E27FC236}">
                    <a16:creationId xmlns:a16="http://schemas.microsoft.com/office/drawing/2014/main" id="{83CF8DEF-BBE6-F6A6-61E0-209BD54FE32C}"/>
                  </a:ext>
                </a:extLst>
              </p:cNvPr>
              <p:cNvSpPr/>
              <p:nvPr/>
            </p:nvSpPr>
            <p:spPr>
              <a:xfrm>
                <a:off x="4324934" y="2075219"/>
                <a:ext cx="1608348" cy="6713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a:t>Digital clinics &amp; chatbots</a:t>
                </a:r>
              </a:p>
            </p:txBody>
          </p:sp>
          <p:sp>
            <p:nvSpPr>
              <p:cNvPr id="20" name="Rectangle: Rounded Corners 19">
                <a:extLst>
                  <a:ext uri="{FF2B5EF4-FFF2-40B4-BE49-F238E27FC236}">
                    <a16:creationId xmlns:a16="http://schemas.microsoft.com/office/drawing/2014/main" id="{05777E85-973A-25CB-D39D-87BB4F48B706}"/>
                  </a:ext>
                </a:extLst>
              </p:cNvPr>
              <p:cNvSpPr/>
              <p:nvPr/>
            </p:nvSpPr>
            <p:spPr>
              <a:xfrm>
                <a:off x="6152940" y="2075219"/>
                <a:ext cx="1608348" cy="6713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a:t>Patient records</a:t>
                </a:r>
              </a:p>
            </p:txBody>
          </p:sp>
          <p:sp>
            <p:nvSpPr>
              <p:cNvPr id="21" name="Rectangle: Rounded Corners 20">
                <a:extLst>
                  <a:ext uri="{FF2B5EF4-FFF2-40B4-BE49-F238E27FC236}">
                    <a16:creationId xmlns:a16="http://schemas.microsoft.com/office/drawing/2014/main" id="{49DCF9E8-3321-0411-A859-FA1C4C3F0B6E}"/>
                  </a:ext>
                </a:extLst>
              </p:cNvPr>
              <p:cNvSpPr/>
              <p:nvPr/>
            </p:nvSpPr>
            <p:spPr>
              <a:xfrm>
                <a:off x="7980946" y="2075219"/>
                <a:ext cx="1608348" cy="6713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a:t>Medical devices</a:t>
                </a:r>
              </a:p>
            </p:txBody>
          </p:sp>
          <p:sp>
            <p:nvSpPr>
              <p:cNvPr id="22" name="Rectangle: Rounded Corners 21">
                <a:extLst>
                  <a:ext uri="{FF2B5EF4-FFF2-40B4-BE49-F238E27FC236}">
                    <a16:creationId xmlns:a16="http://schemas.microsoft.com/office/drawing/2014/main" id="{B77A2EE2-C934-547A-F03A-3B2E349EEEBF}"/>
                  </a:ext>
                </a:extLst>
              </p:cNvPr>
              <p:cNvSpPr/>
              <p:nvPr/>
            </p:nvSpPr>
            <p:spPr>
              <a:xfrm>
                <a:off x="9808952" y="2075219"/>
                <a:ext cx="1608348" cy="6713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a:t>etc.</a:t>
                </a:r>
              </a:p>
            </p:txBody>
          </p:sp>
        </p:grpSp>
        <p:cxnSp>
          <p:nvCxnSpPr>
            <p:cNvPr id="23" name="Connector: Elbow 22">
              <a:extLst>
                <a:ext uri="{FF2B5EF4-FFF2-40B4-BE49-F238E27FC236}">
                  <a16:creationId xmlns:a16="http://schemas.microsoft.com/office/drawing/2014/main" id="{72775276-1BE9-EF81-A4EA-3BBF1E307610}"/>
                </a:ext>
              </a:extLst>
            </p:cNvPr>
            <p:cNvCxnSpPr>
              <a:cxnSpLocks/>
              <a:stCxn id="14" idx="3"/>
              <a:endCxn id="17" idx="1"/>
            </p:cNvCxnSpPr>
            <p:nvPr/>
          </p:nvCxnSpPr>
          <p:spPr>
            <a:xfrm flipV="1">
              <a:off x="1000125" y="2306003"/>
              <a:ext cx="414337" cy="1681611"/>
            </a:xfrm>
            <a:prstGeom prst="bentConnector3">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4" name="Connector: Elbow 39">
              <a:extLst>
                <a:ext uri="{FF2B5EF4-FFF2-40B4-BE49-F238E27FC236}">
                  <a16:creationId xmlns:a16="http://schemas.microsoft.com/office/drawing/2014/main" id="{3BF8641E-7695-2CEA-EB2F-50AA1E5B02FA}"/>
                </a:ext>
              </a:extLst>
            </p:cNvPr>
            <p:cNvCxnSpPr>
              <a:cxnSpLocks/>
              <a:stCxn id="14" idx="3"/>
            </p:cNvCxnSpPr>
            <p:nvPr/>
          </p:nvCxnSpPr>
          <p:spPr>
            <a:xfrm>
              <a:off x="1000125" y="3987614"/>
              <a:ext cx="414337" cy="0"/>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5" name="Connector: Elbow 24">
              <a:extLst>
                <a:ext uri="{FF2B5EF4-FFF2-40B4-BE49-F238E27FC236}">
                  <a16:creationId xmlns:a16="http://schemas.microsoft.com/office/drawing/2014/main" id="{7FAC2F63-7802-36B1-2A78-390FB14E0DA4}"/>
                </a:ext>
              </a:extLst>
            </p:cNvPr>
            <p:cNvCxnSpPr>
              <a:cxnSpLocks/>
              <a:stCxn id="14" idx="3"/>
            </p:cNvCxnSpPr>
            <p:nvPr/>
          </p:nvCxnSpPr>
          <p:spPr>
            <a:xfrm>
              <a:off x="1000125" y="3987614"/>
              <a:ext cx="414337" cy="2032876"/>
            </a:xfrm>
            <a:prstGeom prst="bentConnector3">
              <a:avLst>
                <a:gd name="adj1" fmla="val 50000"/>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6" name="Rectangle: Rounded Corners 25">
              <a:extLst>
                <a:ext uri="{FF2B5EF4-FFF2-40B4-BE49-F238E27FC236}">
                  <a16:creationId xmlns:a16="http://schemas.microsoft.com/office/drawing/2014/main" id="{EDD69755-047B-AC28-D8C9-2E8115ED6DF2}"/>
                </a:ext>
              </a:extLst>
            </p:cNvPr>
            <p:cNvSpPr/>
            <p:nvPr/>
          </p:nvSpPr>
          <p:spPr>
            <a:xfrm>
              <a:off x="11347852" y="1511288"/>
              <a:ext cx="542925" cy="4952651"/>
            </a:xfrm>
            <a:prstGeom prst="roundRect">
              <a:avLst>
                <a:gd name="adj" fmla="val 12892"/>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en-US">
                  <a:solidFill>
                    <a:schemeClr val="accent4"/>
                  </a:solidFill>
                </a:rPr>
                <a:t>Third parties (e.g. Pharmacies)</a:t>
              </a:r>
            </a:p>
          </p:txBody>
        </p:sp>
        <p:cxnSp>
          <p:nvCxnSpPr>
            <p:cNvPr id="28" name="Connector: Elbow 56">
              <a:extLst>
                <a:ext uri="{FF2B5EF4-FFF2-40B4-BE49-F238E27FC236}">
                  <a16:creationId xmlns:a16="http://schemas.microsoft.com/office/drawing/2014/main" id="{DCFEF06F-D07A-2FB1-1FE8-9D43A3BA81A6}"/>
                </a:ext>
              </a:extLst>
            </p:cNvPr>
            <p:cNvCxnSpPr>
              <a:cxnSpLocks/>
              <a:stCxn id="7" idx="3"/>
            </p:cNvCxnSpPr>
            <p:nvPr/>
          </p:nvCxnSpPr>
          <p:spPr>
            <a:xfrm>
              <a:off x="10927931" y="3888283"/>
              <a:ext cx="419921" cy="0"/>
            </a:xfrm>
            <a:prstGeom prst="straightConnector1">
              <a:avLst/>
            </a:prstGeom>
            <a:ln w="38100">
              <a:headEnd type="triangle"/>
              <a:tailEnd type="triangle"/>
            </a:ln>
          </p:spPr>
          <p:style>
            <a:lnRef idx="2">
              <a:schemeClr val="dk1"/>
            </a:lnRef>
            <a:fillRef idx="0">
              <a:schemeClr val="dk1"/>
            </a:fillRef>
            <a:effectRef idx="1">
              <a:schemeClr val="dk1"/>
            </a:effectRef>
            <a:fontRef idx="minor">
              <a:schemeClr val="tx1"/>
            </a:fontRef>
          </p:style>
        </p:cxnSp>
        <p:cxnSp>
          <p:nvCxnSpPr>
            <p:cNvPr id="29" name="Connector: Elbow 62">
              <a:extLst>
                <a:ext uri="{FF2B5EF4-FFF2-40B4-BE49-F238E27FC236}">
                  <a16:creationId xmlns:a16="http://schemas.microsoft.com/office/drawing/2014/main" id="{77499A7E-4355-7CA1-317D-76215A1E510B}"/>
                </a:ext>
              </a:extLst>
            </p:cNvPr>
            <p:cNvCxnSpPr>
              <a:cxnSpLocks/>
              <a:stCxn id="7" idx="0"/>
              <a:endCxn id="17" idx="2"/>
            </p:cNvCxnSpPr>
            <p:nvPr/>
          </p:nvCxnSpPr>
          <p:spPr>
            <a:xfrm flipV="1">
              <a:off x="6171197" y="3100716"/>
              <a:ext cx="0" cy="344118"/>
            </a:xfrm>
            <a:prstGeom prst="straightConnector1">
              <a:avLst/>
            </a:prstGeom>
            <a:ln w="38100">
              <a:headEnd type="triangle"/>
              <a:tailEnd type="triangle"/>
            </a:ln>
          </p:spPr>
          <p:style>
            <a:lnRef idx="2">
              <a:schemeClr val="dk1"/>
            </a:lnRef>
            <a:fillRef idx="0">
              <a:schemeClr val="dk1"/>
            </a:fillRef>
            <a:effectRef idx="1">
              <a:schemeClr val="dk1"/>
            </a:effectRef>
            <a:fontRef idx="minor">
              <a:schemeClr val="tx1"/>
            </a:fontRef>
          </p:style>
        </p:cxnSp>
        <p:cxnSp>
          <p:nvCxnSpPr>
            <p:cNvPr id="30" name="Connector: Elbow 39">
              <a:extLst>
                <a:ext uri="{FF2B5EF4-FFF2-40B4-BE49-F238E27FC236}">
                  <a16:creationId xmlns:a16="http://schemas.microsoft.com/office/drawing/2014/main" id="{0F11E4A8-4E20-1373-78E9-735F232DC474}"/>
                </a:ext>
              </a:extLst>
            </p:cNvPr>
            <p:cNvCxnSpPr>
              <a:cxnSpLocks/>
              <a:stCxn id="11" idx="0"/>
            </p:cNvCxnSpPr>
            <p:nvPr/>
          </p:nvCxnSpPr>
          <p:spPr>
            <a:xfrm flipV="1">
              <a:off x="6171197" y="5287384"/>
              <a:ext cx="0" cy="381840"/>
            </a:xfrm>
            <a:prstGeom prst="straightConnector1">
              <a:avLst/>
            </a:prstGeom>
            <a:ln w="38100">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grpSp>
      <p:sp>
        <p:nvSpPr>
          <p:cNvPr id="46" name="Ellipsi 45">
            <a:extLst>
              <a:ext uri="{FF2B5EF4-FFF2-40B4-BE49-F238E27FC236}">
                <a16:creationId xmlns:a16="http://schemas.microsoft.com/office/drawing/2014/main" id="{1107B57A-992E-9A80-FC42-F06CAE700D11}"/>
              </a:ext>
            </a:extLst>
          </p:cNvPr>
          <p:cNvSpPr/>
          <p:nvPr/>
        </p:nvSpPr>
        <p:spPr>
          <a:xfrm>
            <a:off x="7935118" y="2637018"/>
            <a:ext cx="324000" cy="32400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1</a:t>
            </a:r>
            <a:endParaRPr lang="en-US" sz="1350" b="1"/>
          </a:p>
        </p:txBody>
      </p:sp>
      <p:sp>
        <p:nvSpPr>
          <p:cNvPr id="47" name="Ellipsi 46">
            <a:extLst>
              <a:ext uri="{FF2B5EF4-FFF2-40B4-BE49-F238E27FC236}">
                <a16:creationId xmlns:a16="http://schemas.microsoft.com/office/drawing/2014/main" id="{98478259-1104-E4E4-E2F4-85A63A6AFC4B}"/>
              </a:ext>
            </a:extLst>
          </p:cNvPr>
          <p:cNvSpPr/>
          <p:nvPr/>
        </p:nvSpPr>
        <p:spPr>
          <a:xfrm>
            <a:off x="7904748" y="4062361"/>
            <a:ext cx="324000" cy="32400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2</a:t>
            </a:r>
            <a:endParaRPr lang="en-US" sz="1350" b="1"/>
          </a:p>
        </p:txBody>
      </p:sp>
      <p:sp>
        <p:nvSpPr>
          <p:cNvPr id="48" name="Ellipsi 47">
            <a:extLst>
              <a:ext uri="{FF2B5EF4-FFF2-40B4-BE49-F238E27FC236}">
                <a16:creationId xmlns:a16="http://schemas.microsoft.com/office/drawing/2014/main" id="{70DCC3EC-C23F-4340-59A6-4B042A02EA1F}"/>
              </a:ext>
            </a:extLst>
          </p:cNvPr>
          <p:cNvSpPr/>
          <p:nvPr/>
        </p:nvSpPr>
        <p:spPr>
          <a:xfrm>
            <a:off x="751914" y="1367862"/>
            <a:ext cx="324000" cy="32400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3</a:t>
            </a:r>
            <a:endParaRPr lang="en-US" sz="1350" b="1"/>
          </a:p>
        </p:txBody>
      </p:sp>
      <p:sp>
        <p:nvSpPr>
          <p:cNvPr id="49" name="Ellipsi 48">
            <a:extLst>
              <a:ext uri="{FF2B5EF4-FFF2-40B4-BE49-F238E27FC236}">
                <a16:creationId xmlns:a16="http://schemas.microsoft.com/office/drawing/2014/main" id="{8A1C905A-EAE3-4246-4720-1A169A4E59CC}"/>
              </a:ext>
            </a:extLst>
          </p:cNvPr>
          <p:cNvSpPr/>
          <p:nvPr/>
        </p:nvSpPr>
        <p:spPr>
          <a:xfrm>
            <a:off x="8100392" y="1347614"/>
            <a:ext cx="324000" cy="32400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4</a:t>
            </a:r>
            <a:endParaRPr lang="en-US" sz="1350" b="1"/>
          </a:p>
        </p:txBody>
      </p:sp>
      <p:sp>
        <p:nvSpPr>
          <p:cNvPr id="50" name="Ellipsi 49">
            <a:extLst>
              <a:ext uri="{FF2B5EF4-FFF2-40B4-BE49-F238E27FC236}">
                <a16:creationId xmlns:a16="http://schemas.microsoft.com/office/drawing/2014/main" id="{CAC58EA9-411D-3D01-E04B-004A4458324C}"/>
              </a:ext>
            </a:extLst>
          </p:cNvPr>
          <p:cNvSpPr/>
          <p:nvPr/>
        </p:nvSpPr>
        <p:spPr>
          <a:xfrm>
            <a:off x="2375792" y="1502011"/>
            <a:ext cx="324000" cy="32400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5</a:t>
            </a:r>
            <a:endParaRPr lang="en-US" sz="1350" b="1"/>
          </a:p>
        </p:txBody>
      </p:sp>
      <p:sp>
        <p:nvSpPr>
          <p:cNvPr id="51" name="Ellipsi 50">
            <a:extLst>
              <a:ext uri="{FF2B5EF4-FFF2-40B4-BE49-F238E27FC236}">
                <a16:creationId xmlns:a16="http://schemas.microsoft.com/office/drawing/2014/main" id="{48AEF59B-63F4-4146-93DE-8FCB7C71BCF0}"/>
              </a:ext>
            </a:extLst>
          </p:cNvPr>
          <p:cNvSpPr/>
          <p:nvPr/>
        </p:nvSpPr>
        <p:spPr>
          <a:xfrm>
            <a:off x="6425286" y="1500003"/>
            <a:ext cx="324000" cy="32400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6</a:t>
            </a:r>
            <a:endParaRPr lang="en-US" sz="1350" b="1"/>
          </a:p>
        </p:txBody>
      </p:sp>
      <p:sp>
        <p:nvSpPr>
          <p:cNvPr id="52" name="Ellipsi 51">
            <a:extLst>
              <a:ext uri="{FF2B5EF4-FFF2-40B4-BE49-F238E27FC236}">
                <a16:creationId xmlns:a16="http://schemas.microsoft.com/office/drawing/2014/main" id="{9C98C4F6-1A2E-0ADC-0885-8675123E1F4B}"/>
              </a:ext>
            </a:extLst>
          </p:cNvPr>
          <p:cNvSpPr/>
          <p:nvPr/>
        </p:nvSpPr>
        <p:spPr>
          <a:xfrm>
            <a:off x="7779566" y="1500002"/>
            <a:ext cx="324000" cy="32400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7</a:t>
            </a:r>
            <a:endParaRPr lang="en-US" sz="1350" b="1"/>
          </a:p>
        </p:txBody>
      </p:sp>
      <p:sp>
        <p:nvSpPr>
          <p:cNvPr id="53" name="Ellipsi 52">
            <a:extLst>
              <a:ext uri="{FF2B5EF4-FFF2-40B4-BE49-F238E27FC236}">
                <a16:creationId xmlns:a16="http://schemas.microsoft.com/office/drawing/2014/main" id="{03C1CA24-7B42-D39E-00C9-5C0A6DEABE28}"/>
              </a:ext>
            </a:extLst>
          </p:cNvPr>
          <p:cNvSpPr/>
          <p:nvPr/>
        </p:nvSpPr>
        <p:spPr>
          <a:xfrm>
            <a:off x="7779566" y="1832251"/>
            <a:ext cx="324000" cy="32400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8</a:t>
            </a:r>
            <a:endParaRPr lang="en-US" sz="1350" b="1"/>
          </a:p>
        </p:txBody>
      </p:sp>
      <p:sp>
        <p:nvSpPr>
          <p:cNvPr id="54" name="Ellipsi 53">
            <a:extLst>
              <a:ext uri="{FF2B5EF4-FFF2-40B4-BE49-F238E27FC236}">
                <a16:creationId xmlns:a16="http://schemas.microsoft.com/office/drawing/2014/main" id="{E74BAABC-6497-D0D1-5ADE-6A39A343B657}"/>
              </a:ext>
            </a:extLst>
          </p:cNvPr>
          <p:cNvSpPr/>
          <p:nvPr/>
        </p:nvSpPr>
        <p:spPr>
          <a:xfrm>
            <a:off x="7103786" y="1106954"/>
            <a:ext cx="216000" cy="216000"/>
          </a:xfrm>
          <a:prstGeom prst="ellipse">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50" b="1"/>
              <a:t>x</a:t>
            </a:r>
            <a:endParaRPr lang="en-US" sz="825" b="1"/>
          </a:p>
        </p:txBody>
      </p:sp>
      <p:sp>
        <p:nvSpPr>
          <p:cNvPr id="55" name="Tekstiruutu 54">
            <a:extLst>
              <a:ext uri="{FF2B5EF4-FFF2-40B4-BE49-F238E27FC236}">
                <a16:creationId xmlns:a16="http://schemas.microsoft.com/office/drawing/2014/main" id="{3124CC91-B959-63DF-0883-ECB5BF57AA57}"/>
              </a:ext>
            </a:extLst>
          </p:cNvPr>
          <p:cNvSpPr txBox="1"/>
          <p:nvPr/>
        </p:nvSpPr>
        <p:spPr>
          <a:xfrm>
            <a:off x="7321158" y="1075513"/>
            <a:ext cx="1852708" cy="300082"/>
          </a:xfrm>
          <a:prstGeom prst="rect">
            <a:avLst/>
          </a:prstGeom>
          <a:noFill/>
        </p:spPr>
        <p:txBody>
          <a:bodyPr wrap="square" rtlCol="0">
            <a:spAutoFit/>
          </a:bodyPr>
          <a:lstStyle/>
          <a:p>
            <a:r>
              <a:rPr lang="en-US" sz="1350"/>
              <a:t>Learning opportunity</a:t>
            </a:r>
          </a:p>
        </p:txBody>
      </p:sp>
    </p:spTree>
    <p:extLst>
      <p:ext uri="{BB962C8B-B14F-4D97-AF65-F5344CB8AC3E}">
        <p14:creationId xmlns:p14="http://schemas.microsoft.com/office/powerpoint/2010/main" val="3237514024"/>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B2382796-C86F-1381-BCF7-ADE2CCC1C477}"/>
              </a:ext>
            </a:extLst>
          </p:cNvPr>
          <p:cNvGraphicFramePr>
            <a:graphicFrameLocks noChangeAspect="1"/>
          </p:cNvGraphicFramePr>
          <p:nvPr>
            <p:custDataLst>
              <p:tags r:id="rId1"/>
            </p:custDataLst>
            <p:extLst>
              <p:ext uri="{D42A27DB-BD31-4B8C-83A1-F6EECF244321}">
                <p14:modId xmlns:p14="http://schemas.microsoft.com/office/powerpoint/2010/main" val="18198503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6" progId="TCLayout.ActiveDocument.1">
                  <p:embed/>
                </p:oleObj>
              </mc:Choice>
              <mc:Fallback>
                <p:oleObj name="think-cell Slide" r:id="rId4" imgW="473" imgH="476" progId="TCLayout.ActiveDocument.1">
                  <p:embed/>
                  <p:pic>
                    <p:nvPicPr>
                      <p:cNvPr id="10" name="think-cell data - do not delete" hidden="1">
                        <a:extLst>
                          <a:ext uri="{FF2B5EF4-FFF2-40B4-BE49-F238E27FC236}">
                            <a16:creationId xmlns:a16="http://schemas.microsoft.com/office/drawing/2014/main" id="{B2382796-C86F-1381-BCF7-ADE2CCC1C47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FAD1B3E0-6DDC-3954-0BEE-8AC35A541675}"/>
              </a:ext>
            </a:extLst>
          </p:cNvPr>
          <p:cNvSpPr>
            <a:spLocks noGrp="1"/>
          </p:cNvSpPr>
          <p:nvPr>
            <p:ph type="title"/>
          </p:nvPr>
        </p:nvSpPr>
        <p:spPr>
          <a:xfrm>
            <a:off x="1348928" y="301648"/>
            <a:ext cx="6103392" cy="863427"/>
          </a:xfrm>
        </p:spPr>
        <p:txBody>
          <a:bodyPr vert="horz"/>
          <a:lstStyle/>
          <a:p>
            <a:r>
              <a:rPr lang="en-US" sz="2200"/>
              <a:t>Finland’s national Health Data &amp; Research Assets: Use of data, security and biological data</a:t>
            </a:r>
          </a:p>
        </p:txBody>
      </p:sp>
      <p:graphicFrame>
        <p:nvGraphicFramePr>
          <p:cNvPr id="4" name="Taulukko 12">
            <a:extLst>
              <a:ext uri="{FF2B5EF4-FFF2-40B4-BE49-F238E27FC236}">
                <a16:creationId xmlns:a16="http://schemas.microsoft.com/office/drawing/2014/main" id="{23572995-B0A3-AF53-1A60-BC258CC6CA4F}"/>
              </a:ext>
            </a:extLst>
          </p:cNvPr>
          <p:cNvGraphicFramePr>
            <a:graphicFrameLocks noGrp="1"/>
          </p:cNvGraphicFramePr>
          <p:nvPr>
            <p:extLst>
              <p:ext uri="{D42A27DB-BD31-4B8C-83A1-F6EECF244321}">
                <p14:modId xmlns:p14="http://schemas.microsoft.com/office/powerpoint/2010/main" val="2466591123"/>
              </p:ext>
            </p:extLst>
          </p:nvPr>
        </p:nvGraphicFramePr>
        <p:xfrm>
          <a:off x="215517" y="1339822"/>
          <a:ext cx="8712967" cy="3566160"/>
        </p:xfrm>
        <a:graphic>
          <a:graphicData uri="http://schemas.openxmlformats.org/drawingml/2006/table">
            <a:tbl>
              <a:tblPr firstRow="1" bandRow="1">
                <a:tableStyleId>{5C22544A-7EE6-4342-B048-85BDC9FD1C3A}</a:tableStyleId>
              </a:tblPr>
              <a:tblGrid>
                <a:gridCol w="1764195">
                  <a:extLst>
                    <a:ext uri="{9D8B030D-6E8A-4147-A177-3AD203B41FA5}">
                      <a16:colId xmlns:a16="http://schemas.microsoft.com/office/drawing/2014/main" val="2411370565"/>
                    </a:ext>
                  </a:extLst>
                </a:gridCol>
                <a:gridCol w="2088232">
                  <a:extLst>
                    <a:ext uri="{9D8B030D-6E8A-4147-A177-3AD203B41FA5}">
                      <a16:colId xmlns:a16="http://schemas.microsoft.com/office/drawing/2014/main" val="987995564"/>
                    </a:ext>
                  </a:extLst>
                </a:gridCol>
                <a:gridCol w="1800200">
                  <a:extLst>
                    <a:ext uri="{9D8B030D-6E8A-4147-A177-3AD203B41FA5}">
                      <a16:colId xmlns:a16="http://schemas.microsoft.com/office/drawing/2014/main" val="3277165477"/>
                    </a:ext>
                  </a:extLst>
                </a:gridCol>
                <a:gridCol w="3060340">
                  <a:extLst>
                    <a:ext uri="{9D8B030D-6E8A-4147-A177-3AD203B41FA5}">
                      <a16:colId xmlns:a16="http://schemas.microsoft.com/office/drawing/2014/main" val="1875166458"/>
                    </a:ext>
                  </a:extLst>
                </a:gridCol>
              </a:tblGrid>
              <a:tr h="192514">
                <a:tc>
                  <a:txBody>
                    <a:bodyPr/>
                    <a:lstStyle/>
                    <a:p>
                      <a:pPr rtl="0"/>
                      <a:r>
                        <a:rPr lang="en-US" sz="1200" noProof="0"/>
                        <a:t>Key topic</a:t>
                      </a:r>
                    </a:p>
                  </a:txBody>
                  <a:tcPr>
                    <a:solidFill>
                      <a:srgbClr val="002DA2"/>
                    </a:solidFill>
                  </a:tcPr>
                </a:tc>
                <a:tc>
                  <a:txBody>
                    <a:bodyPr/>
                    <a:lstStyle/>
                    <a:p>
                      <a:pPr rtl="0"/>
                      <a:r>
                        <a:rPr lang="en-US" sz="1200" noProof="0"/>
                        <a:t>What this means for you</a:t>
                      </a:r>
                    </a:p>
                  </a:txBody>
                  <a:tcPr>
                    <a:solidFill>
                      <a:srgbClr val="002DA2"/>
                    </a:solidFill>
                  </a:tcPr>
                </a:tc>
                <a:tc>
                  <a:txBody>
                    <a:bodyPr/>
                    <a:lstStyle/>
                    <a:p>
                      <a:pPr rtl="0"/>
                      <a:r>
                        <a:rPr lang="en-US" sz="1200" noProof="0"/>
                        <a:t>Why it matters</a:t>
                      </a:r>
                    </a:p>
                  </a:txBody>
                  <a:tcPr>
                    <a:solidFill>
                      <a:srgbClr val="002DA2"/>
                    </a:solidFill>
                  </a:tcPr>
                </a:tc>
                <a:tc>
                  <a:txBody>
                    <a:bodyPr/>
                    <a:lstStyle/>
                    <a:p>
                      <a:pPr rtl="0"/>
                      <a:r>
                        <a:rPr lang="en-US" sz="1200" noProof="0"/>
                        <a:t>Proof</a:t>
                      </a:r>
                    </a:p>
                  </a:txBody>
                  <a:tcPr>
                    <a:solidFill>
                      <a:srgbClr val="002DA2"/>
                    </a:solidFill>
                  </a:tcPr>
                </a:tc>
                <a:extLst>
                  <a:ext uri="{0D108BD9-81ED-4DB2-BD59-A6C34878D82A}">
                    <a16:rowId xmlns:a16="http://schemas.microsoft.com/office/drawing/2014/main" val="1034167370"/>
                  </a:ext>
                </a:extLst>
              </a:tr>
              <a:tr h="463421">
                <a:tc>
                  <a:txBody>
                    <a:bodyPr/>
                    <a:lstStyle/>
                    <a:p>
                      <a:pPr rtl="0"/>
                      <a:r>
                        <a:rPr lang="en-US" sz="1200" b="1" noProof="0">
                          <a:solidFill>
                            <a:schemeClr val="bg1"/>
                          </a:solidFill>
                        </a:rPr>
                        <a:t>1. National Health Data Infrastructure (EHDS1)</a:t>
                      </a:r>
                    </a:p>
                  </a:txBody>
                  <a:tcPr anchor="ctr">
                    <a:solidFill>
                      <a:schemeClr val="accent1"/>
                    </a:solidFill>
                  </a:tcPr>
                </a:tc>
                <a:tc>
                  <a:txBody>
                    <a:bodyPr/>
                    <a:lstStyle/>
                    <a:p>
                      <a:pPr rtl="0"/>
                      <a:r>
                        <a:rPr lang="en-US" sz="1200" b="0" noProof="0">
                          <a:solidFill>
                            <a:schemeClr val="bg1"/>
                          </a:solidFill>
                        </a:rPr>
                        <a:t>Seamless, secure exchange of clinical data across the entire country</a:t>
                      </a:r>
                    </a:p>
                  </a:txBody>
                  <a:tcPr anchor="ctr">
                    <a:solidFill>
                      <a:schemeClr val="accent1"/>
                    </a:solidFill>
                  </a:tcPr>
                </a:tc>
                <a:tc>
                  <a:txBody>
                    <a:bodyPr/>
                    <a:lstStyle/>
                    <a:p>
                      <a:pPr rtl="0"/>
                      <a:r>
                        <a:rPr lang="en-US" sz="1200" b="0" noProof="0"/>
                        <a:t>Enables faster patient care, better continuity, and trust in data integrity</a:t>
                      </a:r>
                    </a:p>
                  </a:txBody>
                  <a:tcPr anchor="ctr"/>
                </a:tc>
                <a:tc>
                  <a:txBody>
                    <a:bodyPr/>
                    <a:lstStyle/>
                    <a:p>
                      <a:pPr rtl="0"/>
                      <a:r>
                        <a:rPr lang="en-US" sz="1200" b="0" noProof="0"/>
                        <a:t>Finland’s </a:t>
                      </a:r>
                      <a:r>
                        <a:rPr lang="en-US" sz="1200" b="1" noProof="0"/>
                        <a:t>Kanta</a:t>
                      </a:r>
                      <a:r>
                        <a:rPr lang="en-US" sz="1200" b="0" noProof="0"/>
                        <a:t> System – a world-leading national archive for electronic health records, prescriptions, and citizen access – served as a model for the EU’s Health Data Space</a:t>
                      </a:r>
                    </a:p>
                  </a:txBody>
                  <a:tcPr anchor="ctr"/>
                </a:tc>
                <a:extLst>
                  <a:ext uri="{0D108BD9-81ED-4DB2-BD59-A6C34878D82A}">
                    <a16:rowId xmlns:a16="http://schemas.microsoft.com/office/drawing/2014/main" val="4059925132"/>
                  </a:ext>
                </a:extLst>
              </a:tr>
              <a:tr h="463421">
                <a:tc>
                  <a:txBody>
                    <a:bodyPr/>
                    <a:lstStyle/>
                    <a:p>
                      <a:pPr rtl="0"/>
                      <a:r>
                        <a:rPr lang="en-US" sz="1200" b="1" noProof="0">
                          <a:solidFill>
                            <a:schemeClr val="bg1"/>
                          </a:solidFill>
                        </a:rPr>
                        <a:t>2. Secondary Use of Health Data (EHDS2)</a:t>
                      </a:r>
                    </a:p>
                  </a:txBody>
                  <a:tcPr anchor="ctr">
                    <a:solidFill>
                      <a:schemeClr val="accent1"/>
                    </a:solidFill>
                  </a:tcPr>
                </a:tc>
                <a:tc>
                  <a:txBody>
                    <a:bodyPr/>
                    <a:lstStyle/>
                    <a:p>
                      <a:pPr rtl="0"/>
                      <a:r>
                        <a:rPr lang="en-US" sz="1200" b="0" noProof="0">
                          <a:solidFill>
                            <a:schemeClr val="bg1"/>
                          </a:solidFill>
                        </a:rPr>
                        <a:t>A ready-made framework to safely unlock health and social care data for research, innovation, and policy-making</a:t>
                      </a: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noProof="0"/>
                        <a:t>Supports evidence-based decision-making and accelerates medical research</a:t>
                      </a:r>
                    </a:p>
                  </a:txBody>
                  <a:tcPr anchor="ctr"/>
                </a:tc>
                <a:tc>
                  <a:txBody>
                    <a:bodyPr/>
                    <a:lstStyle/>
                    <a:p>
                      <a:pPr rtl="0"/>
                      <a:r>
                        <a:rPr lang="en-US" sz="1200" b="0" noProof="0"/>
                        <a:t>Finland’s </a:t>
                      </a:r>
                      <a:r>
                        <a:rPr lang="en-US" sz="1200" b="1" noProof="0"/>
                        <a:t>Findata</a:t>
                      </a:r>
                      <a:r>
                        <a:rPr lang="en-US" sz="1200" b="0" noProof="0"/>
                        <a:t> authority and pioneering legislation inspired the EU’s secondary data use framework</a:t>
                      </a:r>
                    </a:p>
                  </a:txBody>
                  <a:tcPr anchor="ctr"/>
                </a:tc>
                <a:extLst>
                  <a:ext uri="{0D108BD9-81ED-4DB2-BD59-A6C34878D82A}">
                    <a16:rowId xmlns:a16="http://schemas.microsoft.com/office/drawing/2014/main" val="1565163635"/>
                  </a:ext>
                </a:extLst>
              </a:tr>
              <a:tr h="463421">
                <a:tc>
                  <a:txBody>
                    <a:bodyPr/>
                    <a:lstStyle/>
                    <a:p>
                      <a:pPr rtl="0"/>
                      <a:r>
                        <a:rPr lang="en-US" sz="1200" b="1" noProof="0">
                          <a:solidFill>
                            <a:schemeClr val="bg1"/>
                          </a:solidFill>
                        </a:rPr>
                        <a:t>3. Preparedness &amp; Security in All Policies</a:t>
                      </a:r>
                    </a:p>
                  </a:txBody>
                  <a:tcPr anchor="ctr">
                    <a:solidFill>
                      <a:schemeClr val="accent1"/>
                    </a:solidFill>
                  </a:tcPr>
                </a:tc>
                <a:tc>
                  <a:txBody>
                    <a:bodyPr/>
                    <a:lstStyle/>
                    <a:p>
                      <a:pPr rtl="0"/>
                      <a:r>
                        <a:rPr lang="en-US" sz="1200" b="0" noProof="0">
                          <a:solidFill>
                            <a:schemeClr val="bg1"/>
                          </a:solidFill>
                        </a:rPr>
                        <a:t>Health systems designed with resilience and safety at the core</a:t>
                      </a:r>
                    </a:p>
                  </a:txBody>
                  <a:tcPr anchor="ctr">
                    <a:solidFill>
                      <a:schemeClr val="accent1"/>
                    </a:solidFill>
                  </a:tcPr>
                </a:tc>
                <a:tc>
                  <a:txBody>
                    <a:bodyPr/>
                    <a:lstStyle/>
                    <a:p>
                      <a:pPr rtl="0"/>
                      <a:r>
                        <a:rPr lang="en-US" sz="1200" b="0" noProof="0"/>
                        <a:t>Trusted healthcare operations even under geopolitical or cyber pressure</a:t>
                      </a:r>
                    </a:p>
                  </a:txBody>
                  <a:tcPr anchor="ctr"/>
                </a:tc>
                <a:tc>
                  <a:txBody>
                    <a:bodyPr/>
                    <a:lstStyle/>
                    <a:p>
                      <a:pPr rtl="0"/>
                      <a:r>
                        <a:rPr lang="en-US" sz="1200" b="0" noProof="0"/>
                        <a:t>Finland applies “</a:t>
                      </a:r>
                      <a:r>
                        <a:rPr lang="en-US" sz="1200" b="1" i="0" noProof="0"/>
                        <a:t>security in all policies</a:t>
                      </a:r>
                      <a:r>
                        <a:rPr lang="en-US" sz="1200" b="0" noProof="0"/>
                        <a:t>” – a principle embedded in national strategies across sectors</a:t>
                      </a:r>
                    </a:p>
                  </a:txBody>
                  <a:tcPr anchor="ctr"/>
                </a:tc>
                <a:extLst>
                  <a:ext uri="{0D108BD9-81ED-4DB2-BD59-A6C34878D82A}">
                    <a16:rowId xmlns:a16="http://schemas.microsoft.com/office/drawing/2014/main" val="2660601122"/>
                  </a:ext>
                </a:extLst>
              </a:tr>
              <a:tr h="463421">
                <a:tc>
                  <a:txBody>
                    <a:bodyPr/>
                    <a:lstStyle/>
                    <a:p>
                      <a:pPr rtl="0"/>
                      <a:r>
                        <a:rPr lang="en-US" sz="1200" b="1" noProof="0">
                          <a:solidFill>
                            <a:schemeClr val="bg1"/>
                          </a:solidFill>
                        </a:rPr>
                        <a:t>4. Personalized Medicine, Biobanks &amp; Genomics</a:t>
                      </a:r>
                    </a:p>
                  </a:txBody>
                  <a:tcPr anchor="ctr">
                    <a:solidFill>
                      <a:schemeClr val="accent1"/>
                    </a:solidFill>
                  </a:tcPr>
                </a:tc>
                <a:tc>
                  <a:txBody>
                    <a:bodyPr/>
                    <a:lstStyle/>
                    <a:p>
                      <a:pPr rtl="0"/>
                      <a:r>
                        <a:rPr lang="en-US" sz="1200" b="0" noProof="0">
                          <a:solidFill>
                            <a:schemeClr val="bg1"/>
                          </a:solidFill>
                        </a:rPr>
                        <a:t>Direct access to one of the world’s richest clinical and genomic data ecosystems</a:t>
                      </a:r>
                    </a:p>
                  </a:txBody>
                  <a:tcPr anchor="ctr">
                    <a:solidFill>
                      <a:schemeClr val="accent1"/>
                    </a:solidFill>
                  </a:tcPr>
                </a:tc>
                <a:tc>
                  <a:txBody>
                    <a:bodyPr/>
                    <a:lstStyle/>
                    <a:p>
                      <a:pPr rtl="0"/>
                      <a:r>
                        <a:rPr lang="en-US" sz="1200" b="0" noProof="0"/>
                        <a:t>Advances tailored treatments, population health management, and cutting-edge research</a:t>
                      </a:r>
                      <a:endParaRPr lang="en-US" sz="1200" b="0" i="1" noProof="0"/>
                    </a:p>
                  </a:txBody>
                  <a:tcPr anchor="ctr"/>
                </a:tc>
                <a:tc>
                  <a:txBody>
                    <a:bodyPr/>
                    <a:lstStyle/>
                    <a:p>
                      <a:pPr rtl="0"/>
                      <a:r>
                        <a:rPr lang="en-US" sz="1200" b="1" noProof="0"/>
                        <a:t>Fingenious</a:t>
                      </a:r>
                      <a:r>
                        <a:rPr lang="en-US" sz="1200" b="0" noProof="0"/>
                        <a:t> portal – a one-stop gateway for global researchers into Finnish biobanks and genomic data</a:t>
                      </a:r>
                    </a:p>
                  </a:txBody>
                  <a:tcPr anchor="ctr"/>
                </a:tc>
                <a:extLst>
                  <a:ext uri="{0D108BD9-81ED-4DB2-BD59-A6C34878D82A}">
                    <a16:rowId xmlns:a16="http://schemas.microsoft.com/office/drawing/2014/main" val="506792589"/>
                  </a:ext>
                </a:extLst>
              </a:tr>
            </a:tbl>
          </a:graphicData>
        </a:graphic>
      </p:graphicFrame>
      <p:sp>
        <p:nvSpPr>
          <p:cNvPr id="5" name="TextBox 4">
            <a:extLst>
              <a:ext uri="{FF2B5EF4-FFF2-40B4-BE49-F238E27FC236}">
                <a16:creationId xmlns:a16="http://schemas.microsoft.com/office/drawing/2014/main" id="{AAF20D39-5576-B1C9-5EE3-4C1B6C4E5B8A}"/>
              </a:ext>
            </a:extLst>
          </p:cNvPr>
          <p:cNvSpPr txBox="1"/>
          <p:nvPr/>
        </p:nvSpPr>
        <p:spPr>
          <a:xfrm>
            <a:off x="1475656" y="1021001"/>
            <a:ext cx="6192688" cy="288147"/>
          </a:xfrm>
          <a:prstGeom prst="rect">
            <a:avLst/>
          </a:prstGeom>
          <a:noFill/>
        </p:spPr>
        <p:txBody>
          <a:bodyPr wrap="square" lIns="36000" tIns="36000" rIns="36000" bIns="36000" rtlCol="0">
            <a:spAutoFit/>
          </a:bodyPr>
          <a:lstStyle/>
          <a:p>
            <a:r>
              <a:rPr lang="en-US" sz="1400" i="1"/>
              <a:t>Trusted frameworks and infrastructures powering global health transformation</a:t>
            </a:r>
          </a:p>
        </p:txBody>
      </p:sp>
    </p:spTree>
    <p:extLst>
      <p:ext uri="{BB962C8B-B14F-4D97-AF65-F5344CB8AC3E}">
        <p14:creationId xmlns:p14="http://schemas.microsoft.com/office/powerpoint/2010/main" val="1289640533"/>
      </p:ext>
    </p:extLst>
  </p:cSld>
  <p:clrMapOvr>
    <a:masterClrMapping/>
  </p:clrMapOvr>
  <p:transition spd="med">
    <p:fade/>
  </p:transition>
  <p:extLst>
    <p:ext uri="{6950BFC3-D8DA-4A85-94F7-54DA5524770B}">
      <p188:commentRel xmlns:p188="http://schemas.microsoft.com/office/powerpoint/2018/8/main" r:id="rId3"/>
    </p:ext>
  </p:extLst>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Suomi Finland">
  <a:themeElements>
    <a:clrScheme name="Team Finland">
      <a:dk1>
        <a:srgbClr val="002EA2"/>
      </a:dk1>
      <a:lt1>
        <a:sysClr val="window" lastClr="FFFFFF"/>
      </a:lt1>
      <a:dk2>
        <a:srgbClr val="000000"/>
      </a:dk2>
      <a:lt2>
        <a:srgbClr val="F0F0F0"/>
      </a:lt2>
      <a:accent1>
        <a:srgbClr val="002EA2"/>
      </a:accent1>
      <a:accent2>
        <a:srgbClr val="D9D9D9"/>
      </a:accent2>
      <a:accent3>
        <a:srgbClr val="A2A2A2"/>
      </a:accent3>
      <a:accent4>
        <a:srgbClr val="525252"/>
      </a:accent4>
      <a:accent5>
        <a:srgbClr val="5977C3"/>
      </a:accent5>
      <a:accent6>
        <a:srgbClr val="A6B6DF"/>
      </a:accent6>
      <a:hlink>
        <a:srgbClr val="002EA2"/>
      </a:hlink>
      <a:folHlink>
        <a:srgbClr val="525252"/>
      </a:folHlink>
    </a:clrScheme>
    <a:fontScheme name="Team Finland">
      <a:majorFont>
        <a:latin typeface="Finlandica"/>
        <a:ea typeface=""/>
        <a:cs typeface=""/>
      </a:majorFont>
      <a:minorFont>
        <a:latin typeface="Finland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spAutoFit/>
      </a:bodyPr>
      <a:lstStyle>
        <a:defPPr>
          <a:defRPr sz="1400" dirty="0" smtClean="0"/>
        </a:defPPr>
      </a:lstStyle>
    </a:txDef>
  </a:objectDefaults>
  <a:extraClrSchemeLst/>
  <a:extLst>
    <a:ext uri="{05A4C25C-085E-4340-85A3-A5531E510DB2}">
      <thm15:themeFamily xmlns:thm15="http://schemas.microsoft.com/office/thememl/2012/main" name="DHFi kalvopohjat.pptx" id="{C54ADFAE-0E23-44ED-9C84-1EA57F2B6E2E}" vid="{328221C0-35B5-42A5-9A7C-090C2B709C1A}"/>
    </a:ext>
  </a:extLst>
</a:theme>
</file>

<file path=ppt/theme/theme2.xml><?xml version="1.0" encoding="utf-8"?>
<a:theme xmlns:a="http://schemas.openxmlformats.org/drawingml/2006/main" name="1_Suomi Finland Blanco">
  <a:themeElements>
    <a:clrScheme name="Team Finland">
      <a:dk1>
        <a:srgbClr val="002EA2"/>
      </a:dk1>
      <a:lt1>
        <a:sysClr val="window" lastClr="FFFFFF"/>
      </a:lt1>
      <a:dk2>
        <a:srgbClr val="000000"/>
      </a:dk2>
      <a:lt2>
        <a:srgbClr val="F0F0F0"/>
      </a:lt2>
      <a:accent1>
        <a:srgbClr val="002EA2"/>
      </a:accent1>
      <a:accent2>
        <a:srgbClr val="D9D9D9"/>
      </a:accent2>
      <a:accent3>
        <a:srgbClr val="A2A2A2"/>
      </a:accent3>
      <a:accent4>
        <a:srgbClr val="525252"/>
      </a:accent4>
      <a:accent5>
        <a:srgbClr val="5977C3"/>
      </a:accent5>
      <a:accent6>
        <a:srgbClr val="A6B6DF"/>
      </a:accent6>
      <a:hlink>
        <a:srgbClr val="002EA2"/>
      </a:hlink>
      <a:folHlink>
        <a:srgbClr val="525252"/>
      </a:folHlink>
    </a:clrScheme>
    <a:fontScheme name="Team Finland">
      <a:majorFont>
        <a:latin typeface="Finlandica"/>
        <a:ea typeface=""/>
        <a:cs typeface=""/>
      </a:majorFont>
      <a:minorFont>
        <a:latin typeface="Finland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spAutoFit/>
      </a:bodyPr>
      <a:lstStyle>
        <a:defPPr>
          <a:defRPr sz="1400" dirty="0" smtClean="0"/>
        </a:defPPr>
      </a:lstStyle>
    </a:txDef>
  </a:objectDefaults>
  <a:extraClrSchemeLst/>
  <a:extLst>
    <a:ext uri="{05A4C25C-085E-4340-85A3-A5531E510DB2}">
      <thm15:themeFamily xmlns:thm15="http://schemas.microsoft.com/office/thememl/2012/main" name="DHFi kalvopohjat.pptx" id="{C54ADFAE-0E23-44ED-9C84-1EA57F2B6E2E}" vid="{1D702AF6-5013-45E1-A335-B44160F3B11F}"/>
    </a:ext>
  </a:extLst>
</a:theme>
</file>

<file path=ppt/theme/theme3.xml><?xml version="1.0" encoding="utf-8"?>
<a:theme xmlns:a="http://schemas.openxmlformats.org/drawingml/2006/main" name="Office Theme">
  <a:themeElements>
    <a:clrScheme name="Team Finland">
      <a:dk1>
        <a:srgbClr val="002EA2"/>
      </a:dk1>
      <a:lt1>
        <a:sysClr val="window" lastClr="FFFFFF"/>
      </a:lt1>
      <a:dk2>
        <a:srgbClr val="000000"/>
      </a:dk2>
      <a:lt2>
        <a:srgbClr val="F0F0F0"/>
      </a:lt2>
      <a:accent1>
        <a:srgbClr val="002EA2"/>
      </a:accent1>
      <a:accent2>
        <a:srgbClr val="D9D9D9"/>
      </a:accent2>
      <a:accent3>
        <a:srgbClr val="A2A2A2"/>
      </a:accent3>
      <a:accent4>
        <a:srgbClr val="525252"/>
      </a:accent4>
      <a:accent5>
        <a:srgbClr val="5977C3"/>
      </a:accent5>
      <a:accent6>
        <a:srgbClr val="A6B6DF"/>
      </a:accent6>
      <a:hlink>
        <a:srgbClr val="002EA2"/>
      </a:hlink>
      <a:folHlink>
        <a:srgbClr val="525252"/>
      </a:folHlink>
    </a:clrScheme>
    <a:fontScheme name="Team Finland">
      <a:majorFont>
        <a:latin typeface="Finlandica"/>
        <a:ea typeface=""/>
        <a:cs typeface=""/>
      </a:majorFont>
      <a:minorFont>
        <a:latin typeface="Finland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Team Finland">
      <a:dk1>
        <a:srgbClr val="002EA2"/>
      </a:dk1>
      <a:lt1>
        <a:sysClr val="window" lastClr="FFFFFF"/>
      </a:lt1>
      <a:dk2>
        <a:srgbClr val="000000"/>
      </a:dk2>
      <a:lt2>
        <a:srgbClr val="F0F0F0"/>
      </a:lt2>
      <a:accent1>
        <a:srgbClr val="002EA2"/>
      </a:accent1>
      <a:accent2>
        <a:srgbClr val="D9D9D9"/>
      </a:accent2>
      <a:accent3>
        <a:srgbClr val="A2A2A2"/>
      </a:accent3>
      <a:accent4>
        <a:srgbClr val="525252"/>
      </a:accent4>
      <a:accent5>
        <a:srgbClr val="5977C3"/>
      </a:accent5>
      <a:accent6>
        <a:srgbClr val="A6B6DF"/>
      </a:accent6>
      <a:hlink>
        <a:srgbClr val="002EA2"/>
      </a:hlink>
      <a:folHlink>
        <a:srgbClr val="525252"/>
      </a:folHlink>
    </a:clrScheme>
    <a:fontScheme name="Team Finland">
      <a:majorFont>
        <a:latin typeface="Finlandica"/>
        <a:ea typeface=""/>
        <a:cs typeface=""/>
      </a:majorFont>
      <a:minorFont>
        <a:latin typeface="Finland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fbec5ed-b8e1-4938-97af-921652e767bf" xsi:nil="true"/>
    <lcf76f155ced4ddcb4097134ff3c332f xmlns="26053986-2ecf-4f2b-98b6-dca5518ac06e">
      <Terms xmlns="http://schemas.microsoft.com/office/infopath/2007/PartnerControls"/>
    </lcf76f155ced4ddcb4097134ff3c332f>
    <versiointi xmlns="26053986-2ecf-4f2b-98b6-dca5518ac06e">2023-05-28T21:00:00+00:00</versiointi>
    <Pvm xmlns="26053986-2ecf-4f2b-98b6-dca5518ac06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FBA0983A33C5514CBE9349385348DEFD" ma:contentTypeVersion="21" ma:contentTypeDescription="Luo uusi asiakirja." ma:contentTypeScope="" ma:versionID="eb3706c81c6d1d98f0332b0eb0ca75a4">
  <xsd:schema xmlns:xsd="http://www.w3.org/2001/XMLSchema" xmlns:xs="http://www.w3.org/2001/XMLSchema" xmlns:p="http://schemas.microsoft.com/office/2006/metadata/properties" xmlns:ns2="26053986-2ecf-4f2b-98b6-dca5518ac06e" xmlns:ns3="4fbec5ed-b8e1-4938-97af-921652e767bf" targetNamespace="http://schemas.microsoft.com/office/2006/metadata/properties" ma:root="true" ma:fieldsID="fa875c956d1328bc07476beec83f4ff9" ns2:_="" ns3:_="">
    <xsd:import namespace="26053986-2ecf-4f2b-98b6-dca5518ac06e"/>
    <xsd:import namespace="4fbec5ed-b8e1-4938-97af-921652e767b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3:SharedWithUsers" minOccurs="0"/>
                <xsd:element ref="ns3:SharedWithDetails" minOccurs="0"/>
                <xsd:element ref="ns3:TaxCatchAll" minOccurs="0"/>
                <xsd:element ref="ns2:lcf76f155ced4ddcb4097134ff3c332f" minOccurs="0"/>
                <xsd:element ref="ns2:versiointi" minOccurs="0"/>
                <xsd:element ref="ns2:MediaServiceObjectDetectorVersions" minOccurs="0"/>
                <xsd:element ref="ns2:MediaServiceSearchProperties" minOccurs="0"/>
                <xsd:element ref="ns2:Pvm"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053986-2ecf-4f2b-98b6-dca5518ac0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22" nillable="true" ma:taxonomy="true" ma:internalName="lcf76f155ced4ddcb4097134ff3c332f" ma:taxonomyFieldName="MediaServiceImageTags" ma:displayName="Kuvien tunnisteet" ma:readOnly="false" ma:fieldId="{5cf76f15-5ced-4ddc-b409-7134ff3c332f}" ma:taxonomyMulti="true" ma:sspId="e39ef872-dd58-456a-b854-6872cda9cfb8" ma:termSetId="09814cd3-568e-fe90-9814-8d621ff8fb84" ma:anchorId="fba54fb3-c3e1-fe81-a776-ca4b69148c4d" ma:open="true" ma:isKeyword="false">
      <xsd:complexType>
        <xsd:sequence>
          <xsd:element ref="pc:Terms" minOccurs="0" maxOccurs="1"/>
        </xsd:sequence>
      </xsd:complexType>
    </xsd:element>
    <xsd:element name="versiointi" ma:index="23" nillable="true" ma:displayName="versiointi" ma:default="2023-05-28T21:00:00.000Z" ma:format="DateOnly" ma:internalName="versiointi">
      <xsd:simpleType>
        <xsd:restriction base="dms:DateTim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Pvm" ma:index="26" nillable="true" ma:displayName="Pvm" ma:format="DateOnly" ma:internalName="Pvm">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fbec5ed-b8e1-4938-97af-921652e767bf" elementFormDefault="qualified">
    <xsd:import namespace="http://schemas.microsoft.com/office/2006/documentManagement/types"/>
    <xsd:import namespace="http://schemas.microsoft.com/office/infopath/2007/PartnerControls"/>
    <xsd:element name="SharedWithUsers" ma:index="1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Jakamisen tiedot" ma:internalName="SharedWithDetails" ma:readOnly="true">
      <xsd:simpleType>
        <xsd:restriction base="dms:Note">
          <xsd:maxLength value="255"/>
        </xsd:restriction>
      </xsd:simpleType>
    </xsd:element>
    <xsd:element name="TaxCatchAll" ma:index="20" nillable="true" ma:displayName="Taxonomy Catch All Column" ma:hidden="true" ma:list="{2a4ef82f-2d68-4a58-a1a8-33b29e623490}" ma:internalName="TaxCatchAll" ma:showField="CatchAllData" ma:web="4fbec5ed-b8e1-4938-97af-921652e767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AFD5B9-332D-4181-B567-70D749A33FF5}">
  <ds:schemaRefs>
    <ds:schemaRef ds:uri="1077b97f-5ed0-426d-ba8c-0b201d587e8c"/>
    <ds:schemaRef ds:uri="6f649217-820c-4630-927c-d7737bf8d18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DD1A3C1-8652-4C94-9897-FF1F443A058D}">
  <ds:schemaRefs>
    <ds:schemaRef ds:uri="http://schemas.microsoft.com/sharepoint/v3/contenttype/forms"/>
  </ds:schemaRefs>
</ds:datastoreItem>
</file>

<file path=customXml/itemProps3.xml><?xml version="1.0" encoding="utf-8"?>
<ds:datastoreItem xmlns:ds="http://schemas.openxmlformats.org/officeDocument/2006/customXml" ds:itemID="{FAEFFF66-299F-463F-8B10-1F20B65C193C}"/>
</file>

<file path=docMetadata/LabelInfo.xml><?xml version="1.0" encoding="utf-8"?>
<clbl:labelList xmlns:clbl="http://schemas.microsoft.com/office/2020/mipLabelMetadata">
  <clbl:label id="{6a0c556b-81ca-4eff-8b8c-56db20e9c8dd}" enabled="1" method="Standard" siteId="{babc8466-9166-41e3-ba43-3b3ac103b2d5}" contentBits="2" removed="0"/>
</clbl:labelList>
</file>

<file path=docProps/app.xml><?xml version="1.0" encoding="utf-8"?>
<Properties xmlns="http://schemas.openxmlformats.org/officeDocument/2006/extended-properties" xmlns:vt="http://schemas.openxmlformats.org/officeDocument/2006/docPropsVTypes">
  <Template>DHFi kalvopohjat</Template>
  <Application>Microsoft Office PowerPoint</Application>
  <PresentationFormat>On-screen Show (16:9)</PresentationFormat>
  <Slides>13</Slides>
  <Notes>1</Notes>
  <HiddenSlides>0</HiddenSlide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1_Suomi Finland</vt:lpstr>
      <vt:lpstr>1_Suomi Finland Blanco</vt:lpstr>
      <vt:lpstr>Exporting Finnish social and healthcare expert &amp; advisory services overview   Strategic and practical support for digital health and social care transformation.</vt:lpstr>
      <vt:lpstr>PowerPoint Presentation</vt:lpstr>
      <vt:lpstr>The catch</vt:lpstr>
      <vt:lpstr>Learning from one of best healthcare systems in the world – ”Transfer of Health Systems”</vt:lpstr>
      <vt:lpstr>Finnish expertise is especially strong on Digital Health</vt:lpstr>
      <vt:lpstr>There is a lot of value in leveraging existing expertise on building healthcare systems</vt:lpstr>
      <vt:lpstr>hot TOPICS</vt:lpstr>
      <vt:lpstr>There are lot of opportunities for benchmarking in Health information ecosystem in Finland</vt:lpstr>
      <vt:lpstr>Finland’s national Health Data &amp; Research Assets: Use of data, security and biological data</vt:lpstr>
      <vt:lpstr>Finland's regional digital health assets: Citizen-Centered Digital Services, AgeTech &amp; AI Solutions</vt:lpstr>
      <vt:lpstr>Key actors</vt:lpstr>
      <vt:lpstr>There are several Key Actors behind Finland’s Digital Health Transformation</vt:lpstr>
      <vt:lpstr>Public sector has leveraged network of trusted advisors in Digital Health transformation</vt:lpstr>
    </vt:vector>
  </TitlesOfParts>
  <Manager/>
  <Company>University of Oulu</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Veera Virta</dc:creator>
  <cp:keywords/>
  <dc:description/>
  <cp:revision>1</cp:revision>
  <dcterms:created xsi:type="dcterms:W3CDTF">2025-05-20T11:58:20Z</dcterms:created>
  <dcterms:modified xsi:type="dcterms:W3CDTF">2025-11-17T10:45:16Z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0x010100FBA0983A33C5514CBE9349385348DEFD</vt:lpwstr>
  </property>
  <property fmtid="{D5CDD505-2E9C-101B-9397-08002B2CF9AE}" pid="3" name="MediaServiceImageTags">
    <vt:lpwstr/>
  </property>
  <property fmtid="{D5CDD505-2E9C-101B-9397-08002B2CF9AE}" pid="4" name="ClassificationContentMarkingFooterLocations">
    <vt:lpwstr>1_Suomi Finland:8\1_Suomi Finland Blanco:8</vt:lpwstr>
  </property>
  <property fmtid="{D5CDD505-2E9C-101B-9397-08002B2CF9AE}" pid="5" name="ClassificationContentMarkingFooterText">
    <vt:lpwstr>Confidential</vt:lpwstr>
  </property>
</Properties>
</file>