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sldIdLst>
    <p:sldId id="320" r:id="rId5"/>
    <p:sldId id="319" r:id="rId6"/>
    <p:sldId id="321" r:id="rId7"/>
    <p:sldId id="322" r:id="rId8"/>
    <p:sldId id="323" r:id="rId9"/>
    <p:sldId id="325" r:id="rId10"/>
    <p:sldId id="327" r:id="rId11"/>
    <p:sldId id="328" r:id="rId12"/>
    <p:sldId id="330" r:id="rId13"/>
    <p:sldId id="332" r:id="rId14"/>
    <p:sldId id="334" r:id="rId15"/>
    <p:sldId id="336" r:id="rId16"/>
    <p:sldId id="385" r:id="rId17"/>
    <p:sldId id="386" r:id="rId18"/>
    <p:sldId id="387" r:id="rId19"/>
    <p:sldId id="388" r:id="rId20"/>
    <p:sldId id="389" r:id="rId21"/>
    <p:sldId id="390" r:id="rId22"/>
    <p:sldId id="350" r:id="rId23"/>
    <p:sldId id="351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80" r:id="rId32"/>
    <p:sldId id="381" r:id="rId33"/>
    <p:sldId id="382" r:id="rId34"/>
    <p:sldId id="383" r:id="rId35"/>
    <p:sldId id="384" r:id="rId36"/>
    <p:sldId id="338" r:id="rId37"/>
    <p:sldId id="339" r:id="rId38"/>
    <p:sldId id="340" r:id="rId39"/>
    <p:sldId id="344" r:id="rId40"/>
    <p:sldId id="347" r:id="rId41"/>
    <p:sldId id="349" r:id="rId42"/>
    <p:sldId id="364" r:id="rId43"/>
    <p:sldId id="365" r:id="rId44"/>
    <p:sldId id="318" r:id="rId4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otinen Pekka" initials="UP" lastIdx="1" clrIdx="0">
    <p:extLst>
      <p:ext uri="{19B8F6BF-5375-455C-9EA6-DF929625EA0E}">
        <p15:presenceInfo xmlns:p15="http://schemas.microsoft.com/office/powerpoint/2012/main" userId="S::pekka.uotinen@digifinland.fi::acbc4264-9cc1-437a-affb-a00d18c8e2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457D4-488C-B041-9084-C114F2A5DAC5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2B4F3-CA95-294E-9B34-D65176887D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08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B4F3-CA95-294E-9B34-D65176887DBC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24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_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48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97485" y="4403565"/>
            <a:ext cx="4294513" cy="24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6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_ja_tekst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372" y="747711"/>
            <a:ext cx="4884233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372" y="2208211"/>
            <a:ext cx="4884233" cy="39020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0969CF-38EC-644A-B20F-FE69248CE6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7591" y="747711"/>
            <a:ext cx="4856607" cy="5345113"/>
          </a:xfrm>
          <a:custGeom>
            <a:avLst/>
            <a:gdLst>
              <a:gd name="connsiteX0" fmla="*/ 0 w 4856607"/>
              <a:gd name="connsiteY0" fmla="*/ 0 h 5345113"/>
              <a:gd name="connsiteX1" fmla="*/ 3892438 w 4856607"/>
              <a:gd name="connsiteY1" fmla="*/ 0 h 5345113"/>
              <a:gd name="connsiteX2" fmla="*/ 3900282 w 4856607"/>
              <a:gd name="connsiteY2" fmla="*/ 8631 h 5345113"/>
              <a:gd name="connsiteX3" fmla="*/ 4856607 w 4856607"/>
              <a:gd name="connsiteY3" fmla="*/ 2672557 h 5345113"/>
              <a:gd name="connsiteX4" fmla="*/ 3900282 w 4856607"/>
              <a:gd name="connsiteY4" fmla="*/ 5336483 h 5345113"/>
              <a:gd name="connsiteX5" fmla="*/ 3892438 w 4856607"/>
              <a:gd name="connsiteY5" fmla="*/ 5345113 h 5345113"/>
              <a:gd name="connsiteX6" fmla="*/ 0 w 4856607"/>
              <a:gd name="connsiteY6" fmla="*/ 5345113 h 534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6607" h="5345113">
                <a:moveTo>
                  <a:pt x="0" y="0"/>
                </a:moveTo>
                <a:lnTo>
                  <a:pt x="3892438" y="0"/>
                </a:lnTo>
                <a:lnTo>
                  <a:pt x="3900282" y="8631"/>
                </a:lnTo>
                <a:cubicBezTo>
                  <a:pt x="4497718" y="732556"/>
                  <a:pt x="4856607" y="1660645"/>
                  <a:pt x="4856607" y="2672557"/>
                </a:cubicBezTo>
                <a:cubicBezTo>
                  <a:pt x="4856607" y="3684469"/>
                  <a:pt x="4497718" y="4612559"/>
                  <a:pt x="3900282" y="5336483"/>
                </a:cubicBezTo>
                <a:lnTo>
                  <a:pt x="3892438" y="5345113"/>
                </a:lnTo>
                <a:lnTo>
                  <a:pt x="0" y="534511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11" y="3500149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51608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_ja_tekst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563EE90-854E-E149-841B-DABADDD4F733}"/>
              </a:ext>
            </a:extLst>
          </p:cNvPr>
          <p:cNvSpPr/>
          <p:nvPr userDrawn="1"/>
        </p:nvSpPr>
        <p:spPr>
          <a:xfrm>
            <a:off x="12938235" y="-787400"/>
            <a:ext cx="8432800" cy="843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96A33CB-4F96-D84B-86B3-7AA5298F6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4603816" y="747713"/>
            <a:ext cx="6810593" cy="5345112"/>
          </a:xfrm>
          <a:custGeom>
            <a:avLst/>
            <a:gdLst>
              <a:gd name="connsiteX0" fmla="*/ 0 w 6810595"/>
              <a:gd name="connsiteY0" fmla="*/ 0 h 5345112"/>
              <a:gd name="connsiteX1" fmla="*/ 6810595 w 6810595"/>
              <a:gd name="connsiteY1" fmla="*/ 0 h 5345112"/>
              <a:gd name="connsiteX2" fmla="*/ 6804532 w 6810595"/>
              <a:gd name="connsiteY2" fmla="*/ 273985 h 5345112"/>
              <a:gd name="connsiteX3" fmla="*/ 3660895 w 6810595"/>
              <a:gd name="connsiteY3" fmla="*/ 5328592 h 5345112"/>
              <a:gd name="connsiteX4" fmla="*/ 3629353 w 6810595"/>
              <a:gd name="connsiteY4" fmla="*/ 5345112 h 5345112"/>
              <a:gd name="connsiteX5" fmla="*/ 0 w 6810595"/>
              <a:gd name="connsiteY5" fmla="*/ 5345112 h 534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0595" h="5345112">
                <a:moveTo>
                  <a:pt x="0" y="0"/>
                </a:moveTo>
                <a:lnTo>
                  <a:pt x="6810595" y="0"/>
                </a:lnTo>
                <a:lnTo>
                  <a:pt x="6804532" y="273985"/>
                </a:lnTo>
                <a:cubicBezTo>
                  <a:pt x="6707862" y="2453785"/>
                  <a:pt x="5463433" y="4335205"/>
                  <a:pt x="3660895" y="5328592"/>
                </a:cubicBezTo>
                <a:lnTo>
                  <a:pt x="3629353" y="5345112"/>
                </a:lnTo>
                <a:lnTo>
                  <a:pt x="0" y="534511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6235" y="2984588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466D-5C1D-DD4F-8B3B-64D4898CF1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7591" y="747713"/>
            <a:ext cx="3540409" cy="5345112"/>
          </a:xfrm>
        </p:spPr>
        <p:txBody>
          <a:bodyPr lIns="0" rIns="0" anchor="ctr"/>
          <a:lstStyle>
            <a:lvl1pPr marL="0" indent="0" algn="l">
              <a:buFontTx/>
              <a:buNone/>
              <a:defRPr/>
            </a:lvl1pPr>
            <a:lvl2pPr marL="0" indent="0" algn="l">
              <a:buFontTx/>
              <a:buNone/>
              <a:defRPr/>
            </a:lvl2pPr>
            <a:lvl3pPr indent="0" algn="l">
              <a:buFontTx/>
              <a:buNone/>
              <a:defRPr/>
            </a:lvl3pPr>
            <a:lvl4pPr indent="0" algn="l">
              <a:buFontTx/>
              <a:buNone/>
              <a:defRPr/>
            </a:lvl4pPr>
            <a:lvl5pPr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66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uva_ja_tekst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563EE90-854E-E149-841B-DABADDD4F733}"/>
              </a:ext>
            </a:extLst>
          </p:cNvPr>
          <p:cNvSpPr/>
          <p:nvPr userDrawn="1"/>
        </p:nvSpPr>
        <p:spPr>
          <a:xfrm>
            <a:off x="12938235" y="-787400"/>
            <a:ext cx="8432800" cy="843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466D-5C1D-DD4F-8B3B-64D4898CF1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7591" y="747713"/>
            <a:ext cx="3540409" cy="5345112"/>
          </a:xfrm>
        </p:spPr>
        <p:txBody>
          <a:bodyPr lIns="0" rIns="0" anchor="ctr"/>
          <a:lstStyle>
            <a:lvl1pPr marL="0" indent="0" algn="l">
              <a:buFontTx/>
              <a:buNone/>
              <a:defRPr/>
            </a:lvl1pPr>
            <a:lvl2pPr marL="0" indent="0" algn="l">
              <a:buFontTx/>
              <a:buNone/>
              <a:defRPr/>
            </a:lvl2pPr>
            <a:lvl3pPr indent="0" algn="l">
              <a:buFontTx/>
              <a:buNone/>
              <a:defRPr/>
            </a:lvl3pPr>
            <a:lvl4pPr indent="0" algn="l">
              <a:buFontTx/>
              <a:buNone/>
              <a:defRPr/>
            </a:lvl4pPr>
            <a:lvl5pPr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0446B25-E1FC-5B40-A7E8-66A11F2CEE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 flipV="1">
            <a:off x="4603815" y="747711"/>
            <a:ext cx="6810593" cy="5345113"/>
          </a:xfrm>
          <a:custGeom>
            <a:avLst/>
            <a:gdLst>
              <a:gd name="connsiteX0" fmla="*/ 0 w 6810595"/>
              <a:gd name="connsiteY0" fmla="*/ 0 h 5345112"/>
              <a:gd name="connsiteX1" fmla="*/ 6810595 w 6810595"/>
              <a:gd name="connsiteY1" fmla="*/ 0 h 5345112"/>
              <a:gd name="connsiteX2" fmla="*/ 6804532 w 6810595"/>
              <a:gd name="connsiteY2" fmla="*/ 273985 h 5345112"/>
              <a:gd name="connsiteX3" fmla="*/ 3660895 w 6810595"/>
              <a:gd name="connsiteY3" fmla="*/ 5328592 h 5345112"/>
              <a:gd name="connsiteX4" fmla="*/ 3629353 w 6810595"/>
              <a:gd name="connsiteY4" fmla="*/ 5345112 h 5345112"/>
              <a:gd name="connsiteX5" fmla="*/ 0 w 6810595"/>
              <a:gd name="connsiteY5" fmla="*/ 5345112 h 534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0595" h="5345112">
                <a:moveTo>
                  <a:pt x="0" y="0"/>
                </a:moveTo>
                <a:lnTo>
                  <a:pt x="6810595" y="0"/>
                </a:lnTo>
                <a:lnTo>
                  <a:pt x="6804532" y="273985"/>
                </a:lnTo>
                <a:cubicBezTo>
                  <a:pt x="6707862" y="2453785"/>
                  <a:pt x="5463433" y="4335205"/>
                  <a:pt x="3660895" y="5328592"/>
                </a:cubicBezTo>
                <a:lnTo>
                  <a:pt x="3629353" y="5345112"/>
                </a:lnTo>
                <a:lnTo>
                  <a:pt x="0" y="534511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3815" y="1612988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55253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_ja_tekst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FFA81283-8D98-B84F-86CF-5BD3B704D6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7875" y="747713"/>
            <a:ext cx="6810595" cy="5345112"/>
          </a:xfrm>
          <a:custGeom>
            <a:avLst/>
            <a:gdLst>
              <a:gd name="connsiteX0" fmla="*/ 0 w 6810595"/>
              <a:gd name="connsiteY0" fmla="*/ 0 h 5345112"/>
              <a:gd name="connsiteX1" fmla="*/ 6810595 w 6810595"/>
              <a:gd name="connsiteY1" fmla="*/ 0 h 5345112"/>
              <a:gd name="connsiteX2" fmla="*/ 6804532 w 6810595"/>
              <a:gd name="connsiteY2" fmla="*/ 273985 h 5345112"/>
              <a:gd name="connsiteX3" fmla="*/ 3660895 w 6810595"/>
              <a:gd name="connsiteY3" fmla="*/ 5328592 h 5345112"/>
              <a:gd name="connsiteX4" fmla="*/ 3629353 w 6810595"/>
              <a:gd name="connsiteY4" fmla="*/ 5345112 h 5345112"/>
              <a:gd name="connsiteX5" fmla="*/ 0 w 6810595"/>
              <a:gd name="connsiteY5" fmla="*/ 5345112 h 534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0595" h="5345112">
                <a:moveTo>
                  <a:pt x="0" y="0"/>
                </a:moveTo>
                <a:lnTo>
                  <a:pt x="6810595" y="0"/>
                </a:lnTo>
                <a:lnTo>
                  <a:pt x="6804532" y="273985"/>
                </a:lnTo>
                <a:cubicBezTo>
                  <a:pt x="6707862" y="2453785"/>
                  <a:pt x="5463433" y="4335205"/>
                  <a:pt x="3660895" y="5328592"/>
                </a:cubicBezTo>
                <a:lnTo>
                  <a:pt x="3629353" y="5345112"/>
                </a:lnTo>
                <a:lnTo>
                  <a:pt x="0" y="534511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9225" y="3420269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63EE90-854E-E149-841B-DABADDD4F733}"/>
              </a:ext>
            </a:extLst>
          </p:cNvPr>
          <p:cNvSpPr/>
          <p:nvPr userDrawn="1"/>
        </p:nvSpPr>
        <p:spPr>
          <a:xfrm>
            <a:off x="12938235" y="-787400"/>
            <a:ext cx="8432800" cy="843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032F88E-D2C9-D844-924F-A69D767C3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73716" y="747713"/>
            <a:ext cx="3540409" cy="5345112"/>
          </a:xfrm>
        </p:spPr>
        <p:txBody>
          <a:bodyPr anchor="ctr"/>
          <a:lstStyle>
            <a:lvl1pPr indent="0" algn="r">
              <a:buFontTx/>
              <a:buNone/>
              <a:defRPr/>
            </a:lvl1pPr>
            <a:lvl2pPr indent="0" algn="r">
              <a:buFontTx/>
              <a:buNone/>
              <a:defRPr/>
            </a:lvl2pPr>
            <a:lvl3pPr indent="0" algn="r">
              <a:buFontTx/>
              <a:buNone/>
              <a:defRPr/>
            </a:lvl3pPr>
            <a:lvl4pPr indent="0" algn="r">
              <a:buFontTx/>
              <a:buNone/>
              <a:defRPr/>
            </a:lvl4pPr>
            <a:lvl5pPr indent="0" algn="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4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txt_vaak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94" y="998484"/>
            <a:ext cx="3460406" cy="5094341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600" y="998483"/>
            <a:ext cx="5975005" cy="5094342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140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algn="l">
              <a:buFontTx/>
              <a:buNone/>
              <a:defRPr>
                <a:solidFill>
                  <a:schemeClr val="tx1"/>
                </a:solidFill>
              </a:defRPr>
            </a:lvl2pPr>
            <a:lvl3pPr algn="l">
              <a:buFontTx/>
              <a:buNone/>
              <a:defRPr>
                <a:solidFill>
                  <a:schemeClr val="tx1"/>
                </a:solidFill>
              </a:defRPr>
            </a:lvl3pPr>
            <a:lvl4pPr algn="l">
              <a:buFontTx/>
              <a:buNone/>
              <a:defRPr>
                <a:solidFill>
                  <a:schemeClr val="tx1"/>
                </a:solidFill>
              </a:defRPr>
            </a:lvl4pPr>
            <a:lvl5pPr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92E4-4515-8D4E-9E56-58424819A3FB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86E607-EDF9-BB45-99BC-590A534B9577}"/>
              </a:ext>
            </a:extLst>
          </p:cNvPr>
          <p:cNvCxnSpPr>
            <a:cxnSpLocks/>
          </p:cNvCxnSpPr>
          <p:nvPr userDrawn="1"/>
        </p:nvCxnSpPr>
        <p:spPr>
          <a:xfrm>
            <a:off x="4838700" y="2303449"/>
            <a:ext cx="0" cy="2484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enttä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23" y="1825628"/>
            <a:ext cx="3474982" cy="1411103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26" y="365125"/>
            <a:ext cx="104000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49A8A-0191-9A43-98C0-A4DA93664BBC}"/>
              </a:ext>
            </a:extLst>
          </p:cNvPr>
          <p:cNvCxnSpPr>
            <a:cxnSpLocks/>
          </p:cNvCxnSpPr>
          <p:nvPr userDrawn="1"/>
        </p:nvCxnSpPr>
        <p:spPr>
          <a:xfrm>
            <a:off x="883525" y="3236735"/>
            <a:ext cx="104249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87D0F-5438-2747-9B27-9580878C8D1C}"/>
              </a:ext>
            </a:extLst>
          </p:cNvPr>
          <p:cNvCxnSpPr>
            <a:cxnSpLocks/>
          </p:cNvCxnSpPr>
          <p:nvPr userDrawn="1"/>
        </p:nvCxnSpPr>
        <p:spPr>
          <a:xfrm>
            <a:off x="883525" y="4664779"/>
            <a:ext cx="104249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328B9C-5F57-C242-ACD7-C2CBFB616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8508" y="1825620"/>
            <a:ext cx="0" cy="4267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0627-0DC8-CD47-B9CA-CA85A815F73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33491" y="1825620"/>
            <a:ext cx="0" cy="4267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89F02B0F-12F9-E545-B648-8C013AFBC105}"/>
              </a:ext>
            </a:extLst>
          </p:cNvPr>
          <p:cNvSpPr/>
          <p:nvPr userDrawn="1"/>
        </p:nvSpPr>
        <p:spPr>
          <a:xfrm>
            <a:off x="4012834" y="2866940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3034D54-AC51-A94A-B751-B4A504776621}"/>
              </a:ext>
            </a:extLst>
          </p:cNvPr>
          <p:cNvSpPr/>
          <p:nvPr userDrawn="1"/>
        </p:nvSpPr>
        <p:spPr>
          <a:xfrm>
            <a:off x="4012834" y="4294406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48F544D-4483-1E4F-A19A-9BE15C1EB2DB}"/>
              </a:ext>
            </a:extLst>
          </p:cNvPr>
          <p:cNvSpPr/>
          <p:nvPr userDrawn="1"/>
        </p:nvSpPr>
        <p:spPr>
          <a:xfrm>
            <a:off x="7487816" y="2866940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E09117-FF91-6446-BD99-4F7631A37906}"/>
              </a:ext>
            </a:extLst>
          </p:cNvPr>
          <p:cNvSpPr/>
          <p:nvPr userDrawn="1"/>
        </p:nvSpPr>
        <p:spPr>
          <a:xfrm>
            <a:off x="7487816" y="4294406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8A978C07-D7EA-A44B-9359-B9671AFD2D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6075" y="1825628"/>
            <a:ext cx="3474982" cy="1411103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49AF402-0D2D-B94C-8924-80C445F7750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39083" y="1825628"/>
            <a:ext cx="3474982" cy="1411103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C518503-6DEB-C049-B387-D33E8A1423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83523" y="3233804"/>
            <a:ext cx="3474982" cy="1411103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D95C9B0-9AD1-8241-ADDD-3FF181CCC90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46075" y="3233804"/>
            <a:ext cx="3474982" cy="1411103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977A45BD-8D43-6646-8016-8AA53FAFBD9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839083" y="3233804"/>
            <a:ext cx="3474982" cy="1411103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221AC44C-998A-B745-951D-2C443B49D70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83523" y="4678556"/>
            <a:ext cx="3474982" cy="1411103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C59EAC6-D3E9-7943-BDF9-2276579943C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46075" y="4678556"/>
            <a:ext cx="3474982" cy="1411103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26EE19BA-E7E3-5541-AE11-59B5ECADCC3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839083" y="4678556"/>
            <a:ext cx="3474982" cy="1411103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53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nttä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26" y="1825625"/>
            <a:ext cx="2606400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8C72A7-FF6B-3648-A134-DD4A0A3CC9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81419" y="1825625"/>
            <a:ext cx="2606400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26" y="365125"/>
            <a:ext cx="104000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3B1C30-69BF-934C-924C-E7311A909F5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79312" y="1825625"/>
            <a:ext cx="2606400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9C78718-EF96-0D41-A4F4-DD03A2F6E0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677206" y="1825625"/>
            <a:ext cx="2606400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0920D3F-F93D-1142-AD9B-B371F34EE1F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481419" y="3972477"/>
            <a:ext cx="2606400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7298755-141E-AD41-855F-7F8038221F9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079312" y="3972477"/>
            <a:ext cx="2606400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A1EF16B-A3C8-3A4F-8A6B-ACC6211D0F9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677206" y="3972477"/>
            <a:ext cx="2606400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79B1224-061A-474A-85E1-C1E2C37AC70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80777" y="3972477"/>
            <a:ext cx="2606400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72ED5AF-2C03-1D43-98D7-EC32B37BD53A}"/>
              </a:ext>
            </a:extLst>
          </p:cNvPr>
          <p:cNvGrpSpPr/>
          <p:nvPr userDrawn="1"/>
        </p:nvGrpSpPr>
        <p:grpSpPr>
          <a:xfrm>
            <a:off x="883525" y="1825620"/>
            <a:ext cx="10412612" cy="4267205"/>
            <a:chOff x="883525" y="1825620"/>
            <a:chExt cx="10412612" cy="426720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E49A8A-0191-9A43-98C0-A4DA93664B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525" y="3959225"/>
              <a:ext cx="22360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2DC321-2557-DE40-90B4-6B583224660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489920" y="1825620"/>
              <a:ext cx="7132" cy="17757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669AC4-1D4A-AD4B-84F2-AA313A207C3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107570" y="4342088"/>
              <a:ext cx="0" cy="1750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802CA4A-F94A-C148-B2D8-5770C185C3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60115" y="3959225"/>
              <a:ext cx="22360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CC5F1AB-8E1F-1540-98BB-514759B56F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43290" y="3959225"/>
              <a:ext cx="19051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4388334-3BA3-D046-90DD-D3D1299BEF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89193" y="3959225"/>
              <a:ext cx="18301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C2AC390-D3EF-814C-A4A8-7EE4633FC98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100438" y="1825620"/>
              <a:ext cx="7132" cy="17757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1475F1-635D-3940-9AEF-2AFE7D0BF85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78492" y="4342088"/>
              <a:ext cx="0" cy="1750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DBDA68-8428-3843-94DE-0E1F62D88A2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71360" y="1825620"/>
              <a:ext cx="7132" cy="17757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7BA00C3-B38C-474F-80AF-CDB3EEDF101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489920" y="4342088"/>
              <a:ext cx="0" cy="1750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975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enttä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534" y="3972477"/>
            <a:ext cx="3486808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8C72A7-FF6B-3648-A134-DD4A0A3CC9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49028" y="1825625"/>
            <a:ext cx="3472638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26" y="365125"/>
            <a:ext cx="104000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3B1C30-69BF-934C-924C-E7311A909F5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83523" y="1825625"/>
            <a:ext cx="3465505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0920D3F-F93D-1142-AD9B-B371F34EE1F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70334" y="3972477"/>
            <a:ext cx="3451331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7298755-141E-AD41-855F-7F8038221F9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842974" y="1815108"/>
            <a:ext cx="3458368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79B1224-061A-474A-85E1-C1E2C37AC70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69129" y="3972477"/>
            <a:ext cx="3465501" cy="2133594"/>
          </a:xfrm>
        </p:spPr>
        <p:txBody>
          <a:bodyPr lIns="288000" tIns="288000" rIns="288000" bIns="288000" anchor="ctr"/>
          <a:lstStyle>
            <a:lvl1pPr marL="0" indent="0" algn="ctr">
              <a:buFontTx/>
              <a:buNone/>
              <a:defRPr sz="2000" b="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49A8A-0191-9A43-98C0-A4DA93664BBC}"/>
              </a:ext>
            </a:extLst>
          </p:cNvPr>
          <p:cNvCxnSpPr>
            <a:cxnSpLocks/>
          </p:cNvCxnSpPr>
          <p:nvPr userDrawn="1"/>
        </p:nvCxnSpPr>
        <p:spPr>
          <a:xfrm>
            <a:off x="883524" y="3972477"/>
            <a:ext cx="30828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02CA4A-F94A-C148-B2D8-5770C185C381}"/>
              </a:ext>
            </a:extLst>
          </p:cNvPr>
          <p:cNvCxnSpPr>
            <a:cxnSpLocks/>
          </p:cNvCxnSpPr>
          <p:nvPr userDrawn="1"/>
        </p:nvCxnSpPr>
        <p:spPr>
          <a:xfrm>
            <a:off x="8143626" y="3959225"/>
            <a:ext cx="3164848" cy="140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C5F1AB-8E1F-1540-98BB-514759B56FFE}"/>
              </a:ext>
            </a:extLst>
          </p:cNvPr>
          <p:cNvCxnSpPr>
            <a:cxnSpLocks/>
          </p:cNvCxnSpPr>
          <p:nvPr userDrawn="1"/>
        </p:nvCxnSpPr>
        <p:spPr>
          <a:xfrm>
            <a:off x="4747626" y="3959225"/>
            <a:ext cx="268931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9E3AB2-3E7A-3E41-8F40-E48AAD5D0454}"/>
              </a:ext>
            </a:extLst>
          </p:cNvPr>
          <p:cNvGrpSpPr/>
          <p:nvPr userDrawn="1"/>
        </p:nvGrpSpPr>
        <p:grpSpPr>
          <a:xfrm>
            <a:off x="7814534" y="1825620"/>
            <a:ext cx="7132" cy="4267205"/>
            <a:chOff x="6100438" y="1825620"/>
            <a:chExt cx="7132" cy="426720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669AC4-1D4A-AD4B-84F2-AA313A207C3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107570" y="4342088"/>
              <a:ext cx="0" cy="1750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C2AC390-D3EF-814C-A4A8-7EE4633FC98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100438" y="1825620"/>
              <a:ext cx="7132" cy="17757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90A63F-A23B-8E4E-BAA7-A60E7D6F2287}"/>
              </a:ext>
            </a:extLst>
          </p:cNvPr>
          <p:cNvGrpSpPr/>
          <p:nvPr userDrawn="1"/>
        </p:nvGrpSpPr>
        <p:grpSpPr>
          <a:xfrm>
            <a:off x="4349029" y="1825620"/>
            <a:ext cx="7132" cy="4267205"/>
            <a:chOff x="6100438" y="1825620"/>
            <a:chExt cx="7132" cy="426720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CA0139-785E-2842-BFCC-C4E5BCB07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107570" y="4342088"/>
              <a:ext cx="0" cy="1750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3682627-1F11-E942-B5E2-4F3ADEDA102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100438" y="1825620"/>
              <a:ext cx="7132" cy="17757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4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kenttä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26" y="365125"/>
            <a:ext cx="104000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26" y="1825625"/>
            <a:ext cx="5212474" cy="2133594"/>
          </a:xfrm>
        </p:spPr>
        <p:txBody>
          <a:bodyPr lIns="288000" tIns="288000" rIns="288000" bIns="288000"/>
          <a:lstStyle>
            <a:lvl1pPr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12</a:t>
            </a:r>
          </a:p>
          <a:p>
            <a:pPr lvl="4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770D-69FF-6643-BFE9-640F33DCC363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2BDA40-3BBE-FB43-8F07-FAC7832FB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1" y="1825625"/>
            <a:ext cx="5212474" cy="2133594"/>
          </a:xfrm>
        </p:spPr>
        <p:txBody>
          <a:bodyPr lIns="288000" tIns="288000" rIns="288000" bIns="288000"/>
          <a:lstStyle>
            <a:lvl1pPr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12</a:t>
            </a:r>
          </a:p>
          <a:p>
            <a:pPr lvl="4"/>
            <a:endParaRPr lang="fi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131DAB-2C4A-5949-A510-E836B51A25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3526" y="3959225"/>
            <a:ext cx="5212474" cy="2133594"/>
          </a:xfrm>
        </p:spPr>
        <p:txBody>
          <a:bodyPr lIns="288000" tIns="288000" rIns="288000" bIns="288000"/>
          <a:lstStyle>
            <a:lvl1pPr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12</a:t>
            </a:r>
          </a:p>
          <a:p>
            <a:pPr lvl="4"/>
            <a:endParaRPr lang="fi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6C29E51-02F0-6543-829D-19DB23C91FC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6001" y="3959225"/>
            <a:ext cx="5212474" cy="2133594"/>
          </a:xfrm>
        </p:spPr>
        <p:txBody>
          <a:bodyPr lIns="288000" tIns="288000" rIns="288000" bIns="288000"/>
          <a:lstStyle>
            <a:lvl1pPr algn="ctr">
              <a:buFontTx/>
              <a:buNone/>
              <a:defRPr sz="2000">
                <a:solidFill>
                  <a:schemeClr val="tx1"/>
                </a:solidFill>
              </a:defRPr>
            </a:lvl1pPr>
            <a:lvl2pPr algn="ctr">
              <a:buFontTx/>
              <a:buNone/>
              <a:defRPr sz="1800">
                <a:solidFill>
                  <a:schemeClr val="tx1"/>
                </a:solidFill>
              </a:defRPr>
            </a:lvl2pPr>
            <a:lvl3pPr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algn="ctr">
              <a:buFontTx/>
              <a:buNone/>
              <a:defRPr sz="1400"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12</a:t>
            </a:r>
          </a:p>
          <a:p>
            <a:pPr lvl="4"/>
            <a:endParaRPr lang="fi-FI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1EAC39-DDAC-364E-AB13-CF1B22A32B57}"/>
              </a:ext>
            </a:extLst>
          </p:cNvPr>
          <p:cNvGrpSpPr/>
          <p:nvPr userDrawn="1"/>
        </p:nvGrpSpPr>
        <p:grpSpPr>
          <a:xfrm>
            <a:off x="883525" y="1825619"/>
            <a:ext cx="10424950" cy="4267212"/>
            <a:chOff x="883525" y="1825619"/>
            <a:chExt cx="10424950" cy="42672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E553AB-F2CC-0647-AA43-A0FE2688BF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525" y="3959225"/>
              <a:ext cx="484210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1473ED-89CD-F04B-B729-CAB36E40993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96000" y="1825619"/>
              <a:ext cx="0" cy="176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A55A923-4205-2B43-9066-E5E45C8CCD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6373" y="3959225"/>
              <a:ext cx="484210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53E8A2-8259-EA44-842D-97150350F2B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96000" y="4329598"/>
              <a:ext cx="0" cy="176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838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inos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AE02-BB9E-2246-9B1E-6114EEC5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9" y="1629000"/>
            <a:ext cx="11206800" cy="36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05640-CE7B-454B-A7CE-916E35F2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B11B-98D7-E44C-8463-E7E8E38BA1D7}" type="datetime1">
              <a:rPr lang="fi-FI" smtClean="0"/>
              <a:t>8.1.2024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22883-547C-FA45-8A0B-A085122D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53BFD-D44B-D447-8136-337998B0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123AD0F-3346-1E48-8998-55091FD52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4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_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48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B5A96B91-B528-7945-BD24-2945A4A6019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563B64-6BD8-554C-B187-AED8FB9651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97485" y="4403565"/>
            <a:ext cx="4294513" cy="2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08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76491-27A5-D044-B54E-F89382E7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CF6-C5D2-E244-B879-9AAE415BE4D7}" type="datetime1">
              <a:rPr lang="fi-FI" smtClean="0"/>
              <a:t>8.1.2024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0CAB3-31DE-F146-AE78-E8831B93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8F852-DCE2-E746-8D3D-73A84738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0E87C7-6865-514A-9AC2-0523CAE29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00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4FB0FD4-5A5D-0247-A146-C185F5A7F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71970" y="2130977"/>
            <a:ext cx="1910672" cy="191067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76491-27A5-D044-B54E-F89382E7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C7CF6-C5D2-E244-B879-9AAE415BE4D7}" type="datetime1">
              <a:rPr lang="fi-FI" smtClean="0"/>
              <a:pPr/>
              <a:t>8.1.2024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0CAB3-31DE-F146-AE78-E8831B93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8F852-DCE2-E746-8D3D-73A84738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0E87C7-6865-514A-9AC2-0523CAE29C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FBD3F0-5472-CD47-AC2E-12E5AA0AC5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18849" y="2386682"/>
            <a:ext cx="5554302" cy="1743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504DAD-D6CC-9741-B613-95E491F5703C}"/>
              </a:ext>
            </a:extLst>
          </p:cNvPr>
          <p:cNvSpPr txBox="1"/>
          <p:nvPr userDrawn="1"/>
        </p:nvSpPr>
        <p:spPr>
          <a:xfrm>
            <a:off x="4343405" y="4536642"/>
            <a:ext cx="35051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Tehdään se yhdessä.</a:t>
            </a:r>
            <a:r>
              <a:rPr lang="en-FI"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fi-FI" sz="2200" b="1" i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7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_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48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C9E7B5F9-26F5-D048-B01F-C4AD655FBA54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5AAD2-B076-8941-8620-2790BD7134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97484" y="4403565"/>
            <a:ext cx="4294515" cy="2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_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48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76040599-225C-2B45-86F0-C34B4305E7A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D31B9-5A87-AB49-B028-645891DD3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97484" y="4403565"/>
            <a:ext cx="4294515" cy="2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_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48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7D033702-D274-4A4E-BC1A-B1533CEAC88D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C36E3-C16F-E44B-9776-1DD8ABB203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97484" y="4403565"/>
            <a:ext cx="4294515" cy="2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7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26" y="365125"/>
            <a:ext cx="104000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9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_keskitett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26" y="365125"/>
            <a:ext cx="104000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25" y="1825625"/>
            <a:ext cx="10424949" cy="4267200"/>
          </a:xfrm>
        </p:spPr>
        <p:txBody>
          <a:bodyPr/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  <a:lvl2pPr algn="ctr">
              <a:buFontTx/>
              <a:buNone/>
              <a:defRPr>
                <a:solidFill>
                  <a:schemeClr val="tx1"/>
                </a:solidFill>
              </a:defRPr>
            </a:lvl2pPr>
            <a:lvl3pPr algn="ctr">
              <a:buFontTx/>
              <a:buNone/>
              <a:defRPr>
                <a:solidFill>
                  <a:schemeClr val="tx1"/>
                </a:solidFill>
              </a:defRPr>
            </a:lvl3pPr>
            <a:lvl4pPr algn="ctr">
              <a:buFontTx/>
              <a:buNone/>
              <a:defRPr>
                <a:solidFill>
                  <a:schemeClr val="tx1"/>
                </a:solidFill>
              </a:defRPr>
            </a:lvl4pPr>
            <a:lvl5pPr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361D-0529-A04B-B4A9-9053F2D3630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_j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372" y="747710"/>
            <a:ext cx="4884233" cy="5362579"/>
          </a:xfrm>
        </p:spPr>
        <p:txBody>
          <a:bodyPr anchor="ctr"/>
          <a:lstStyle>
            <a:lvl1pPr indent="0">
              <a:buFontTx/>
              <a:buNone/>
              <a:defRPr>
                <a:solidFill>
                  <a:schemeClr val="tx1"/>
                </a:solidFill>
              </a:defRPr>
            </a:lvl1pPr>
            <a:lvl2pPr indent="0">
              <a:buFontTx/>
              <a:buNone/>
              <a:defRPr>
                <a:solidFill>
                  <a:schemeClr val="tx1"/>
                </a:solidFill>
              </a:defRPr>
            </a:lvl2pPr>
            <a:lvl3pPr indent="0">
              <a:buFontTx/>
              <a:buNone/>
              <a:defRPr>
                <a:solidFill>
                  <a:schemeClr val="tx1"/>
                </a:solidFill>
              </a:defRPr>
            </a:lvl3pPr>
            <a:lvl4pPr indent="0">
              <a:buFontTx/>
              <a:buNone/>
              <a:defRPr>
                <a:solidFill>
                  <a:schemeClr val="tx1"/>
                </a:solidFill>
              </a:defRPr>
            </a:lvl4pPr>
            <a:lvl5pPr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0969CF-38EC-644A-B20F-FE69248CE6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7591" y="747711"/>
            <a:ext cx="4856607" cy="5345113"/>
          </a:xfrm>
          <a:custGeom>
            <a:avLst/>
            <a:gdLst>
              <a:gd name="connsiteX0" fmla="*/ 0 w 4856607"/>
              <a:gd name="connsiteY0" fmla="*/ 0 h 5345113"/>
              <a:gd name="connsiteX1" fmla="*/ 3892438 w 4856607"/>
              <a:gd name="connsiteY1" fmla="*/ 0 h 5345113"/>
              <a:gd name="connsiteX2" fmla="*/ 3900282 w 4856607"/>
              <a:gd name="connsiteY2" fmla="*/ 8631 h 5345113"/>
              <a:gd name="connsiteX3" fmla="*/ 4856607 w 4856607"/>
              <a:gd name="connsiteY3" fmla="*/ 2672557 h 5345113"/>
              <a:gd name="connsiteX4" fmla="*/ 3900282 w 4856607"/>
              <a:gd name="connsiteY4" fmla="*/ 5336483 h 5345113"/>
              <a:gd name="connsiteX5" fmla="*/ 3892438 w 4856607"/>
              <a:gd name="connsiteY5" fmla="*/ 5345113 h 5345113"/>
              <a:gd name="connsiteX6" fmla="*/ 0 w 4856607"/>
              <a:gd name="connsiteY6" fmla="*/ 5345113 h 534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6607" h="5345113">
                <a:moveTo>
                  <a:pt x="0" y="0"/>
                </a:moveTo>
                <a:lnTo>
                  <a:pt x="3892438" y="0"/>
                </a:lnTo>
                <a:lnTo>
                  <a:pt x="3900282" y="8631"/>
                </a:lnTo>
                <a:cubicBezTo>
                  <a:pt x="4497718" y="732556"/>
                  <a:pt x="4856607" y="1660645"/>
                  <a:pt x="4856607" y="2672557"/>
                </a:cubicBezTo>
                <a:cubicBezTo>
                  <a:pt x="4856607" y="3684469"/>
                  <a:pt x="4497718" y="4612559"/>
                  <a:pt x="3900282" y="5336483"/>
                </a:cubicBezTo>
                <a:lnTo>
                  <a:pt x="3892438" y="5345113"/>
                </a:lnTo>
                <a:lnTo>
                  <a:pt x="0" y="534511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11" y="3500149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FC51FE-E193-5E47-9884-4FA45C63B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4814" y="1197851"/>
            <a:ext cx="4299383" cy="4462298"/>
          </a:xfrm>
        </p:spPr>
        <p:txBody>
          <a:bodyPr lIns="0" tIns="288000" rIns="288000" bIns="288000" anchor="ctr"/>
          <a:lstStyle>
            <a:lvl1pPr marL="0" indent="0" algn="l">
              <a:buFontTx/>
              <a:buNone/>
              <a:defRPr sz="3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24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_ja_tekst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53" y="747711"/>
            <a:ext cx="4884233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53" y="2208211"/>
            <a:ext cx="4884233" cy="39020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9C13BB27-42C0-6A49-A975-23FD59F142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6557801" y="747711"/>
            <a:ext cx="4856608" cy="5345113"/>
          </a:xfrm>
          <a:custGeom>
            <a:avLst/>
            <a:gdLst>
              <a:gd name="connsiteX0" fmla="*/ 0 w 4856607"/>
              <a:gd name="connsiteY0" fmla="*/ 0 h 5345113"/>
              <a:gd name="connsiteX1" fmla="*/ 3892438 w 4856607"/>
              <a:gd name="connsiteY1" fmla="*/ 0 h 5345113"/>
              <a:gd name="connsiteX2" fmla="*/ 3900282 w 4856607"/>
              <a:gd name="connsiteY2" fmla="*/ 8631 h 5345113"/>
              <a:gd name="connsiteX3" fmla="*/ 4856607 w 4856607"/>
              <a:gd name="connsiteY3" fmla="*/ 2672557 h 5345113"/>
              <a:gd name="connsiteX4" fmla="*/ 3900282 w 4856607"/>
              <a:gd name="connsiteY4" fmla="*/ 5336483 h 5345113"/>
              <a:gd name="connsiteX5" fmla="*/ 3892438 w 4856607"/>
              <a:gd name="connsiteY5" fmla="*/ 5345113 h 5345113"/>
              <a:gd name="connsiteX6" fmla="*/ 0 w 4856607"/>
              <a:gd name="connsiteY6" fmla="*/ 5345113 h 534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6607" h="5345113">
                <a:moveTo>
                  <a:pt x="0" y="0"/>
                </a:moveTo>
                <a:lnTo>
                  <a:pt x="3892438" y="0"/>
                </a:lnTo>
                <a:lnTo>
                  <a:pt x="3900282" y="8631"/>
                </a:lnTo>
                <a:cubicBezTo>
                  <a:pt x="4497718" y="732556"/>
                  <a:pt x="4856607" y="1660645"/>
                  <a:pt x="4856607" y="2672557"/>
                </a:cubicBezTo>
                <a:cubicBezTo>
                  <a:pt x="4856607" y="3684469"/>
                  <a:pt x="4497718" y="4612559"/>
                  <a:pt x="3900282" y="5336483"/>
                </a:cubicBezTo>
                <a:lnTo>
                  <a:pt x="3892438" y="5345113"/>
                </a:lnTo>
                <a:lnTo>
                  <a:pt x="0" y="534511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6935" y="3614577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96955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DBC9A-B298-C140-AF22-946D69CF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9" y="365125"/>
            <a:ext cx="11205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65160-29F4-B341-843A-A7AB816D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329" y="1825625"/>
            <a:ext cx="1120534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8C1F-0B8F-854A-B724-A22520690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3329" y="6356350"/>
            <a:ext cx="84148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9236D34-B7FB-D54F-BC64-BC715DBC770E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22F0A-F2AF-0945-9548-56C0C414D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606447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C0D1C-21E3-4844-89F5-F564408D2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474" y="6356350"/>
            <a:ext cx="57872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18871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50" r:id="rId6"/>
    <p:sldLayoutId id="2147483687" r:id="rId7"/>
    <p:sldLayoutId id="2147483737" r:id="rId8"/>
    <p:sldLayoutId id="2147483738" r:id="rId9"/>
    <p:sldLayoutId id="2147483736" r:id="rId10"/>
    <p:sldLayoutId id="2147483740" r:id="rId11"/>
    <p:sldLayoutId id="2147483741" r:id="rId12"/>
    <p:sldLayoutId id="2147483739" r:id="rId13"/>
    <p:sldLayoutId id="2147483679" r:id="rId14"/>
    <p:sldLayoutId id="2147483743" r:id="rId15"/>
    <p:sldLayoutId id="2147483730" r:id="rId16"/>
    <p:sldLayoutId id="2147483742" r:id="rId17"/>
    <p:sldLayoutId id="2147483714" r:id="rId18"/>
    <p:sldLayoutId id="2147483670" r:id="rId19"/>
    <p:sldLayoutId id="2147483655" r:id="rId20"/>
    <p:sldLayoutId id="214748372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altioneuvosto.fi/documents/1271139/13927945/Tietojohtamisen_arviointimallin_kayttoohje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64C566-37C8-4110-A694-1153D88D0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Tietojohtamisen arviointimalli –kysely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B3C2D4-97F0-45A6-A1F6-35C0D017B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Virta-hanke</a:t>
            </a:r>
          </a:p>
        </p:txBody>
      </p:sp>
    </p:spTree>
    <p:extLst>
      <p:ext uri="{BB962C8B-B14F-4D97-AF65-F5344CB8AC3E}">
        <p14:creationId xmlns:p14="http://schemas.microsoft.com/office/powerpoint/2010/main" val="10317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3. Tietotarpeet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2B0703-50F4-4491-9843-12C32B4A8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16241"/>
              </p:ext>
            </p:extLst>
          </p:nvPr>
        </p:nvGraphicFramePr>
        <p:xfrm>
          <a:off x="493518" y="1374019"/>
          <a:ext cx="11204963" cy="49816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624">
                  <a:extLst>
                    <a:ext uri="{9D8B030D-6E8A-4147-A177-3AD203B41FA5}">
                      <a16:colId xmlns:a16="http://schemas.microsoft.com/office/drawing/2014/main" val="2565882275"/>
                    </a:ext>
                  </a:extLst>
                </a:gridCol>
                <a:gridCol w="6969006">
                  <a:extLst>
                    <a:ext uri="{9D8B030D-6E8A-4147-A177-3AD203B41FA5}">
                      <a16:colId xmlns:a16="http://schemas.microsoft.com/office/drawing/2014/main" val="3901169371"/>
                    </a:ext>
                  </a:extLst>
                </a:gridCol>
                <a:gridCol w="929565">
                  <a:extLst>
                    <a:ext uri="{9D8B030D-6E8A-4147-A177-3AD203B41FA5}">
                      <a16:colId xmlns:a16="http://schemas.microsoft.com/office/drawing/2014/main" val="1119914357"/>
                    </a:ext>
                  </a:extLst>
                </a:gridCol>
                <a:gridCol w="715048">
                  <a:extLst>
                    <a:ext uri="{9D8B030D-6E8A-4147-A177-3AD203B41FA5}">
                      <a16:colId xmlns:a16="http://schemas.microsoft.com/office/drawing/2014/main" val="3302708976"/>
                    </a:ext>
                  </a:extLst>
                </a:gridCol>
                <a:gridCol w="762720">
                  <a:extLst>
                    <a:ext uri="{9D8B030D-6E8A-4147-A177-3AD203B41FA5}">
                      <a16:colId xmlns:a16="http://schemas.microsoft.com/office/drawing/2014/main" val="290752119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Arvioitava tekijä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Väittämä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Ka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EOS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25" marR="10025" marT="9525" marB="0" anchor="ctr"/>
                </a:tc>
                <a:extLst>
                  <a:ext uri="{0D108BD9-81ED-4DB2-BD59-A6C34878D82A}">
                    <a16:rowId xmlns:a16="http://schemas.microsoft.com/office/drawing/2014/main" val="1868781664"/>
                  </a:ext>
                </a:extLst>
              </a:tr>
              <a:tr h="440507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Tietotarpeiden tunnistaminen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1. Tunnistamme säännöllisesti organisaatiomme strategian ja tavoitteiden edellyttämiä tietotarpeita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1945746550"/>
                  </a:ext>
                </a:extLst>
              </a:tr>
              <a:tr h="44050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2. Seuraamme säännöllisesti toimintaympäristön muutosten vaikutuksia tietotarpeisiin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2258649750"/>
                  </a:ext>
                </a:extLst>
              </a:tr>
              <a:tr h="645894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3. Huomioimme sidosryhmiemme näkökulman järjestämistehtävän tietotarpeiden tunnistamisessa (esim. asiakkaat, poliittiset päättäjät, ministeriöt ja veronmaksajat)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228352169"/>
                  </a:ext>
                </a:extLst>
              </a:tr>
              <a:tr h="48751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4. Viestimme aktiivisesti tietotarpeistamme palveluiden tuottajille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4169561895"/>
                  </a:ext>
                </a:extLst>
              </a:tr>
              <a:tr h="437301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Tietotarpeiden ymmärtäminen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5. Ymmärrämme ulkoisten sidosryhmiemme tietotarpeet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3239283280"/>
                  </a:ext>
                </a:extLst>
              </a:tr>
              <a:tr h="43730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6. Ymmärrämme palveluiden järjestämisen edellyttämät tietotarpeet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64826556"/>
                  </a:ext>
                </a:extLst>
              </a:tr>
              <a:tr h="43730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7. Ymmärrämme alueiden vertaamisen edellyttämät tietotarpeet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4153214890"/>
                  </a:ext>
                </a:extLst>
              </a:tr>
              <a:tr h="43730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8. Ymmärrämme kokonaisvaltaisesti organisaatiomme tietotarpeet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3763459460"/>
                  </a:ext>
                </a:extLst>
              </a:tr>
              <a:tr h="858035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Tyytyväisyys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tietotarpeiden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tunnistamiseen ja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ymmärtämiseen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i="1" u="none" strike="noStrike">
                          <a:effectLst/>
                        </a:rPr>
                        <a:t>9. Olen kokonaisuudessaan tyytyväinen tapaamme tunnistaa oikeat tietotarpeet</a:t>
                      </a:r>
                      <a:endParaRPr lang="fi-FI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1403378679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10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87491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4. Tiedon hankinta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11</a:t>
            </a:fld>
            <a:endParaRPr lang="fi-FI" b="1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A08D25-4F81-4548-A5E9-FB4AC7EAE0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224356"/>
              </p:ext>
            </p:extLst>
          </p:nvPr>
        </p:nvGraphicFramePr>
        <p:xfrm>
          <a:off x="546793" y="1664133"/>
          <a:ext cx="11098413" cy="35078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6054">
                  <a:extLst>
                    <a:ext uri="{9D8B030D-6E8A-4147-A177-3AD203B41FA5}">
                      <a16:colId xmlns:a16="http://schemas.microsoft.com/office/drawing/2014/main" val="3232127151"/>
                    </a:ext>
                  </a:extLst>
                </a:gridCol>
                <a:gridCol w="6753234">
                  <a:extLst>
                    <a:ext uri="{9D8B030D-6E8A-4147-A177-3AD203B41FA5}">
                      <a16:colId xmlns:a16="http://schemas.microsoft.com/office/drawing/2014/main" val="529627280"/>
                    </a:ext>
                  </a:extLst>
                </a:gridCol>
                <a:gridCol w="842347">
                  <a:extLst>
                    <a:ext uri="{9D8B030D-6E8A-4147-A177-3AD203B41FA5}">
                      <a16:colId xmlns:a16="http://schemas.microsoft.com/office/drawing/2014/main" val="899254839"/>
                    </a:ext>
                  </a:extLst>
                </a:gridCol>
                <a:gridCol w="779467">
                  <a:extLst>
                    <a:ext uri="{9D8B030D-6E8A-4147-A177-3AD203B41FA5}">
                      <a16:colId xmlns:a16="http://schemas.microsoft.com/office/drawing/2014/main" val="2378131756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val="14046106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Arvioitava tekijä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Väittämä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Ka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EOS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546667"/>
                  </a:ext>
                </a:extLst>
              </a:tr>
              <a:tr h="593986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Tiedon kerääminen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ja saatavuus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1. Datan keräämisen prosessimme ovat tehokkaita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3374426"/>
                  </a:ext>
                </a:extLst>
              </a:tr>
              <a:tr h="593986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2. Datan keräämisen prosessimme ovat automatisoituja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4356606"/>
                  </a:ext>
                </a:extLst>
              </a:tr>
              <a:tr h="69874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3. Tiedon keräämistä koskevat  prosessimme on kuvattu selkeästi (sisältäen parhaat käytännöt)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8609326"/>
                  </a:ext>
                </a:extLst>
              </a:tr>
              <a:tr h="593986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4. Tarvittava data on helposti saatavissa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3921448"/>
                  </a:ext>
                </a:extLst>
              </a:tr>
              <a:tr h="667192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Tyytyväisyys tiedon hankintaan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i="1" u="none" strike="noStrike">
                          <a:effectLst/>
                        </a:rPr>
                        <a:t>5. Olen kokonaisuudessaan tyytyväinen meidän tiedon keräämisen käytäntöihin</a:t>
                      </a:r>
                      <a:endParaRPr lang="fi-FI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039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3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5. Tiedon organisointi ja varastointi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D106D8-500F-4F80-B082-E38484C70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930071"/>
              </p:ext>
            </p:extLst>
          </p:nvPr>
        </p:nvGraphicFramePr>
        <p:xfrm>
          <a:off x="481279" y="1401901"/>
          <a:ext cx="11204574" cy="50968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8485">
                  <a:extLst>
                    <a:ext uri="{9D8B030D-6E8A-4147-A177-3AD203B41FA5}">
                      <a16:colId xmlns:a16="http://schemas.microsoft.com/office/drawing/2014/main" val="3400379484"/>
                    </a:ext>
                  </a:extLst>
                </a:gridCol>
                <a:gridCol w="6828468">
                  <a:extLst>
                    <a:ext uri="{9D8B030D-6E8A-4147-A177-3AD203B41FA5}">
                      <a16:colId xmlns:a16="http://schemas.microsoft.com/office/drawing/2014/main" val="3155485510"/>
                    </a:ext>
                  </a:extLst>
                </a:gridCol>
                <a:gridCol w="907989">
                  <a:extLst>
                    <a:ext uri="{9D8B030D-6E8A-4147-A177-3AD203B41FA5}">
                      <a16:colId xmlns:a16="http://schemas.microsoft.com/office/drawing/2014/main" val="3994071925"/>
                    </a:ext>
                  </a:extLst>
                </a:gridCol>
                <a:gridCol w="847455">
                  <a:extLst>
                    <a:ext uri="{9D8B030D-6E8A-4147-A177-3AD203B41FA5}">
                      <a16:colId xmlns:a16="http://schemas.microsoft.com/office/drawing/2014/main" val="1031058586"/>
                    </a:ext>
                  </a:extLst>
                </a:gridCol>
                <a:gridCol w="702177">
                  <a:extLst>
                    <a:ext uri="{9D8B030D-6E8A-4147-A177-3AD203B41FA5}">
                      <a16:colId xmlns:a16="http://schemas.microsoft.com/office/drawing/2014/main" val="12700714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Arvioitava tekijä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Väittämä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Ka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EOS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8" marR="9438" marT="9525" marB="0" anchor="ctr"/>
                </a:tc>
                <a:extLst>
                  <a:ext uri="{0D108BD9-81ED-4DB2-BD59-A6C34878D82A}">
                    <a16:rowId xmlns:a16="http://schemas.microsoft.com/office/drawing/2014/main" val="525381977"/>
                  </a:ext>
                </a:extLst>
              </a:tr>
              <a:tr h="389559">
                <a:tc rowSpan="5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Kokonaisarkkitehtuuri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1. Organisaatiollamme on tietojohtamista yhdistävä alusta tai järjestelmä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3574705286"/>
                  </a:ext>
                </a:extLst>
              </a:tr>
              <a:tr h="45826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2. Tietojohtamisen suunnitelma ohjaa toimintamme ja siihen liittyvä kokonaisarkkitehtuuriamme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1093693298"/>
                  </a:ext>
                </a:extLst>
              </a:tr>
              <a:tr h="38955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3. Meillä on standardoitu kokonaisarkkitehtuuri tietojohtamisen tueksi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1868826614"/>
                  </a:ext>
                </a:extLst>
              </a:tr>
              <a:tr h="38955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4. IT arkkitehtuurimme on joustava muuttuviin tietotarpeisiin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359048086"/>
                  </a:ext>
                </a:extLst>
              </a:tr>
              <a:tr h="38955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5. IT arkkitehtuurissamme ei ole päällekkäisyyksiä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1976121232"/>
                  </a:ext>
                </a:extLst>
              </a:tr>
              <a:tr h="439298">
                <a:tc rowSpan="2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Tiedon säilyttäminen tietojärjestelmissä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6. Organisaatiossamme on käytössä tietovarasto, joka sisältää dataa organisaation laajuisesti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4286811656"/>
                  </a:ext>
                </a:extLst>
              </a:tr>
              <a:tr h="45826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7. Organisaatiossamme on yhteinen perusdata (Master data) tärkeimmille kokonaisuuksille, kuten asiakkaille ja palveluille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2990123044"/>
                  </a:ext>
                </a:extLst>
              </a:tr>
              <a:tr h="389559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Tiedon integraatio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8. Datan integrointimme eri tietolähteistä on suunnitelmallista ja hallittua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672184717"/>
                  </a:ext>
                </a:extLst>
              </a:tr>
              <a:tr h="38955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9. Data on yhdenmukaista eri järjestelmien kesken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1678122762"/>
                  </a:ext>
                </a:extLst>
              </a:tr>
              <a:tr h="38955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10. Data mahdollistaa reaaliaikaisen raportoinnin ja analysoinnin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923122389"/>
                  </a:ext>
                </a:extLst>
              </a:tr>
              <a:tr h="65415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Tyytyväisyys tiedon organisointiin ja varastointiin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i="1" u="none" strike="noStrike">
                          <a:effectLst/>
                        </a:rPr>
                        <a:t>11. Olen kokonaisuudessaan tyytyväinen meidän tiedon organisointiin ja varastointiin</a:t>
                      </a:r>
                      <a:endParaRPr lang="fi-FI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2433542905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12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486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6. Tietotuotteet ja palvelut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9663B4-AE66-4E9F-A416-688AA4844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434936"/>
              </p:ext>
            </p:extLst>
          </p:nvPr>
        </p:nvGraphicFramePr>
        <p:xfrm>
          <a:off x="493713" y="1557770"/>
          <a:ext cx="11205339" cy="258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60552">
                  <a:extLst>
                    <a:ext uri="{9D8B030D-6E8A-4147-A177-3AD203B41FA5}">
                      <a16:colId xmlns:a16="http://schemas.microsoft.com/office/drawing/2014/main" val="762102529"/>
                    </a:ext>
                  </a:extLst>
                </a:gridCol>
                <a:gridCol w="836044">
                  <a:extLst>
                    <a:ext uri="{9D8B030D-6E8A-4147-A177-3AD203B41FA5}">
                      <a16:colId xmlns:a16="http://schemas.microsoft.com/office/drawing/2014/main" val="1490501243"/>
                    </a:ext>
                  </a:extLst>
                </a:gridCol>
                <a:gridCol w="908743">
                  <a:extLst>
                    <a:ext uri="{9D8B030D-6E8A-4147-A177-3AD203B41FA5}">
                      <a16:colId xmlns:a16="http://schemas.microsoft.com/office/drawing/2014/main" val="32132971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Organisaatiomme hyödyntää pääosin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%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N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9" marR="10239" marT="9525" marB="0" anchor="ctr"/>
                </a:tc>
                <a:extLst>
                  <a:ext uri="{0D108BD9-81ED-4DB2-BD59-A6C34878D82A}">
                    <a16:rowId xmlns:a16="http://schemas.microsoft.com/office/drawing/2014/main" val="2588948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 dirty="0">
                          <a:effectLst/>
                        </a:rPr>
                        <a:t>a) paperiraportointia (esim. )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4089111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 dirty="0">
                          <a:effectLst/>
                        </a:rPr>
                        <a:t>b) sähköisiä raportteja (esim. )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307647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 dirty="0">
                          <a:effectLst/>
                        </a:rPr>
                        <a:t>c) interaktiivisia raportteja (esim. )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281022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 dirty="0">
                          <a:effectLst/>
                        </a:rPr>
                        <a:t>d) analyyttisia sovelluksia (esim. )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2987028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 dirty="0">
                          <a:effectLst/>
                        </a:rPr>
                        <a:t>e) tiedonlouhintaa (esim. )</a:t>
                      </a:r>
                      <a:endParaRPr lang="fi-FI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21852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 dirty="0">
                          <a:effectLst/>
                        </a:rPr>
                        <a:t>f) johdon työpöytiä (esim. )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1598925179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13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23502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6. Tietotuotteet ja palvelut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581C32-6B79-4BD1-95BA-B0D1BF9BB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837497"/>
              </p:ext>
            </p:extLst>
          </p:nvPr>
        </p:nvGraphicFramePr>
        <p:xfrm>
          <a:off x="394265" y="1437698"/>
          <a:ext cx="11308208" cy="4843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2903">
                  <a:extLst>
                    <a:ext uri="{9D8B030D-6E8A-4147-A177-3AD203B41FA5}">
                      <a16:colId xmlns:a16="http://schemas.microsoft.com/office/drawing/2014/main" val="1532034441"/>
                    </a:ext>
                  </a:extLst>
                </a:gridCol>
                <a:gridCol w="7100578">
                  <a:extLst>
                    <a:ext uri="{9D8B030D-6E8A-4147-A177-3AD203B41FA5}">
                      <a16:colId xmlns:a16="http://schemas.microsoft.com/office/drawing/2014/main" val="2603442820"/>
                    </a:ext>
                  </a:extLst>
                </a:gridCol>
                <a:gridCol w="891228">
                  <a:extLst>
                    <a:ext uri="{9D8B030D-6E8A-4147-A177-3AD203B41FA5}">
                      <a16:colId xmlns:a16="http://schemas.microsoft.com/office/drawing/2014/main" val="549528117"/>
                    </a:ext>
                  </a:extLst>
                </a:gridCol>
                <a:gridCol w="681284">
                  <a:extLst>
                    <a:ext uri="{9D8B030D-6E8A-4147-A177-3AD203B41FA5}">
                      <a16:colId xmlns:a16="http://schemas.microsoft.com/office/drawing/2014/main" val="3700597590"/>
                    </a:ext>
                  </a:extLst>
                </a:gridCol>
                <a:gridCol w="782215">
                  <a:extLst>
                    <a:ext uri="{9D8B030D-6E8A-4147-A177-3AD203B41FA5}">
                      <a16:colId xmlns:a16="http://schemas.microsoft.com/office/drawing/2014/main" val="2391601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Arvioitava tekijä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Väittämä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Ka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EOS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3" marR="9453" marT="9525" marB="0" anchor="ctr"/>
                </a:tc>
                <a:extLst>
                  <a:ext uri="{0D108BD9-81ED-4DB2-BD59-A6C34878D82A}">
                    <a16:rowId xmlns:a16="http://schemas.microsoft.com/office/drawing/2014/main" val="3111994969"/>
                  </a:ext>
                </a:extLst>
              </a:tr>
              <a:tr h="612651">
                <a:tc rowSpan="6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Tietojärjestelmien tuki raportointiin ja analyysiin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1. Tietojärjestelmämme mahdollistavat teknisesti datan tarkastelun eri tarkkuustasoilla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3980652171"/>
                  </a:ext>
                </a:extLst>
              </a:tr>
              <a:tr h="52079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2. Käytössämme on tarpeisiin mukautuva johdon työpöytäratkaisu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4157994059"/>
                  </a:ext>
                </a:extLst>
              </a:tr>
              <a:tr h="61265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3. Johdon työpöytä tai muu visualisointityökalu mahdollistaa porautumisen dataan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3748749760"/>
                  </a:ext>
                </a:extLst>
              </a:tr>
              <a:tr h="61265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4. Käytössämme on riittävät tietojohtamisen analytiikkapalvelut tiedon jatkojalostamiseen ja hyödyntämiseen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4117859422"/>
                  </a:ext>
                </a:extLst>
              </a:tr>
              <a:tr h="61265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5. Nykyinen tietojärjestelmäratkaisumme (operatiiviset järjestelmät) tukee riittävästi tietojohtamista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4282454360"/>
                  </a:ext>
                </a:extLst>
              </a:tr>
              <a:tr h="58229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6. Organisaatiossamme saadaan merkittävää lisäarvoa käytössämme olevan analytiikan avulla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2893724045"/>
                  </a:ext>
                </a:extLst>
              </a:tr>
              <a:tr h="92935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Tyytyväisyys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tietotuotteisiin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ja palveluihin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i="1" u="none" strike="noStrike">
                          <a:effectLst/>
                        </a:rPr>
                        <a:t>7. Olen kokonaisuudessaan tyytyväinen meidän tiedon raportointia tukeviin järjestelmiin</a:t>
                      </a:r>
                      <a:endParaRPr lang="fi-FI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2594457056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14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3351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7. Tiedon jakaminen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209146-D331-4604-ABC2-1A4E67222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518139"/>
              </p:ext>
            </p:extLst>
          </p:nvPr>
        </p:nvGraphicFramePr>
        <p:xfrm>
          <a:off x="481493" y="1441559"/>
          <a:ext cx="11204145" cy="49147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955">
                  <a:extLst>
                    <a:ext uri="{9D8B030D-6E8A-4147-A177-3AD203B41FA5}">
                      <a16:colId xmlns:a16="http://schemas.microsoft.com/office/drawing/2014/main" val="4274707600"/>
                    </a:ext>
                  </a:extLst>
                </a:gridCol>
                <a:gridCol w="6651852">
                  <a:extLst>
                    <a:ext uri="{9D8B030D-6E8A-4147-A177-3AD203B41FA5}">
                      <a16:colId xmlns:a16="http://schemas.microsoft.com/office/drawing/2014/main" val="133119854"/>
                    </a:ext>
                  </a:extLst>
                </a:gridCol>
                <a:gridCol w="937642">
                  <a:extLst>
                    <a:ext uri="{9D8B030D-6E8A-4147-A177-3AD203B41FA5}">
                      <a16:colId xmlns:a16="http://schemas.microsoft.com/office/drawing/2014/main" val="1117070005"/>
                    </a:ext>
                  </a:extLst>
                </a:gridCol>
                <a:gridCol w="801752">
                  <a:extLst>
                    <a:ext uri="{9D8B030D-6E8A-4147-A177-3AD203B41FA5}">
                      <a16:colId xmlns:a16="http://schemas.microsoft.com/office/drawing/2014/main" val="3450099407"/>
                    </a:ext>
                  </a:extLst>
                </a:gridCol>
                <a:gridCol w="1059944">
                  <a:extLst>
                    <a:ext uri="{9D8B030D-6E8A-4147-A177-3AD203B41FA5}">
                      <a16:colId xmlns:a16="http://schemas.microsoft.com/office/drawing/2014/main" val="211247432"/>
                    </a:ext>
                  </a:extLst>
                </a:gridCol>
              </a:tblGrid>
              <a:tr h="35477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Arvioitava tekijä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Väittämä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Ka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EOS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/>
                </a:tc>
                <a:extLst>
                  <a:ext uri="{0D108BD9-81ED-4DB2-BD59-A6C34878D82A}">
                    <a16:rowId xmlns:a16="http://schemas.microsoft.com/office/drawing/2014/main" val="1666703239"/>
                  </a:ext>
                </a:extLst>
              </a:tr>
              <a:tr h="395523">
                <a:tc rowSpan="7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Tiedon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kommunikointi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1. Työntekijämme saavat tietoa heistä koskevista tavoitteista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1342745060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2. Työntekijämme saavat tietoa heistä koskevista mittareista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2123126485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3. Työntekijämme saavat tietoa heitä koskevista mittaustuloksista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3560298949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4. Palvelutarjoajat saavat tietoa heitä koskevista tavoitteista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3312468679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5. Palvelutarjoajat saavat tietoa heitä koskevista mittareista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949543881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6. Palvelutarjoajat saavat tietoa heitä koskevista mittaustuloksista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2883164775"/>
                  </a:ext>
                </a:extLst>
              </a:tr>
              <a:tr h="46527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7. Meillä on käytössä vakiintuneet käytännöt raportoitavan tiedon kommunikointiin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1053942699"/>
                  </a:ext>
                </a:extLst>
              </a:tr>
              <a:tr h="465279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Tiedon jakamisen reaaliaikaisuus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8. Organisaatiomme perusjärjestelmät tuottavat oikea-aikaista tietoa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1956596584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9. Tietojohtamisen järjestelmien tuottama tieto on ajantasaista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4190982298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10. Mittaustietoa jaetaan reaaliajassa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2040062639"/>
                  </a:ext>
                </a:extLst>
              </a:tr>
              <a:tr h="46527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Tyytyväisyys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tiedon jakamiseen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i="1" u="none" strike="noStrike">
                          <a:effectLst/>
                        </a:rPr>
                        <a:t>11. Olen kokonaisuudessaan tyytyväinen meidän tiedon jakamisen käytäntöihin</a:t>
                      </a:r>
                      <a:endParaRPr lang="fi-FI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2961467188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15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8747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8. Tiedon käyttö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3716309-E29E-4B94-A3F4-F1BAE56DE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323678"/>
              </p:ext>
            </p:extLst>
          </p:nvPr>
        </p:nvGraphicFramePr>
        <p:xfrm>
          <a:off x="493713" y="1404319"/>
          <a:ext cx="11204575" cy="5202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3541">
                  <a:extLst>
                    <a:ext uri="{9D8B030D-6E8A-4147-A177-3AD203B41FA5}">
                      <a16:colId xmlns:a16="http://schemas.microsoft.com/office/drawing/2014/main" val="2860144894"/>
                    </a:ext>
                  </a:extLst>
                </a:gridCol>
                <a:gridCol w="6985923">
                  <a:extLst>
                    <a:ext uri="{9D8B030D-6E8A-4147-A177-3AD203B41FA5}">
                      <a16:colId xmlns:a16="http://schemas.microsoft.com/office/drawing/2014/main" val="1869897946"/>
                    </a:ext>
                  </a:extLst>
                </a:gridCol>
                <a:gridCol w="914403">
                  <a:extLst>
                    <a:ext uri="{9D8B030D-6E8A-4147-A177-3AD203B41FA5}">
                      <a16:colId xmlns:a16="http://schemas.microsoft.com/office/drawing/2014/main" val="3821657968"/>
                    </a:ext>
                  </a:extLst>
                </a:gridCol>
                <a:gridCol w="698167">
                  <a:extLst>
                    <a:ext uri="{9D8B030D-6E8A-4147-A177-3AD203B41FA5}">
                      <a16:colId xmlns:a16="http://schemas.microsoft.com/office/drawing/2014/main" val="2219370229"/>
                    </a:ext>
                  </a:extLst>
                </a:gridCol>
                <a:gridCol w="842541">
                  <a:extLst>
                    <a:ext uri="{9D8B030D-6E8A-4147-A177-3AD203B41FA5}">
                      <a16:colId xmlns:a16="http://schemas.microsoft.com/office/drawing/2014/main" val="262943185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Arvioitava tekijä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Väittämä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Ka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EOS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19197316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Suorituskyvyn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johtamisen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prosessi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1. Olemme määrittäneet riittävän selkeät tavoitteet oman organisaatiomme toiminnan ohjaukseen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42753236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2. Olemme määrittäneet riittävän selkeät tavoitteet palveluntarjoajien ohjaukseen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36441407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3. Tietojohtamisen järjestelmämme tukevat budjetin ja ennusteen tekemistä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15986199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4. Käytössä olevan tiedon avulla pystymme tuomaan esiin toiminnan ongelmakohtia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705812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5. Käytössä olevan tiedon avulla pystytään arvioimaan toimintamme onnistumista standardeihin ja tavoitteisiin verrattuna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412420773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Tiedon käyttö päätöksenteossa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6. Mittaustietoa käytetään apuna organisaatiotamme koskevassa strategisessa päätöksenteossa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8898107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7. Käytössämme oleva mittaustieto parantaa päätöksentekoamme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15654379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8. Henkilöstömme tekee päätöksiä tietojohtamiseen perustuvan ymmärryksen pohjalta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67515562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Tiedon käyttö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resurssien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allokoinnissa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9. Seuraamme mittareiden avulla resurssien käyttöä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36121175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10. Resurssien jakamista (esim. henkilöstön koulutuspäätöksiä) perustellaan mittaustiedolla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4372105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11. Päätökset resurssien jaosta (esim. budjetointi henkilöresurssit, palveluverkko) tehdään mittaustietoon perustuen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268686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Tyytyväisyys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tiedon käyttöön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i="1" u="none" strike="noStrike">
                          <a:effectLst/>
                        </a:rPr>
                        <a:t>12. Olen kokonaisuudessaan tyytyväinen siihen, miten käytämme tietoa organisaatiossamme</a:t>
                      </a:r>
                      <a:endParaRPr lang="fi-FI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271095130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16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8277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9. Mittarit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63E50F-0A16-4486-846E-3C7F8C254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183908"/>
              </p:ext>
            </p:extLst>
          </p:nvPr>
        </p:nvGraphicFramePr>
        <p:xfrm>
          <a:off x="481135" y="1326862"/>
          <a:ext cx="11204862" cy="53662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0449">
                  <a:extLst>
                    <a:ext uri="{9D8B030D-6E8A-4147-A177-3AD203B41FA5}">
                      <a16:colId xmlns:a16="http://schemas.microsoft.com/office/drawing/2014/main" val="3608614554"/>
                    </a:ext>
                  </a:extLst>
                </a:gridCol>
                <a:gridCol w="6371511">
                  <a:extLst>
                    <a:ext uri="{9D8B030D-6E8A-4147-A177-3AD203B41FA5}">
                      <a16:colId xmlns:a16="http://schemas.microsoft.com/office/drawing/2014/main" val="2866313554"/>
                    </a:ext>
                  </a:extLst>
                </a:gridCol>
                <a:gridCol w="1082184">
                  <a:extLst>
                    <a:ext uri="{9D8B030D-6E8A-4147-A177-3AD203B41FA5}">
                      <a16:colId xmlns:a16="http://schemas.microsoft.com/office/drawing/2014/main" val="879728279"/>
                    </a:ext>
                  </a:extLst>
                </a:gridCol>
                <a:gridCol w="717403">
                  <a:extLst>
                    <a:ext uri="{9D8B030D-6E8A-4147-A177-3AD203B41FA5}">
                      <a16:colId xmlns:a16="http://schemas.microsoft.com/office/drawing/2014/main" val="3986804359"/>
                    </a:ext>
                  </a:extLst>
                </a:gridCol>
                <a:gridCol w="863315">
                  <a:extLst>
                    <a:ext uri="{9D8B030D-6E8A-4147-A177-3AD203B41FA5}">
                      <a16:colId xmlns:a16="http://schemas.microsoft.com/office/drawing/2014/main" val="11194316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Arvioitava tekijä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Väittämä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Ka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EOS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/>
                </a:tc>
                <a:extLst>
                  <a:ext uri="{0D108BD9-81ED-4DB2-BD59-A6C34878D82A}">
                    <a16:rowId xmlns:a16="http://schemas.microsoft.com/office/drawing/2014/main" val="1490029468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Mittareiden ja strategian välinen yhteys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1. Mittareillamme on suora yhteys koko organisaation strategiaan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3265308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2. Mittarit on määritelty strategisten tavoitteiden pohjalta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4008680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3. Mitattavien asioiden välisiä yhteyksiä on analysoitu ja mallinnettu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9927501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4. Organisaatiossa ymmärretään yleisesti mitä asioita parantamalla voidaan vaikuttaa tärkeimpiin mittaustuloksiin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172737941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Mittareiden kattavuus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5. Mittaamisemme muodostuu  taloudellisista ja ei-taloudellisista mittareista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1016002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6. Mittarit ovat tasapainossa keskenään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6713112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7. Eri sidosryhmien vaatimukset (esim. lainsäädäntö, veronmaksajat, standardit, kumppanit) on otettu huomioon mittareiden  suunnittelussa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764937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8. Meillä ei ole liikaa mittareita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10563415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Mittaustiedon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laatu ja luotettavuus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9. Mittaustietomme laatu on korkealuokkaista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36904004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10. Mittaustietoon luotetaan organisaatiossamme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38160216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11. Mittaustieto on helposti ymmärrettävissä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9889439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12. Mittaustieto ei ole ristiriitaista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327829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Tyytyväisyys mittareihin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13. Olen kokonaisuudessaan tyytyväinen organisaatiomme käyttämiin mittareihin</a:t>
                      </a:r>
                      <a:endParaRPr lang="fi-FI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1818264890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17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68085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10. Hyödyt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8E88E7-5BF0-4720-BC3C-FCEF080BA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75264"/>
              </p:ext>
            </p:extLst>
          </p:nvPr>
        </p:nvGraphicFramePr>
        <p:xfrm>
          <a:off x="493713" y="1825625"/>
          <a:ext cx="11205012" cy="1974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450">
                  <a:extLst>
                    <a:ext uri="{9D8B030D-6E8A-4147-A177-3AD203B41FA5}">
                      <a16:colId xmlns:a16="http://schemas.microsoft.com/office/drawing/2014/main" val="3897306901"/>
                    </a:ext>
                  </a:extLst>
                </a:gridCol>
                <a:gridCol w="7083066">
                  <a:extLst>
                    <a:ext uri="{9D8B030D-6E8A-4147-A177-3AD203B41FA5}">
                      <a16:colId xmlns:a16="http://schemas.microsoft.com/office/drawing/2014/main" val="3602759360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4094887968"/>
                    </a:ext>
                  </a:extLst>
                </a:gridCol>
                <a:gridCol w="733552">
                  <a:extLst>
                    <a:ext uri="{9D8B030D-6E8A-4147-A177-3AD203B41FA5}">
                      <a16:colId xmlns:a16="http://schemas.microsoft.com/office/drawing/2014/main" val="1095532044"/>
                    </a:ext>
                  </a:extLst>
                </a:gridCol>
                <a:gridCol w="758004">
                  <a:extLst>
                    <a:ext uri="{9D8B030D-6E8A-4147-A177-3AD203B41FA5}">
                      <a16:colId xmlns:a16="http://schemas.microsoft.com/office/drawing/2014/main" val="189376575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Arvioitava tekijä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Väittämä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Ka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EOS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" marR="9598" marT="9525" marB="0" anchor="ctr"/>
                </a:tc>
                <a:extLst>
                  <a:ext uri="{0D108BD9-81ED-4DB2-BD59-A6C34878D82A}">
                    <a16:rowId xmlns:a16="http://schemas.microsoft.com/office/drawing/2014/main" val="14610895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Tietojohtamisen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vaikutus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tuloksellisuuteen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98" marR="959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1. Tietojohtamisen käytännöt lisäävät organisaatiomme tuloksellisuutta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extLst>
                  <a:ext uri="{0D108BD9-81ED-4DB2-BD59-A6C34878D82A}">
                    <a16:rowId xmlns:a16="http://schemas.microsoft.com/office/drawing/2014/main" val="4226964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2. Tietojohtamisen käytännöt säästävät päätöksentekoon kuluvaa aikaa organisaatiossamme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extLst>
                  <a:ext uri="{0D108BD9-81ED-4DB2-BD59-A6C34878D82A}">
                    <a16:rowId xmlns:a16="http://schemas.microsoft.com/office/drawing/2014/main" val="933800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3. Tietojohtamisella on suuri vaikutus organisaatiomme sisäisten prosessien tehokkuuteen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extLst>
                  <a:ext uri="{0D108BD9-81ED-4DB2-BD59-A6C34878D82A}">
                    <a16:rowId xmlns:a16="http://schemas.microsoft.com/office/drawing/2014/main" val="2472912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4. Tietojohtamisen käytännöt tekevät päätöksenteostamme läpinäkyvämpää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extLst>
                  <a:ext uri="{0D108BD9-81ED-4DB2-BD59-A6C34878D82A}">
                    <a16:rowId xmlns:a16="http://schemas.microsoft.com/office/drawing/2014/main" val="788696571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18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429472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Avoimet kysymykset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50730DD-4D75-4F9E-8295-829E5CBFC4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2563" y="6356350"/>
            <a:ext cx="579437" cy="365125"/>
          </a:xfrm>
        </p:spPr>
        <p:txBody>
          <a:bodyPr/>
          <a:lstStyle/>
          <a:p>
            <a:fld id="{FC8CD466-806A-FF4B-84D3-1B2C4B904472}" type="slidenum">
              <a:rPr lang="fi-FI" smtClean="0"/>
              <a:pPr/>
              <a:t>19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6881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Kyselyn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2D2745-8A0F-48B5-8220-0CAA9EBCA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/>
              <a:t>Tietojohtamisen arviointimallin mukainen kysely koostuu 100 väittämästä jotka jakautuvat 10 eri osa-alueelle</a:t>
            </a:r>
          </a:p>
          <a:p>
            <a:r>
              <a:rPr lang="fi-FI"/>
              <a:t>Vastausvaihtoehdot ovat 1 täysin eri mieltä – 5 täysin samaa mieltä ja EOS</a:t>
            </a:r>
          </a:p>
          <a:p>
            <a:r>
              <a:rPr lang="fi-FI"/>
              <a:t>Tulokset raportoidaan keskiarvoina väittämittäin. Osa-alueen kaikkien vastausten keskiarvo muodostaa osa-alueen keskiarvon, eli nykytilan</a:t>
            </a:r>
          </a:p>
          <a:p>
            <a:r>
              <a:rPr lang="fi-FI"/>
              <a:t>Jokaisen osa-alueen (pl. hyödyt) viimeinen väittämä kartoittaa vastaajan tyytyväisyyttä kyseiseen osa-alueeseen</a:t>
            </a:r>
          </a:p>
          <a:p>
            <a:r>
              <a:rPr lang="fi-FI"/>
              <a:t>Tyytyväisyys-väittämien keskiarvoa ei ole laskettu osa-alueen keskiarvoon, vaan sitä tarkastellaan erillisenä kokonaisuutena</a:t>
            </a:r>
          </a:p>
          <a:p>
            <a:r>
              <a:rPr lang="fi-FI"/>
              <a:t>Tulosten tulkinnassa kannattaa hyödyntää eri osa-alueiden väittämiä, jotka voivat avata tietojohtamisen tilannetta eri näkökulmista syvemmin</a:t>
            </a:r>
          </a:p>
          <a:p>
            <a:r>
              <a:rPr lang="fi-FI"/>
              <a:t>”</a:t>
            </a:r>
            <a:r>
              <a:rPr lang="fi-FI" i="1"/>
              <a:t>Tuloksia kannattaa tulkita tienviittoina, jotka kertovat, mitkä asiat auttavat viemään organisaation tietojohtamista oikeaan suuntaan -- Tulokset antavat yleisellä tasolla kokonaiskuvan siitä, mikä on organisaation tietojohtamisen nykytila ja kuinka tyytyväisiä siihen ollaan</a:t>
            </a:r>
            <a:r>
              <a:rPr lang="fi-FI"/>
              <a:t>” [1]</a:t>
            </a:r>
          </a:p>
          <a:p>
            <a:pPr marL="457200" lvl="1" indent="0">
              <a:buNone/>
            </a:pPr>
            <a:r>
              <a:rPr lang="fi-FI" sz="1400"/>
              <a:t>[1] Jääskeläinen, A., Helander, N., Sillanpää ,V., Leskelä, R-L., Haavisto, I., Laasonen V., Ranta, T. 2019. Tietojohtamisen arviointimallin käyttöohje. Valtioneuvoston selvitys- ja tutkimustoiminta. Saatavissa: https://valtioneuvosto.fi/documents/1271139/13927945/Tietojohtamisen_arviointimallin_kayttoohje.pdf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2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297276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Avoimet kysymykset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2D2745-8A0F-48B5-8220-0CAA9EBCA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Kyselyyn sisältyy kaksi avointa kysymystä kyselyn lopussa:</a:t>
            </a:r>
          </a:p>
          <a:p>
            <a:pPr marL="800100" lvl="1" indent="-342900"/>
            <a:r>
              <a:rPr lang="fi-FI" dirty="0"/>
              <a:t>Kerro vapaasti, miten koet tietojohtamisen organisaatiossasi/alueellasi tänä päivänä?</a:t>
            </a:r>
          </a:p>
          <a:p>
            <a:pPr marL="800100" lvl="1" indent="-342900"/>
            <a:r>
              <a:rPr lang="fi-FI" dirty="0"/>
              <a:t>Anna palautetta kyselyn teknisestä toteutuksesta. Mikä oli hyvää ja mikä huonoa?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20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72278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64C566-37C8-4110-A694-1153D88D0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Utvärderingsmodell för informationsledning</a:t>
            </a:r>
            <a:br>
              <a:rPr lang="sv-SE" dirty="0"/>
            </a:br>
            <a:r>
              <a:rPr lang="sv-SE" dirty="0"/>
              <a:t>-enkäten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B3C2D4-97F0-45A6-A1F6-35C0D017B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Virta-hanke</a:t>
            </a:r>
          </a:p>
        </p:txBody>
      </p:sp>
    </p:spTree>
    <p:extLst>
      <p:ext uri="{BB962C8B-B14F-4D97-AF65-F5344CB8AC3E}">
        <p14:creationId xmlns:p14="http://schemas.microsoft.com/office/powerpoint/2010/main" val="269910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A3C8-FE90-4ED5-BE00-F4092077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Enkätens</a:t>
            </a:r>
            <a:r>
              <a:rPr lang="fi-FI"/>
              <a:t> </a:t>
            </a:r>
            <a:r>
              <a:rPr lang="fi-FI" err="1"/>
              <a:t>uppbygnad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E41F-8E3D-4BDB-BCDC-5FD9E654C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1600"/>
              <a:t>Enkäten enligt modellen för utvärdering av informationsledning består av 100 påståenden som fördelar sig på 10 olika delområden</a:t>
            </a:r>
          </a:p>
          <a:p>
            <a:r>
              <a:rPr lang="sv-SE" sz="1600"/>
              <a:t>Svarsalternativen är 1 helt av annan åsikt – 5 helt av samma åsikt och Vet ej</a:t>
            </a:r>
          </a:p>
          <a:p>
            <a:r>
              <a:rPr lang="sv-SE" sz="1600"/>
              <a:t>Resultaten rapporteras som medeltal per påstående. Medeltalet för alla svar på delområdet utgör medeltalet för delområdet, dvs. det nuvarande</a:t>
            </a:r>
          </a:p>
          <a:p>
            <a:r>
              <a:rPr lang="sv-SE" sz="1600"/>
              <a:t>Det sista påståendet från varje delområde (exkl. fördelar) kartlägger svarandens tillfredsställelse med delområdet i fråga</a:t>
            </a:r>
          </a:p>
          <a:p>
            <a:r>
              <a:rPr lang="sv-SE" sz="1600"/>
              <a:t>Medeltalet för påståendena om tillfredsställelse har inte beräknats till delområdets medelvärde, utan granskas som en separat helhet</a:t>
            </a:r>
          </a:p>
          <a:p>
            <a:r>
              <a:rPr lang="sv-SE" sz="1600"/>
              <a:t>Vid tolkningen av resultaten lönar det sig att utnyttja påståenden från olika delområden som kan öppna informationsledningens situation ur olika synvinklar</a:t>
            </a:r>
          </a:p>
          <a:p>
            <a:r>
              <a:rPr lang="sv-SE" sz="1600"/>
              <a:t>"Det lönar sig att tolka resultaten som vägvisare som berättar vilka saker som hjälper att föra organisationens informationsledning i rätt riktning – Resultaten ger på ett allmänt plan en helhetsbild av nuläget inom organisationens informationsledning och hur nöjda man är med den" [1]</a:t>
            </a:r>
          </a:p>
          <a:p>
            <a:pPr marL="457200" lvl="1" indent="0">
              <a:buNone/>
            </a:pPr>
            <a:r>
              <a:rPr lang="sv-SE" sz="1000"/>
              <a:t>[1] Jääskeläinen, A., Helander, N., Sillanpää, V., Leskelä, R-L., Haavisto, I., Laasonen V., Ranta, T. 2019. Bruksanvisning för modellen för utvärdering av informationsledning. Statsrådets utrednings- och forskningsverksamhet. Tillgänglig: </a:t>
            </a:r>
            <a:r>
              <a:rPr lang="sv-SE" sz="1000">
                <a:hlinkClick r:id="rId2"/>
              </a:rPr>
              <a:t>https://valtioneuvosto.fi/documents/1271139/13927945/Tietojohtamisen_arviointimallin_kayttoohje.pdf</a:t>
            </a:r>
            <a:r>
              <a:rPr lang="sv-SE" sz="100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6FB93-2BD7-49CB-AD86-86839035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22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101787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4FFC-1850-42B8-AA81-C966C743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Bakgrund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A3785-59FD-4615-90B3-2CF98D8A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Webbenkäten som följer utvärderingsmodellen för informationsledning som utvecklats på uppdrag av SHM genomfördes xx</a:t>
            </a:r>
          </a:p>
          <a:p>
            <a:r>
              <a:rPr lang="sv-SE"/>
              <a:t>Inbjudningar skickades till xx personer, antalet svar xx, svarsprocent xxx</a:t>
            </a:r>
          </a:p>
          <a:p>
            <a:r>
              <a:rPr lang="sv-SE"/>
              <a:t>Respondenterna per grupp:</a:t>
            </a:r>
          </a:p>
          <a:p>
            <a:r>
              <a:rPr lang="sv-SE" err="1"/>
              <a:t>Xx</a:t>
            </a:r>
            <a:endParaRPr lang="sv-SE"/>
          </a:p>
          <a:p>
            <a:r>
              <a:rPr lang="sv-SE" err="1"/>
              <a:t>Xx</a:t>
            </a:r>
            <a:endParaRPr lang="sv-SE"/>
          </a:p>
          <a:p>
            <a:r>
              <a:rPr lang="sv-SE"/>
              <a:t>Inga svar:</a:t>
            </a:r>
          </a:p>
          <a:p>
            <a:r>
              <a:rPr lang="sv-SE"/>
              <a:t>En grupp med färre än 5 respondenter har kopplats till grupp X</a:t>
            </a:r>
          </a:p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463CA-895B-460B-8808-512AF019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23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413983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C33B-0A49-4D63-BEC1-CD115AE33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sz="4800"/>
              <a:t>Nuläge och tillfredsställelse</a:t>
            </a:r>
            <a:endParaRPr lang="fi-FI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264085-B969-4BA1-BD13-7C25C41EC8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00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B188-9C5F-4F89-BEBE-690CAC1E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Status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B39513-502E-4758-BABC-8CC300E27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645880"/>
              </p:ext>
            </p:extLst>
          </p:nvPr>
        </p:nvGraphicFramePr>
        <p:xfrm>
          <a:off x="2630170" y="1400943"/>
          <a:ext cx="6747006" cy="45646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8708">
                  <a:extLst>
                    <a:ext uri="{9D8B030D-6E8A-4147-A177-3AD203B41FA5}">
                      <a16:colId xmlns:a16="http://schemas.microsoft.com/office/drawing/2014/main" val="432679113"/>
                    </a:ext>
                  </a:extLst>
                </a:gridCol>
                <a:gridCol w="1444149">
                  <a:extLst>
                    <a:ext uri="{9D8B030D-6E8A-4147-A177-3AD203B41FA5}">
                      <a16:colId xmlns:a16="http://schemas.microsoft.com/office/drawing/2014/main" val="1885205149"/>
                    </a:ext>
                  </a:extLst>
                </a:gridCol>
                <a:gridCol w="1444149">
                  <a:extLst>
                    <a:ext uri="{9D8B030D-6E8A-4147-A177-3AD203B41FA5}">
                      <a16:colId xmlns:a16="http://schemas.microsoft.com/office/drawing/2014/main" val="15700965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FI" sz="1600" u="none" strike="noStrike"/>
                        <a:t>Delområde</a:t>
                      </a:r>
                      <a:endParaRPr lang="sv-FI" sz="1600" b="1" u="none" strike="noStrike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1600" u="none" strike="noStrike" err="1"/>
                        <a:t>Mv</a:t>
                      </a:r>
                      <a:r>
                        <a:rPr lang="sv-FI" sz="1600" u="none" strike="noStrike"/>
                        <a:t> (1–5)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i-FI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7444551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Vision och strategi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686454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Förvaltningsstruktur och organisation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9317940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Informationsbehov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5116078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Anskaffning av information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4870832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Organisering och lagring av information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3188467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Informationsprodukter och tjänster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4364493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Delning av information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1097635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Använding av information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5081345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Mätare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6232997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Fördelar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3703604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>
                        <a:spcBef>
                          <a:spcPts val="0"/>
                        </a:spcBef>
                      </a:pP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64334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C87C7-6AF7-4CF6-BD41-572D10CD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25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05557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68E4-A49F-4B25-9178-093F606B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Tillfredsställelse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5ADB91-7C37-4ECE-97CD-6531CE2F3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932470"/>
              </p:ext>
            </p:extLst>
          </p:nvPr>
        </p:nvGraphicFramePr>
        <p:xfrm>
          <a:off x="2589826" y="1457695"/>
          <a:ext cx="6657092" cy="45646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5312">
                  <a:extLst>
                    <a:ext uri="{9D8B030D-6E8A-4147-A177-3AD203B41FA5}">
                      <a16:colId xmlns:a16="http://schemas.microsoft.com/office/drawing/2014/main" val="3796755349"/>
                    </a:ext>
                  </a:extLst>
                </a:gridCol>
                <a:gridCol w="1385890">
                  <a:extLst>
                    <a:ext uri="{9D8B030D-6E8A-4147-A177-3AD203B41FA5}">
                      <a16:colId xmlns:a16="http://schemas.microsoft.com/office/drawing/2014/main" val="933468118"/>
                    </a:ext>
                  </a:extLst>
                </a:gridCol>
                <a:gridCol w="1385890">
                  <a:extLst>
                    <a:ext uri="{9D8B030D-6E8A-4147-A177-3AD203B41FA5}">
                      <a16:colId xmlns:a16="http://schemas.microsoft.com/office/drawing/2014/main" val="363575089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sv-FI" sz="1600" u="none" strike="noStrike"/>
                        <a:t>Delområde</a:t>
                      </a:r>
                      <a:endParaRPr lang="sv-FI" sz="1600" b="1" u="none" strike="noStrike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FI" sz="1600" u="none" strike="noStrike" err="1"/>
                        <a:t>Mv</a:t>
                      </a:r>
                      <a:r>
                        <a:rPr lang="sv-FI" sz="1600" u="none" strike="noStrike"/>
                        <a:t> (1–5)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fi-FI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9376251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Vision och strategi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6715390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Förvaltningsstruktur och organisation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02328603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Informationsbehov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6958904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Anskaffning av information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2735248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Organisering och lagring av information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0630587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Informationsprodukter och tjänster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3496803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Delning av information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5387103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Använding av information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1850362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Mätare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2341660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sv-FI" sz="1400" u="none" strike="noStrike"/>
                        <a:t>Fördelar</a:t>
                      </a: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419015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>
                        <a:spcBef>
                          <a:spcPts val="0"/>
                        </a:spcBef>
                      </a:pPr>
                      <a:endParaRPr lang="sv-FI" sz="1400" b="0" i="0" u="none" strike="noStrik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FI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FI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01563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4D816-5BED-48FC-9704-0941981A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26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94450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30A8-3EEE-49F0-B112-A15A3E887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Delområdesspecifika</a:t>
            </a:r>
            <a:r>
              <a:rPr lang="fi-FI" dirty="0"/>
              <a:t> </a:t>
            </a:r>
            <a:r>
              <a:rPr lang="fi-FI" dirty="0" err="1"/>
              <a:t>påståenden</a:t>
            </a:r>
            <a:endParaRPr lang="fi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ED17428-1613-4F6B-A49D-CC99C521A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400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1. Vision </a:t>
            </a:r>
            <a:r>
              <a:rPr lang="fi-FI" err="1"/>
              <a:t>och</a:t>
            </a:r>
            <a:r>
              <a:rPr lang="fi-FI"/>
              <a:t> strategi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1B3256-6794-4A7A-A985-D7B922060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273355"/>
              </p:ext>
            </p:extLst>
          </p:nvPr>
        </p:nvGraphicFramePr>
        <p:xfrm>
          <a:off x="493713" y="1312450"/>
          <a:ext cx="11135070" cy="54760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6657">
                  <a:extLst>
                    <a:ext uri="{9D8B030D-6E8A-4147-A177-3AD203B41FA5}">
                      <a16:colId xmlns:a16="http://schemas.microsoft.com/office/drawing/2014/main" val="3855912457"/>
                    </a:ext>
                  </a:extLst>
                </a:gridCol>
                <a:gridCol w="6901672">
                  <a:extLst>
                    <a:ext uri="{9D8B030D-6E8A-4147-A177-3AD203B41FA5}">
                      <a16:colId xmlns:a16="http://schemas.microsoft.com/office/drawing/2014/main" val="2474050265"/>
                    </a:ext>
                  </a:extLst>
                </a:gridCol>
                <a:gridCol w="954948">
                  <a:extLst>
                    <a:ext uri="{9D8B030D-6E8A-4147-A177-3AD203B41FA5}">
                      <a16:colId xmlns:a16="http://schemas.microsoft.com/office/drawing/2014/main" val="4046100248"/>
                    </a:ext>
                  </a:extLst>
                </a:gridCol>
                <a:gridCol w="737916">
                  <a:extLst>
                    <a:ext uri="{9D8B030D-6E8A-4147-A177-3AD203B41FA5}">
                      <a16:colId xmlns:a16="http://schemas.microsoft.com/office/drawing/2014/main" val="1070259972"/>
                    </a:ext>
                  </a:extLst>
                </a:gridCol>
                <a:gridCol w="813877">
                  <a:extLst>
                    <a:ext uri="{9D8B030D-6E8A-4147-A177-3AD203B41FA5}">
                      <a16:colId xmlns:a16="http://schemas.microsoft.com/office/drawing/2014/main" val="2638796079"/>
                    </a:ext>
                  </a:extLst>
                </a:gridCol>
              </a:tblGrid>
              <a:tr h="3087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fi-FI" sz="14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fi-FI" sz="14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bedöms</a:t>
                      </a:r>
                      <a:endParaRPr lang="fi-FI" sz="14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Påstående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 (1-5)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/>
                </a:tc>
                <a:extLst>
                  <a:ext uri="{0D108BD9-81ED-4DB2-BD59-A6C34878D82A}">
                    <a16:rowId xmlns:a16="http://schemas.microsoft.com/office/drawing/2014/main" val="4274895733"/>
                  </a:ext>
                </a:extLst>
              </a:tr>
              <a:tr h="293470">
                <a:tc rowSpan="2">
                  <a:txBody>
                    <a:bodyPr/>
                    <a:lstStyle/>
                    <a:p>
                      <a:pPr marL="180000" algn="l" defTabSz="914400" rtl="0" eaLnBrk="1" fontAlgn="b" latinLnBrk="0" hangingPunct="1"/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Informationsledningens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strategi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80000" algn="l" defTabSz="914400" rtl="0" eaLnBrk="1" fontAlgn="b" latinLnBrk="0" hangingPunct="1"/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mål</a:t>
                      </a:r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Vår organisation har en officiell informationsledningsstrategi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806732710"/>
                  </a:ext>
                </a:extLst>
              </a:tr>
              <a:tr h="29347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Målen för informationsledningen är identifierade i hela vår organisation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976741552"/>
                  </a:ext>
                </a:extLst>
              </a:tr>
              <a:tr h="293470">
                <a:tc rowSpan="3">
                  <a:txBody>
                    <a:bodyPr/>
                    <a:lstStyle/>
                    <a:p>
                      <a:pPr marL="180000" algn="l" defTabSz="914400" rtl="0" eaLnBrk="1" fontAlgn="b" latinLnBrk="0" hangingPunct="1"/>
                      <a:r>
                        <a:rPr lang="sv-SE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Informationsledningens förbindelse till hela </a:t>
                      </a:r>
                    </a:p>
                    <a:p>
                      <a:pPr marL="180000" algn="l" defTabSz="914400" rtl="0" eaLnBrk="1" fontAlgn="b" latinLnBrk="0" hangingPunct="1"/>
                      <a:r>
                        <a:rPr lang="sv-SE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organisationens strategi</a:t>
                      </a:r>
                    </a:p>
                    <a:p>
                      <a:pPr marL="180000" algn="l" defTabSz="914400" rtl="0" eaLnBrk="1" fontAlgn="b" latinLnBrk="0" hangingPunct="1"/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Informationsledningen 'r en del av vår organisations strategi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124743368"/>
                  </a:ext>
                </a:extLst>
              </a:tr>
              <a:tr h="4231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Informationsledning stöder vårt organisations strategiska, taktiska och operativa beslutsfattande</a:t>
                      </a: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1890234273"/>
                  </a:ext>
                </a:extLst>
              </a:tr>
              <a:tr h="29347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Informationsledning är en del av ledningssystemet i vår organisation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1045964451"/>
                  </a:ext>
                </a:extLst>
              </a:tr>
              <a:tr h="293470">
                <a:tc rowSpan="3">
                  <a:txBody>
                    <a:bodyPr/>
                    <a:lstStyle/>
                    <a:p>
                      <a:pPr marL="180000" algn="l" defTabSz="914400" rtl="0" eaLnBrk="1" fontAlgn="b" latinLnBrk="0" hangingPunct="1"/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Informationsledningens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omfattning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betydelse</a:t>
                      </a:r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algn="l" defTabSz="914400" rtl="0" eaLnBrk="1" fontAlgn="b" latinLnBrk="0" hangingPunct="1"/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Informationsledningens praxis har spridits i stor utsträckning i vår organisation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209050473"/>
                  </a:ext>
                </a:extLst>
              </a:tr>
              <a:tr h="4231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Vår IT-organisation arbetar tillsammans med den övriga organisationen för att definiera kraven på en informationsledningslösning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399265331"/>
                  </a:ext>
                </a:extLst>
              </a:tr>
              <a:tr h="4231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Informationsledningen har identifierats som vår organisations centrala kompetens/kunskapsområde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4164928861"/>
                  </a:ext>
                </a:extLst>
              </a:tr>
              <a:tr h="293470">
                <a:tc rowSpan="5">
                  <a:txBody>
                    <a:bodyPr/>
                    <a:lstStyle/>
                    <a:p>
                      <a:pPr marL="180000" algn="l" defTabSz="914400" rtl="0" eaLnBrk="1" fontAlgn="b" latinLnBrk="0" hangingPunct="1"/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Systematisk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inställning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informationsledning</a:t>
                      </a:r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algn="l" defTabSz="914400" rtl="0" eaLnBrk="1" fontAlgn="b" latinLnBrk="0" hangingPunct="1"/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Vår organisation har en plan för att utveckla informationsledningens förmågor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638416916"/>
                  </a:ext>
                </a:extLst>
              </a:tr>
              <a:tr h="29347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Informationsledningen är inte enbart ett datasystemprojekt i vår organisation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2657666971"/>
                  </a:ext>
                </a:extLst>
              </a:tr>
              <a:tr h="29347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Vi har utsedda ansvarspersoner för informationsledningen 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885248999"/>
                  </a:ext>
                </a:extLst>
              </a:tr>
              <a:tr h="29347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Informationsledningssystemet utvecklas kontinuerligt i vår organisation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1868749302"/>
                  </a:ext>
                </a:extLst>
              </a:tr>
              <a:tr h="29347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Vi har en kontinuerlig process för utveckling av informationsledningen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884046935"/>
                  </a:ext>
                </a:extLst>
              </a:tr>
              <a:tr h="896171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/>
                      <a:r>
                        <a:rPr lang="sv-SE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Tillfredsställelsen med informationsledningens vision </a:t>
                      </a:r>
                    </a:p>
                    <a:p>
                      <a:pPr marL="180000" algn="l" defTabSz="914400" rtl="0" eaLnBrk="1" fontAlgn="b" latinLnBrk="0" hangingPunct="1"/>
                      <a:r>
                        <a:rPr lang="sv-SE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 strategi</a:t>
                      </a:r>
                    </a:p>
                    <a:p>
                      <a:pPr marL="180000" algn="l" defTabSz="914400" rtl="0" eaLnBrk="1" fontAlgn="b" latinLnBrk="0" hangingPunct="1"/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Jag är i sin helhet nöjd med hur informationsledningen syns i vår organisations strategiska ledning</a:t>
                      </a: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1240309251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28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821166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2. </a:t>
            </a:r>
            <a:r>
              <a:rPr lang="fi-FI" err="1"/>
              <a:t>Förvaltningsstruktur</a:t>
            </a:r>
            <a:r>
              <a:rPr lang="fi-FI"/>
              <a:t> </a:t>
            </a:r>
            <a:r>
              <a:rPr lang="fi-FI" err="1"/>
              <a:t>och</a:t>
            </a:r>
            <a:r>
              <a:rPr lang="fi-FI"/>
              <a:t> </a:t>
            </a:r>
            <a:r>
              <a:rPr lang="fi-FI" err="1"/>
              <a:t>organisation</a:t>
            </a:r>
            <a:br>
              <a:rPr lang="fi-FI"/>
            </a:br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716D7-2894-4F3B-9F98-BF6C316FE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685869"/>
              </p:ext>
            </p:extLst>
          </p:nvPr>
        </p:nvGraphicFramePr>
        <p:xfrm>
          <a:off x="494066" y="1236845"/>
          <a:ext cx="11203868" cy="55330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4835">
                  <a:extLst>
                    <a:ext uri="{9D8B030D-6E8A-4147-A177-3AD203B41FA5}">
                      <a16:colId xmlns:a16="http://schemas.microsoft.com/office/drawing/2014/main" val="244944126"/>
                    </a:ext>
                  </a:extLst>
                </a:gridCol>
                <a:gridCol w="6529500">
                  <a:extLst>
                    <a:ext uri="{9D8B030D-6E8A-4147-A177-3AD203B41FA5}">
                      <a16:colId xmlns:a16="http://schemas.microsoft.com/office/drawing/2014/main" val="2756393593"/>
                    </a:ext>
                  </a:extLst>
                </a:gridCol>
                <a:gridCol w="984144">
                  <a:extLst>
                    <a:ext uri="{9D8B030D-6E8A-4147-A177-3AD203B41FA5}">
                      <a16:colId xmlns:a16="http://schemas.microsoft.com/office/drawing/2014/main" val="1426168608"/>
                    </a:ext>
                  </a:extLst>
                </a:gridCol>
                <a:gridCol w="784973">
                  <a:extLst>
                    <a:ext uri="{9D8B030D-6E8A-4147-A177-3AD203B41FA5}">
                      <a16:colId xmlns:a16="http://schemas.microsoft.com/office/drawing/2014/main" val="3074628596"/>
                    </a:ext>
                  </a:extLst>
                </a:gridCol>
                <a:gridCol w="890416">
                  <a:extLst>
                    <a:ext uri="{9D8B030D-6E8A-4147-A177-3AD203B41FA5}">
                      <a16:colId xmlns:a16="http://schemas.microsoft.com/office/drawing/2014/main" val="3832820639"/>
                    </a:ext>
                  </a:extLst>
                </a:gridCol>
              </a:tblGrid>
              <a:tr h="33933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 err="1">
                          <a:effectLst/>
                        </a:rPr>
                        <a:t>Faktor</a:t>
                      </a:r>
                      <a:r>
                        <a:rPr lang="fi-FI" sz="1600" u="none" strike="noStrike" kern="1200">
                          <a:effectLst/>
                        </a:rPr>
                        <a:t> </a:t>
                      </a:r>
                      <a:r>
                        <a:rPr lang="fi-FI" sz="1600" u="none" strike="noStrike" kern="1200" err="1">
                          <a:effectLst/>
                        </a:rPr>
                        <a:t>som</a:t>
                      </a:r>
                      <a:r>
                        <a:rPr lang="fi-FI" sz="1600" u="none" strike="noStrike" kern="1200">
                          <a:effectLst/>
                        </a:rPr>
                        <a:t> </a:t>
                      </a:r>
                      <a:r>
                        <a:rPr lang="fi-FI" sz="1600" u="none" strike="noStrike" kern="1200" err="1">
                          <a:effectLst/>
                        </a:rPr>
                        <a:t>bedöms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Påstående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Mv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extLst>
                  <a:ext uri="{0D108BD9-81ED-4DB2-BD59-A6C34878D82A}">
                    <a16:rowId xmlns:a16="http://schemas.microsoft.com/office/drawing/2014/main" val="2134070115"/>
                  </a:ext>
                </a:extLst>
              </a:tr>
              <a:tr h="327842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Stöd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från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högsta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ledningen</a:t>
                      </a:r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Vår ledning har förbundit sig till att utveckla informationsledningen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4061583027"/>
                  </a:ext>
                </a:extLst>
              </a:tr>
              <a:tr h="411204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Våra chefer uppmuntrar de anställda att utnyttja informationen effektivare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62740769"/>
                  </a:ext>
                </a:extLst>
              </a:tr>
              <a:tr h="42010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Vår högsta ledning har tydligt uttryckt sitt stöd för utvecklingen av informationsledningen 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2405513503"/>
                  </a:ext>
                </a:extLst>
              </a:tr>
              <a:tr h="280735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anställdas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engagemang</a:t>
                      </a:r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Arbetstagarna deltar i utvecklingen av informationsledningen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699336907"/>
                  </a:ext>
                </a:extLst>
              </a:tr>
              <a:tr h="42010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För att utveckla våra informationsledningslösningar engageras de personer som också kommer att använda dessa lösningar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319558206"/>
                  </a:ext>
                </a:extLst>
              </a:tr>
              <a:tr h="28073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Vår organisation har en positiv inställning till informationsledning 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406975138"/>
                  </a:ext>
                </a:extLst>
              </a:tr>
              <a:tr h="280735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Personalens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kompetens</a:t>
                      </a:r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Vår personal förstår vad informationsledning innebär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21233565"/>
                  </a:ext>
                </a:extLst>
              </a:tr>
              <a:tr h="411204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Vår personal förstår vilka fördelar informationsledningen kan ge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39491002"/>
                  </a:ext>
                </a:extLst>
              </a:tr>
              <a:tr h="28073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Vår personal kan utnyttja informationsledningslösningarna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925185934"/>
                  </a:ext>
                </a:extLst>
              </a:tr>
              <a:tr h="280735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Resurser</a:t>
                      </a:r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Vi har tillräckliga resurser för att behandla informationen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4069693205"/>
                  </a:ext>
                </a:extLst>
              </a:tr>
              <a:tr h="28073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Vi har tillräckliga resurser för att utnyttja data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212868806"/>
                  </a:ext>
                </a:extLst>
              </a:tr>
              <a:tr h="28073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Tillräckliga resurser erbjuds för att genomföra vår informationsledning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3535549247"/>
                  </a:ext>
                </a:extLst>
              </a:tr>
              <a:tr h="42010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Den utbildning som behövs för att genomföra vår informationsledning erbjuds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3091995757"/>
                  </a:ext>
                </a:extLst>
              </a:tr>
              <a:tr h="769578"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Tillfredsställelsen med förvaltningsstrukturen och organiseringen i anslutning till informationsledning</a:t>
                      </a:r>
                    </a:p>
                  </a:txBody>
                  <a:tcPr marL="9318" marR="931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Jag är i helhet nöjd med den förvaltningsstruktur som stöder vår informationsledning och organiseringen av den</a:t>
                      </a: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722123820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29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42633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2D2745-8A0F-48B5-8220-0CAA9EBCA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STM:n</a:t>
            </a:r>
            <a:r>
              <a:rPr lang="fi-FI" dirty="0"/>
              <a:t> toimeksiantona kehitettyä tietojohtamisen arviointimallia noudattava verkkokysely toteutettiin xx</a:t>
            </a:r>
          </a:p>
          <a:p>
            <a:r>
              <a:rPr lang="fi-FI" dirty="0"/>
              <a:t>Kutsut lähettiin xx henkilölle, vastauksia xx, vastausprosentti xxx</a:t>
            </a:r>
          </a:p>
          <a:p>
            <a:r>
              <a:rPr lang="fi-FI" dirty="0"/>
              <a:t>Vastaajat ryhmittäin:</a:t>
            </a:r>
          </a:p>
          <a:p>
            <a:r>
              <a:rPr lang="fi-FI" dirty="0"/>
              <a:t>Xx</a:t>
            </a:r>
          </a:p>
          <a:p>
            <a:r>
              <a:rPr lang="fi-FI" dirty="0"/>
              <a:t>Xx</a:t>
            </a:r>
          </a:p>
          <a:p>
            <a:r>
              <a:rPr lang="fi-FI" dirty="0"/>
              <a:t>Ei vastauksia:</a:t>
            </a:r>
          </a:p>
          <a:p>
            <a:r>
              <a:rPr lang="fi-FI" dirty="0"/>
              <a:t>Ryhmä, jossa on alle 5 vastaajaa, on yhdistetty ryhmään X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93040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3. </a:t>
            </a:r>
            <a:r>
              <a:rPr lang="fi-FI" err="1"/>
              <a:t>Informationsbehov</a:t>
            </a:r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2B0703-50F4-4491-9843-12C32B4A8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806396"/>
              </p:ext>
            </p:extLst>
          </p:nvPr>
        </p:nvGraphicFramePr>
        <p:xfrm>
          <a:off x="493518" y="1374019"/>
          <a:ext cx="11204963" cy="5016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624">
                  <a:extLst>
                    <a:ext uri="{9D8B030D-6E8A-4147-A177-3AD203B41FA5}">
                      <a16:colId xmlns:a16="http://schemas.microsoft.com/office/drawing/2014/main" val="2565882275"/>
                    </a:ext>
                  </a:extLst>
                </a:gridCol>
                <a:gridCol w="6969006">
                  <a:extLst>
                    <a:ext uri="{9D8B030D-6E8A-4147-A177-3AD203B41FA5}">
                      <a16:colId xmlns:a16="http://schemas.microsoft.com/office/drawing/2014/main" val="3901169371"/>
                    </a:ext>
                  </a:extLst>
                </a:gridCol>
                <a:gridCol w="929565">
                  <a:extLst>
                    <a:ext uri="{9D8B030D-6E8A-4147-A177-3AD203B41FA5}">
                      <a16:colId xmlns:a16="http://schemas.microsoft.com/office/drawing/2014/main" val="1119914357"/>
                    </a:ext>
                  </a:extLst>
                </a:gridCol>
                <a:gridCol w="715048">
                  <a:extLst>
                    <a:ext uri="{9D8B030D-6E8A-4147-A177-3AD203B41FA5}">
                      <a16:colId xmlns:a16="http://schemas.microsoft.com/office/drawing/2014/main" val="3302708976"/>
                    </a:ext>
                  </a:extLst>
                </a:gridCol>
                <a:gridCol w="762720">
                  <a:extLst>
                    <a:ext uri="{9D8B030D-6E8A-4147-A177-3AD203B41FA5}">
                      <a16:colId xmlns:a16="http://schemas.microsoft.com/office/drawing/2014/main" val="290752119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kern="1200" err="1">
                          <a:effectLst/>
                        </a:rPr>
                        <a:t>Faktor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som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bedöms</a:t>
                      </a:r>
                      <a:endParaRPr lang="fi-FI" sz="14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Påstående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Vm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EOS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25" marR="10025" marT="9525" marB="0" anchor="ctr"/>
                </a:tc>
                <a:extLst>
                  <a:ext uri="{0D108BD9-81ED-4DB2-BD59-A6C34878D82A}">
                    <a16:rowId xmlns:a16="http://schemas.microsoft.com/office/drawing/2014/main" val="1868781664"/>
                  </a:ext>
                </a:extLst>
              </a:tr>
              <a:tr h="440507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err="1">
                          <a:effectLst/>
                        </a:rPr>
                        <a:t>Identifieringen</a:t>
                      </a:r>
                      <a:r>
                        <a:rPr lang="fi-FI" sz="1200" u="none" strike="noStrike">
                          <a:effectLst/>
                        </a:rPr>
                        <a:t> av </a:t>
                      </a:r>
                      <a:r>
                        <a:rPr lang="fi-FI" sz="1200" u="none" strike="noStrike" err="1">
                          <a:effectLst/>
                        </a:rPr>
                        <a:t>informationsbehov</a:t>
                      </a:r>
                      <a:endParaRPr lang="fi-FI" sz="1200" u="none" strike="noStrike">
                        <a:effectLst/>
                      </a:endParaRPr>
                    </a:p>
                    <a:p>
                      <a:pPr marL="180000"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25" marR="100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Vi identifierar regelbundet de informationsbehov som vår organisations strategi och mål förutsätter</a:t>
                      </a: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1945746550"/>
                  </a:ext>
                </a:extLst>
              </a:tr>
              <a:tr h="44050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Vi följer regelbundet upp hur förändringar i verksamhetsmiljön påverkar informationsbehoven</a:t>
                      </a: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2258649750"/>
                  </a:ext>
                </a:extLst>
              </a:tr>
              <a:tr h="645894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Vi beaktar intressentgruppernas synpunkter på identifieringen av informationsbehoven i uppgiften att ordna tjänster (t.ex. kunder, politiska beslutsfattare, ministerier och skattebetalare)</a:t>
                      </a: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228352169"/>
                  </a:ext>
                </a:extLst>
              </a:tr>
              <a:tr h="48751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Vi kommunicerar aktivt om våra informationsbehov till tjänsteproducenterna</a:t>
                      </a: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4169561895"/>
                  </a:ext>
                </a:extLst>
              </a:tr>
              <a:tr h="437301">
                <a:tc rowSpan="4"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Förståelsen för informationsbehov</a:t>
                      </a:r>
                    </a:p>
                  </a:txBody>
                  <a:tcPr marL="10025" marR="100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Vi förstår våra externa intressentgruppers informationsbehov</a:t>
                      </a: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3239283280"/>
                  </a:ext>
                </a:extLst>
              </a:tr>
              <a:tr h="43730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Vi förstår de behov av information som ordnandet av tjänsterna förutsätter</a:t>
                      </a: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64826556"/>
                  </a:ext>
                </a:extLst>
              </a:tr>
              <a:tr h="43730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Vi förstår de informationsbehov som krävs för att jämföra områdena</a:t>
                      </a: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4153214890"/>
                  </a:ext>
                </a:extLst>
              </a:tr>
              <a:tr h="43730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Vi förstår på ett övergripande sätt vår organisations informationsbehov</a:t>
                      </a: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3763459460"/>
                  </a:ext>
                </a:extLst>
              </a:tr>
              <a:tr h="889508"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Tillfredsställelsen med </a:t>
                      </a:r>
                    </a:p>
                    <a:p>
                      <a:pPr marL="180000" algn="l" fontAlgn="b"/>
                      <a:r>
                        <a:rPr lang="sv-SE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informationsbehovens </a:t>
                      </a:r>
                    </a:p>
                    <a:p>
                      <a:pPr marL="180000" algn="l" fontAlgn="b"/>
                      <a:r>
                        <a:rPr lang="sv-SE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identifiering och </a:t>
                      </a:r>
                    </a:p>
                    <a:p>
                      <a:pPr marL="180000" algn="l" fontAlgn="b"/>
                      <a:r>
                        <a:rPr lang="sv-SE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begripande</a:t>
                      </a:r>
                    </a:p>
                  </a:txBody>
                  <a:tcPr marL="10025" marR="100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Jag är i sin helhet nöjd med vårt sätt att identifiera rätt informationsbehov</a:t>
                      </a:r>
                    </a:p>
                  </a:txBody>
                  <a:tcPr marL="10025" marR="100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20" marR="8020" marT="7620" marB="0" anchor="ctr"/>
                </a:tc>
                <a:extLst>
                  <a:ext uri="{0D108BD9-81ED-4DB2-BD59-A6C34878D82A}">
                    <a16:rowId xmlns:a16="http://schemas.microsoft.com/office/drawing/2014/main" val="1403378679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30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70842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4. </a:t>
            </a:r>
            <a:r>
              <a:rPr lang="fi-FI" err="1"/>
              <a:t>Anskaffning</a:t>
            </a:r>
            <a:r>
              <a:rPr lang="fi-FI"/>
              <a:t> av </a:t>
            </a:r>
            <a:r>
              <a:rPr lang="fi-FI" err="1"/>
              <a:t>information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31</a:t>
            </a:fld>
            <a:endParaRPr lang="fi-FI" b="1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A08D25-4F81-4548-A5E9-FB4AC7EAE0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431851"/>
              </p:ext>
            </p:extLst>
          </p:nvPr>
        </p:nvGraphicFramePr>
        <p:xfrm>
          <a:off x="546793" y="1664133"/>
          <a:ext cx="11098413" cy="35078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6054">
                  <a:extLst>
                    <a:ext uri="{9D8B030D-6E8A-4147-A177-3AD203B41FA5}">
                      <a16:colId xmlns:a16="http://schemas.microsoft.com/office/drawing/2014/main" val="3232127151"/>
                    </a:ext>
                  </a:extLst>
                </a:gridCol>
                <a:gridCol w="6753234">
                  <a:extLst>
                    <a:ext uri="{9D8B030D-6E8A-4147-A177-3AD203B41FA5}">
                      <a16:colId xmlns:a16="http://schemas.microsoft.com/office/drawing/2014/main" val="529627280"/>
                    </a:ext>
                  </a:extLst>
                </a:gridCol>
                <a:gridCol w="842347">
                  <a:extLst>
                    <a:ext uri="{9D8B030D-6E8A-4147-A177-3AD203B41FA5}">
                      <a16:colId xmlns:a16="http://schemas.microsoft.com/office/drawing/2014/main" val="899254839"/>
                    </a:ext>
                  </a:extLst>
                </a:gridCol>
                <a:gridCol w="779467">
                  <a:extLst>
                    <a:ext uri="{9D8B030D-6E8A-4147-A177-3AD203B41FA5}">
                      <a16:colId xmlns:a16="http://schemas.microsoft.com/office/drawing/2014/main" val="2378131756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val="14046106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fi-FI" sz="14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fi-FI" sz="14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bedöms</a:t>
                      </a:r>
                      <a:endParaRPr lang="fi-FI" sz="14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Påstående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Mv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546667"/>
                  </a:ext>
                </a:extLst>
              </a:tr>
              <a:tr h="593986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Insamling av information </a:t>
                      </a:r>
                    </a:p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och tillgänglighet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Våra processer för informationsinsamling är effektiva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3374426"/>
                  </a:ext>
                </a:extLst>
              </a:tr>
              <a:tr h="593986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Våra processer för informationsinsamling är automatiserade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4356606"/>
                  </a:ext>
                </a:extLst>
              </a:tr>
              <a:tr h="69874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Våra processer för informationsinsamling har beskrivits tydligt (inklusive bästa praxis)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8609326"/>
                  </a:ext>
                </a:extLst>
              </a:tr>
              <a:tr h="593986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Nödvändiga data är lättillgängliga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3921448"/>
                  </a:ext>
                </a:extLst>
              </a:tr>
              <a:tr h="667192"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200" i="1" u="none" strike="noStrike">
                          <a:effectLst/>
                        </a:rPr>
                        <a:t>Nöjdhet med anskaffande av information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Jag är i helhet nöjd med vår praxis för informationsinsamling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039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077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5. </a:t>
            </a:r>
            <a:r>
              <a:rPr lang="fi-FI" err="1"/>
              <a:t>Organisering</a:t>
            </a:r>
            <a:r>
              <a:rPr lang="fi-FI"/>
              <a:t> </a:t>
            </a:r>
            <a:r>
              <a:rPr lang="fi-FI" err="1"/>
              <a:t>och</a:t>
            </a:r>
            <a:r>
              <a:rPr lang="fi-FI"/>
              <a:t> </a:t>
            </a:r>
            <a:r>
              <a:rPr lang="fi-FI" err="1"/>
              <a:t>lagring</a:t>
            </a:r>
            <a:r>
              <a:rPr lang="fi-FI"/>
              <a:t> av </a:t>
            </a:r>
            <a:r>
              <a:rPr lang="fi-FI" err="1"/>
              <a:t>information</a:t>
            </a:r>
            <a:br>
              <a:rPr lang="fi-FI"/>
            </a:br>
            <a:endParaRPr lang="fi-FI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D106D8-500F-4F80-B082-E38484C70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422646"/>
              </p:ext>
            </p:extLst>
          </p:nvPr>
        </p:nvGraphicFramePr>
        <p:xfrm>
          <a:off x="481279" y="1401901"/>
          <a:ext cx="11204574" cy="51902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8485">
                  <a:extLst>
                    <a:ext uri="{9D8B030D-6E8A-4147-A177-3AD203B41FA5}">
                      <a16:colId xmlns:a16="http://schemas.microsoft.com/office/drawing/2014/main" val="3400379484"/>
                    </a:ext>
                  </a:extLst>
                </a:gridCol>
                <a:gridCol w="6828468">
                  <a:extLst>
                    <a:ext uri="{9D8B030D-6E8A-4147-A177-3AD203B41FA5}">
                      <a16:colId xmlns:a16="http://schemas.microsoft.com/office/drawing/2014/main" val="3155485510"/>
                    </a:ext>
                  </a:extLst>
                </a:gridCol>
                <a:gridCol w="907989">
                  <a:extLst>
                    <a:ext uri="{9D8B030D-6E8A-4147-A177-3AD203B41FA5}">
                      <a16:colId xmlns:a16="http://schemas.microsoft.com/office/drawing/2014/main" val="3994071925"/>
                    </a:ext>
                  </a:extLst>
                </a:gridCol>
                <a:gridCol w="847455">
                  <a:extLst>
                    <a:ext uri="{9D8B030D-6E8A-4147-A177-3AD203B41FA5}">
                      <a16:colId xmlns:a16="http://schemas.microsoft.com/office/drawing/2014/main" val="1031058586"/>
                    </a:ext>
                  </a:extLst>
                </a:gridCol>
                <a:gridCol w="702177">
                  <a:extLst>
                    <a:ext uri="{9D8B030D-6E8A-4147-A177-3AD203B41FA5}">
                      <a16:colId xmlns:a16="http://schemas.microsoft.com/office/drawing/2014/main" val="12700714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kern="1200" err="1">
                          <a:effectLst/>
                        </a:rPr>
                        <a:t>Faktor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som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bedöms</a:t>
                      </a:r>
                      <a:endParaRPr lang="fi-FI" sz="14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 err="1">
                          <a:effectLst/>
                        </a:rPr>
                        <a:t>Påstående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Mv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38" marR="9438" marT="9525" marB="0" anchor="ctr"/>
                </a:tc>
                <a:extLst>
                  <a:ext uri="{0D108BD9-81ED-4DB2-BD59-A6C34878D82A}">
                    <a16:rowId xmlns:a16="http://schemas.microsoft.com/office/drawing/2014/main" val="525381977"/>
                  </a:ext>
                </a:extLst>
              </a:tr>
              <a:tr h="389559">
                <a:tc rowSpan="5"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Övergripande arkitektur</a:t>
                      </a:r>
                    </a:p>
                  </a:txBody>
                  <a:tcPr marL="9438" marR="943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Vår organisation har en plattform eller ett system som förenar informationsledningen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3574705286"/>
                  </a:ext>
                </a:extLst>
              </a:tr>
              <a:tr h="45826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Planen för informationsledning styrs av vår verksamhet och tillhörande övergripande arkitektur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1093693298"/>
                  </a:ext>
                </a:extLst>
              </a:tr>
              <a:tr h="38955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Vi har en standardiserad helhetsarkitektur som stöd för informationsledning 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1868826614"/>
                  </a:ext>
                </a:extLst>
              </a:tr>
              <a:tr h="38955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Vår IT-arkitektur är flexibel för föränderliga informationsbehoven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359048086"/>
                  </a:ext>
                </a:extLst>
              </a:tr>
              <a:tr h="38955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Det finns inga överlappningar i vår IT-arkitektur 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1976121232"/>
                  </a:ext>
                </a:extLst>
              </a:tr>
              <a:tr h="439298">
                <a:tc rowSpan="2">
                  <a:txBody>
                    <a:bodyPr/>
                    <a:lstStyle/>
                    <a:p>
                      <a:pPr marL="180000" algn="l" fontAlgn="b"/>
                      <a:r>
                        <a:rPr lang="sv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Lagring av uppgifter i datasystem</a:t>
                      </a:r>
                    </a:p>
                  </a:txBody>
                  <a:tcPr marL="9438" marR="943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 vår organisation används ett datalager som innehåller data över hela organisationen 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4286811656"/>
                  </a:ext>
                </a:extLst>
              </a:tr>
              <a:tr h="45826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Vår organisation har gemensamma basdata (Master data) för de viktigaste helheterna, såsom kunder och tjänster 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2990123044"/>
                  </a:ext>
                </a:extLst>
              </a:tr>
              <a:tr h="389559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sv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 av information</a:t>
                      </a:r>
                    </a:p>
                  </a:txBody>
                  <a:tcPr marL="9438" marR="943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Vi integrerar data från olika informationskällor på ett planmässigt och kontrollerat sätt. 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672184717"/>
                  </a:ext>
                </a:extLst>
              </a:tr>
              <a:tr h="38955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Data är enhetliga mellan olika system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1678122762"/>
                  </a:ext>
                </a:extLst>
              </a:tr>
              <a:tr h="38955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Data möjliggör rapportering och analys i realtid 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923122389"/>
                  </a:ext>
                </a:extLst>
              </a:tr>
              <a:tr h="65415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Tillfredsställelsen med organiseringen och lagringen av information</a:t>
                      </a:r>
                    </a:p>
                  </a:txBody>
                  <a:tcPr marL="9438" marR="943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4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Jag är i helhet nöjd med organiseringen och lagringen av vår information</a:t>
                      </a:r>
                    </a:p>
                  </a:txBody>
                  <a:tcPr marL="9438" marR="9438" marT="9525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tc>
                  <a:txBody>
                    <a:bodyPr/>
                    <a:lstStyle/>
                    <a:p>
                      <a:pPr marL="180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0" marR="7550" marT="7620" marB="0" anchor="ctr"/>
                </a:tc>
                <a:extLst>
                  <a:ext uri="{0D108BD9-81ED-4DB2-BD59-A6C34878D82A}">
                    <a16:rowId xmlns:a16="http://schemas.microsoft.com/office/drawing/2014/main" val="2433542905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32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104327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6. </a:t>
            </a:r>
            <a:r>
              <a:rPr lang="fi-FI" err="1"/>
              <a:t>Informationsprodukter</a:t>
            </a:r>
            <a:r>
              <a:rPr lang="fi-FI"/>
              <a:t> </a:t>
            </a:r>
            <a:r>
              <a:rPr lang="fi-FI" err="1"/>
              <a:t>och</a:t>
            </a:r>
            <a:r>
              <a:rPr lang="fi-FI"/>
              <a:t> </a:t>
            </a:r>
            <a:r>
              <a:rPr lang="fi-FI" err="1"/>
              <a:t>tjänster</a:t>
            </a:r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9663B4-AE66-4E9F-A416-688AA4844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794695"/>
              </p:ext>
            </p:extLst>
          </p:nvPr>
        </p:nvGraphicFramePr>
        <p:xfrm>
          <a:off x="493713" y="1557770"/>
          <a:ext cx="11205339" cy="258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86222">
                  <a:extLst>
                    <a:ext uri="{9D8B030D-6E8A-4147-A177-3AD203B41FA5}">
                      <a16:colId xmlns:a16="http://schemas.microsoft.com/office/drawing/2014/main" val="762102529"/>
                    </a:ext>
                  </a:extLst>
                </a:gridCol>
                <a:gridCol w="1010093">
                  <a:extLst>
                    <a:ext uri="{9D8B030D-6E8A-4147-A177-3AD203B41FA5}">
                      <a16:colId xmlns:a16="http://schemas.microsoft.com/office/drawing/2014/main" val="1490501243"/>
                    </a:ext>
                  </a:extLst>
                </a:gridCol>
                <a:gridCol w="1109024">
                  <a:extLst>
                    <a:ext uri="{9D8B030D-6E8A-4147-A177-3AD203B41FA5}">
                      <a16:colId xmlns:a16="http://schemas.microsoft.com/office/drawing/2014/main" val="32132971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Vår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utnyttjar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huvudsakligen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%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N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9" marR="10239" marT="9525" marB="0" anchor="ctr"/>
                </a:tc>
                <a:extLst>
                  <a:ext uri="{0D108BD9-81ED-4DB2-BD59-A6C34878D82A}">
                    <a16:rowId xmlns:a16="http://schemas.microsoft.com/office/drawing/2014/main" val="2588948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>
                          <a:effectLst/>
                        </a:rPr>
                        <a:t>a)  </a:t>
                      </a:r>
                      <a:r>
                        <a:rPr lang="fi-FI" sz="1400" u="none" strike="noStrike" kern="1200" err="1">
                          <a:effectLst/>
                        </a:rPr>
                        <a:t>pappersrapportering</a:t>
                      </a:r>
                      <a:r>
                        <a:rPr lang="fi-FI" sz="1400" u="none" strike="noStrike" kern="1200">
                          <a:effectLst/>
                        </a:rPr>
                        <a:t> (</a:t>
                      </a:r>
                      <a:r>
                        <a:rPr lang="fi-FI" sz="1400" u="none" strike="noStrike" kern="1200" err="1">
                          <a:effectLst/>
                        </a:rPr>
                        <a:t>t.ex</a:t>
                      </a:r>
                      <a:r>
                        <a:rPr lang="fi-FI" sz="1400" u="none" strike="noStrike" kern="1200">
                          <a:effectLst/>
                        </a:rPr>
                        <a:t>.)</a:t>
                      </a:r>
                      <a:endParaRPr lang="fi-FI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4089111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>
                          <a:effectLst/>
                        </a:rPr>
                        <a:t>b) </a:t>
                      </a:r>
                      <a:r>
                        <a:rPr lang="fi-FI" sz="1400" u="none" strike="noStrike" kern="1200" err="1">
                          <a:effectLst/>
                        </a:rPr>
                        <a:t>elektroniska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rapporter</a:t>
                      </a:r>
                      <a:r>
                        <a:rPr lang="fi-FI" sz="1400" u="none" strike="noStrike" kern="1200">
                          <a:effectLst/>
                        </a:rPr>
                        <a:t> (</a:t>
                      </a:r>
                      <a:r>
                        <a:rPr lang="fi-FI" sz="1400" u="none" strike="noStrike" kern="1200" err="1">
                          <a:effectLst/>
                        </a:rPr>
                        <a:t>t.ex</a:t>
                      </a:r>
                      <a:r>
                        <a:rPr lang="fi-FI" sz="1400" u="none" strike="noStrike" kern="1200">
                          <a:effectLst/>
                        </a:rPr>
                        <a:t>.)</a:t>
                      </a:r>
                      <a:endParaRPr lang="fi-FI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307647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>
                          <a:effectLst/>
                        </a:rPr>
                        <a:t>c) </a:t>
                      </a:r>
                      <a:r>
                        <a:rPr lang="fi-FI" sz="1400" u="none" strike="noStrike" kern="1200" err="1">
                          <a:effectLst/>
                        </a:rPr>
                        <a:t>interaktiva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rapporter</a:t>
                      </a:r>
                      <a:r>
                        <a:rPr lang="fi-FI" sz="1400" u="none" strike="noStrike" kern="1200">
                          <a:effectLst/>
                        </a:rPr>
                        <a:t> (</a:t>
                      </a:r>
                      <a:r>
                        <a:rPr lang="fi-FI" sz="1400" u="none" strike="noStrike" kern="1200" err="1">
                          <a:effectLst/>
                        </a:rPr>
                        <a:t>t.ex</a:t>
                      </a:r>
                      <a:r>
                        <a:rPr lang="fi-FI" sz="1400" u="none" strike="noStrike" kern="1200">
                          <a:effectLst/>
                        </a:rPr>
                        <a:t>.)</a:t>
                      </a:r>
                      <a:endParaRPr lang="fi-FI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281022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>
                          <a:effectLst/>
                        </a:rPr>
                        <a:t>d) </a:t>
                      </a:r>
                      <a:r>
                        <a:rPr lang="fi-FI" sz="1400" u="none" strike="noStrike" kern="1200" err="1">
                          <a:effectLst/>
                        </a:rPr>
                        <a:t>analytiska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tillämpningar</a:t>
                      </a:r>
                      <a:r>
                        <a:rPr lang="fi-FI" sz="1400" u="none" strike="noStrike" kern="1200">
                          <a:effectLst/>
                        </a:rPr>
                        <a:t> (</a:t>
                      </a:r>
                      <a:r>
                        <a:rPr lang="fi-FI" sz="1400" u="none" strike="noStrike" kern="1200" err="1">
                          <a:effectLst/>
                        </a:rPr>
                        <a:t>t.ex</a:t>
                      </a:r>
                      <a:r>
                        <a:rPr lang="fi-FI" sz="1400" u="none" strike="noStrike" kern="1200">
                          <a:effectLst/>
                        </a:rPr>
                        <a:t>.)</a:t>
                      </a:r>
                      <a:endParaRPr lang="fi-FI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2987028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>
                          <a:effectLst/>
                        </a:rPr>
                        <a:t>e) </a:t>
                      </a:r>
                      <a:r>
                        <a:rPr lang="fi-FI" sz="1400" u="none" strike="noStrike" kern="1200" err="1">
                          <a:effectLst/>
                        </a:rPr>
                        <a:t>utvinning</a:t>
                      </a:r>
                      <a:r>
                        <a:rPr lang="fi-FI" sz="1400" u="none" strike="noStrike" kern="1200">
                          <a:effectLst/>
                        </a:rPr>
                        <a:t> av </a:t>
                      </a:r>
                      <a:r>
                        <a:rPr lang="fi-FI" sz="1400" u="none" strike="noStrike" kern="1200" err="1">
                          <a:effectLst/>
                        </a:rPr>
                        <a:t>information</a:t>
                      </a:r>
                      <a:r>
                        <a:rPr lang="fi-FI" sz="1400" u="none" strike="noStrike" kern="1200">
                          <a:effectLst/>
                        </a:rPr>
                        <a:t> (</a:t>
                      </a:r>
                      <a:r>
                        <a:rPr lang="fi-FI" sz="1400" u="none" strike="noStrike" kern="1200" err="1">
                          <a:effectLst/>
                        </a:rPr>
                        <a:t>t.ex</a:t>
                      </a:r>
                      <a:r>
                        <a:rPr lang="fi-FI" sz="1400" u="none" strike="noStrike" kern="1200">
                          <a:effectLst/>
                        </a:rPr>
                        <a:t>.)</a:t>
                      </a:r>
                      <a:endParaRPr lang="fi-FI" sz="1400" b="0" i="0" u="none" strike="noStrike" kern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21852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i-FI" sz="1400" u="none" strike="noStrike" kern="1200">
                          <a:effectLst/>
                        </a:rPr>
                        <a:t>f) </a:t>
                      </a:r>
                      <a:r>
                        <a:rPr lang="fi-FI" sz="1400" u="none" strike="noStrike" kern="1200" err="1">
                          <a:effectLst/>
                        </a:rPr>
                        <a:t>ledningens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arbetsbord</a:t>
                      </a:r>
                      <a:r>
                        <a:rPr lang="fi-FI" sz="1400" u="none" strike="noStrike" kern="1200">
                          <a:effectLst/>
                        </a:rPr>
                        <a:t> (</a:t>
                      </a:r>
                      <a:r>
                        <a:rPr lang="fi-FI" sz="1400" u="none" strike="noStrike" kern="1200" err="1">
                          <a:effectLst/>
                        </a:rPr>
                        <a:t>t.ex</a:t>
                      </a:r>
                      <a:r>
                        <a:rPr lang="fi-FI" sz="1400" u="none" strike="noStrike" kern="1200">
                          <a:effectLst/>
                        </a:rPr>
                        <a:t>.)</a:t>
                      </a:r>
                      <a:endParaRPr lang="fi-FI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239" marR="1023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1" marR="8191" marT="7620" marB="0" anchor="ctr"/>
                </a:tc>
                <a:extLst>
                  <a:ext uri="{0D108BD9-81ED-4DB2-BD59-A6C34878D82A}">
                    <a16:rowId xmlns:a16="http://schemas.microsoft.com/office/drawing/2014/main" val="1598925179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33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148149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6. </a:t>
            </a:r>
            <a:r>
              <a:rPr lang="fi-FI" err="1"/>
              <a:t>Informationsprodukter</a:t>
            </a:r>
            <a:r>
              <a:rPr lang="fi-FI"/>
              <a:t> </a:t>
            </a:r>
            <a:r>
              <a:rPr lang="fi-FI" err="1"/>
              <a:t>och</a:t>
            </a:r>
            <a:r>
              <a:rPr lang="fi-FI"/>
              <a:t> </a:t>
            </a:r>
            <a:r>
              <a:rPr lang="fi-FI" err="1"/>
              <a:t>tjänster</a:t>
            </a:r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581C32-6B79-4BD1-95BA-B0D1BF9BB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441721"/>
              </p:ext>
            </p:extLst>
          </p:nvPr>
        </p:nvGraphicFramePr>
        <p:xfrm>
          <a:off x="394265" y="1437698"/>
          <a:ext cx="11308208" cy="4843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2903">
                  <a:extLst>
                    <a:ext uri="{9D8B030D-6E8A-4147-A177-3AD203B41FA5}">
                      <a16:colId xmlns:a16="http://schemas.microsoft.com/office/drawing/2014/main" val="1532034441"/>
                    </a:ext>
                  </a:extLst>
                </a:gridCol>
                <a:gridCol w="7100578">
                  <a:extLst>
                    <a:ext uri="{9D8B030D-6E8A-4147-A177-3AD203B41FA5}">
                      <a16:colId xmlns:a16="http://schemas.microsoft.com/office/drawing/2014/main" val="2603442820"/>
                    </a:ext>
                  </a:extLst>
                </a:gridCol>
                <a:gridCol w="891228">
                  <a:extLst>
                    <a:ext uri="{9D8B030D-6E8A-4147-A177-3AD203B41FA5}">
                      <a16:colId xmlns:a16="http://schemas.microsoft.com/office/drawing/2014/main" val="549528117"/>
                    </a:ext>
                  </a:extLst>
                </a:gridCol>
                <a:gridCol w="681284">
                  <a:extLst>
                    <a:ext uri="{9D8B030D-6E8A-4147-A177-3AD203B41FA5}">
                      <a16:colId xmlns:a16="http://schemas.microsoft.com/office/drawing/2014/main" val="3700597590"/>
                    </a:ext>
                  </a:extLst>
                </a:gridCol>
                <a:gridCol w="782215">
                  <a:extLst>
                    <a:ext uri="{9D8B030D-6E8A-4147-A177-3AD203B41FA5}">
                      <a16:colId xmlns:a16="http://schemas.microsoft.com/office/drawing/2014/main" val="2391601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kern="1200" err="1">
                          <a:effectLst/>
                        </a:rPr>
                        <a:t>Faktor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som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bedöms</a:t>
                      </a:r>
                      <a:endParaRPr lang="fi-FI" sz="14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 err="1">
                          <a:effectLst/>
                        </a:rPr>
                        <a:t>Påstående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Mv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Vetj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3" marR="9453" marT="9525" marB="0" anchor="ctr"/>
                </a:tc>
                <a:extLst>
                  <a:ext uri="{0D108BD9-81ED-4DB2-BD59-A6C34878D82A}">
                    <a16:rowId xmlns:a16="http://schemas.microsoft.com/office/drawing/2014/main" val="3111994969"/>
                  </a:ext>
                </a:extLst>
              </a:tr>
              <a:tr h="612651">
                <a:tc rowSpan="6">
                  <a:txBody>
                    <a:bodyPr/>
                    <a:lstStyle/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Datasystemens stöd för rapportering och analys</a:t>
                      </a:r>
                    </a:p>
                    <a:p>
                      <a:pPr marL="180000"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Våra datasystem gör det tekniskt möjligt att granska data på olika precisionsnivåer</a:t>
                      </a: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3980652171"/>
                  </a:ext>
                </a:extLst>
              </a:tr>
              <a:tr h="52079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Vi har tillgång till en arbetsbordslösning för ledningen som är anpassad efter behoven</a:t>
                      </a: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4157994059"/>
                  </a:ext>
                </a:extLst>
              </a:tr>
              <a:tr h="61265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Ledningens arbetsbord eller något annat visualiseringsverktyg gör det möjligt att borra in i informationen </a:t>
                      </a: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3748749760"/>
                  </a:ext>
                </a:extLst>
              </a:tr>
              <a:tr h="61265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Vi har tillgång till tillräckliga analystjänster för informationsledning för vidareförädling och utnyttjande av information</a:t>
                      </a: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4117859422"/>
                  </a:ext>
                </a:extLst>
              </a:tr>
              <a:tr h="612651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Vår nuvarande datasystemlösning (de operativa systemen) stöder informationsledningen i tillräcklig utsträckning</a:t>
                      </a: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4282454360"/>
                  </a:ext>
                </a:extLst>
              </a:tr>
              <a:tr h="58229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 vår organisation får vi ett betydande mervärde med hjälp av de analyser vi använder</a:t>
                      </a: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2893724045"/>
                  </a:ext>
                </a:extLst>
              </a:tr>
              <a:tr h="92935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200" i="1" u="none" strike="noStrike">
                          <a:effectLst/>
                        </a:rPr>
                        <a:t>Tillfredsställelsen </a:t>
                      </a:r>
                    </a:p>
                    <a:p>
                      <a:pPr marL="180000" algn="l" fontAlgn="b"/>
                      <a:r>
                        <a:rPr lang="sv-SE" sz="1200" i="1" u="none" strike="noStrike">
                          <a:effectLst/>
                        </a:rPr>
                        <a:t>med dataprodukterna </a:t>
                      </a:r>
                    </a:p>
                    <a:p>
                      <a:pPr marL="180000" algn="l" fontAlgn="b"/>
                      <a:r>
                        <a:rPr lang="sv-SE" sz="1200" i="1" u="none" strike="noStrike">
                          <a:effectLst/>
                        </a:rPr>
                        <a:t>och tjänsterna</a:t>
                      </a:r>
                    </a:p>
                    <a:p>
                      <a:pPr marL="180000" algn="l" fontAlgn="b"/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3" marR="9453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Jag är i helhet nöjd med de system som stöder vår rapportering av information</a:t>
                      </a:r>
                    </a:p>
                  </a:txBody>
                  <a:tcPr marL="9453" marR="945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2" marR="7562" marT="7620" marB="0" anchor="ctr"/>
                </a:tc>
                <a:extLst>
                  <a:ext uri="{0D108BD9-81ED-4DB2-BD59-A6C34878D82A}">
                    <a16:rowId xmlns:a16="http://schemas.microsoft.com/office/drawing/2014/main" val="2594457056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34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340426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25" y="346283"/>
            <a:ext cx="10400080" cy="1325563"/>
          </a:xfrm>
        </p:spPr>
        <p:txBody>
          <a:bodyPr/>
          <a:lstStyle/>
          <a:p>
            <a:r>
              <a:rPr lang="fi-FI"/>
              <a:t>7. </a:t>
            </a:r>
            <a:r>
              <a:rPr lang="fi-FI" err="1"/>
              <a:t>Delning</a:t>
            </a:r>
            <a:r>
              <a:rPr lang="fi-FI"/>
              <a:t> av </a:t>
            </a:r>
            <a:r>
              <a:rPr lang="fi-FI" err="1"/>
              <a:t>information</a:t>
            </a:r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209146-D331-4604-ABC2-1A4E67222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486651"/>
              </p:ext>
            </p:extLst>
          </p:nvPr>
        </p:nvGraphicFramePr>
        <p:xfrm>
          <a:off x="481493" y="1441559"/>
          <a:ext cx="11204145" cy="49147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3242">
                  <a:extLst>
                    <a:ext uri="{9D8B030D-6E8A-4147-A177-3AD203B41FA5}">
                      <a16:colId xmlns:a16="http://schemas.microsoft.com/office/drawing/2014/main" val="4274707600"/>
                    </a:ext>
                  </a:extLst>
                </a:gridCol>
                <a:gridCol w="6621565">
                  <a:extLst>
                    <a:ext uri="{9D8B030D-6E8A-4147-A177-3AD203B41FA5}">
                      <a16:colId xmlns:a16="http://schemas.microsoft.com/office/drawing/2014/main" val="133119854"/>
                    </a:ext>
                  </a:extLst>
                </a:gridCol>
                <a:gridCol w="937642">
                  <a:extLst>
                    <a:ext uri="{9D8B030D-6E8A-4147-A177-3AD203B41FA5}">
                      <a16:colId xmlns:a16="http://schemas.microsoft.com/office/drawing/2014/main" val="1117070005"/>
                    </a:ext>
                  </a:extLst>
                </a:gridCol>
                <a:gridCol w="989370">
                  <a:extLst>
                    <a:ext uri="{9D8B030D-6E8A-4147-A177-3AD203B41FA5}">
                      <a16:colId xmlns:a16="http://schemas.microsoft.com/office/drawing/2014/main" val="3450099407"/>
                    </a:ext>
                  </a:extLst>
                </a:gridCol>
                <a:gridCol w="872326">
                  <a:extLst>
                    <a:ext uri="{9D8B030D-6E8A-4147-A177-3AD203B41FA5}">
                      <a16:colId xmlns:a16="http://schemas.microsoft.com/office/drawing/2014/main" val="211247432"/>
                    </a:ext>
                  </a:extLst>
                </a:gridCol>
              </a:tblGrid>
              <a:tr h="35477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kern="1200" err="1">
                          <a:effectLst/>
                        </a:rPr>
                        <a:t>Faktor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som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bedöms</a:t>
                      </a:r>
                      <a:endParaRPr lang="fi-FI" sz="14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Påstående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Mv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/>
                </a:tc>
                <a:extLst>
                  <a:ext uri="{0D108BD9-81ED-4DB2-BD59-A6C34878D82A}">
                    <a16:rowId xmlns:a16="http://schemas.microsoft.com/office/drawing/2014/main" val="1666703239"/>
                  </a:ext>
                </a:extLst>
              </a:tr>
              <a:tr h="395523">
                <a:tc rowSpan="7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err="1">
                          <a:effectLst/>
                        </a:rPr>
                        <a:t>Kommunikation</a:t>
                      </a:r>
                      <a:r>
                        <a:rPr lang="fi-FI" sz="1200" u="none" strike="noStrike">
                          <a:effectLst/>
                        </a:rPr>
                        <a:t> av </a:t>
                      </a:r>
                      <a:r>
                        <a:rPr lang="fi-FI" sz="1200" u="none" strike="noStrike" err="1">
                          <a:effectLst/>
                        </a:rPr>
                        <a:t>information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Våra anställda får information om de mål som gäller dem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1342745060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Våra anställda får information om de mätare som gäller dem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2123126485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Våra anställda får information om mätresultaten som berör dem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3560298949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Serviceproducenterna får information om de mål som gäller dem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3312468679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Tjänsteleverantörerna får information om de mätare som gäller dem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949543881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Tjänsteleverantörerna får information om mätresultaten som gäller dem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2883164775"/>
                  </a:ext>
                </a:extLst>
              </a:tr>
              <a:tr h="46527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Vi har etablerad praxis för kommunikation av rapporterad information 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1053942699"/>
                  </a:ext>
                </a:extLst>
              </a:tr>
              <a:tr h="465279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err="1">
                          <a:effectLst/>
                        </a:rPr>
                        <a:t>Informationdelning</a:t>
                      </a:r>
                      <a:r>
                        <a:rPr lang="fi-FI" sz="1200" u="none" strike="noStrike">
                          <a:effectLst/>
                        </a:rPr>
                        <a:t> i </a:t>
                      </a:r>
                      <a:r>
                        <a:rPr lang="fi-FI" sz="1200" u="none" strike="noStrike" err="1">
                          <a:effectLst/>
                        </a:rPr>
                        <a:t>realtid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9" marR="9469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Grundsystemen i vår organisation producerar information i rätt tid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1956596584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Informationen som informationsledningssystemen producerar är uppdaterad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4190982298"/>
                  </a:ext>
                </a:extLst>
              </a:tr>
              <a:tr h="395523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Mätdata delas ut i realtid 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2040062639"/>
                  </a:ext>
                </a:extLst>
              </a:tr>
              <a:tr h="46527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i="1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Tillfredsställelsen</a:t>
                      </a:r>
                      <a:r>
                        <a:rPr lang="fi-FI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i="1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</a:t>
                      </a:r>
                      <a:r>
                        <a:rPr lang="fi-FI" sz="12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i="1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informationsdelning</a:t>
                      </a:r>
                      <a:endParaRPr lang="fi-FI" sz="12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69" marR="9469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Jag är i helhet nöjd med vår praxis för informationsdelning</a:t>
                      </a:r>
                    </a:p>
                  </a:txBody>
                  <a:tcPr marL="9469" marR="9469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75" marR="7575" marT="7620" marB="0" anchor="ctr"/>
                </a:tc>
                <a:extLst>
                  <a:ext uri="{0D108BD9-81ED-4DB2-BD59-A6C34878D82A}">
                    <a16:rowId xmlns:a16="http://schemas.microsoft.com/office/drawing/2014/main" val="2961467188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35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057572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8. </a:t>
            </a:r>
            <a:r>
              <a:rPr lang="fi-FI" err="1"/>
              <a:t>Använding</a:t>
            </a:r>
            <a:r>
              <a:rPr lang="fi-FI"/>
              <a:t> av </a:t>
            </a:r>
            <a:r>
              <a:rPr lang="fi-FI" err="1"/>
              <a:t>information</a:t>
            </a:r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3716309-E29E-4B94-A3F4-F1BAE56DE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040711"/>
              </p:ext>
            </p:extLst>
          </p:nvPr>
        </p:nvGraphicFramePr>
        <p:xfrm>
          <a:off x="493713" y="1404319"/>
          <a:ext cx="11204575" cy="54050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3541">
                  <a:extLst>
                    <a:ext uri="{9D8B030D-6E8A-4147-A177-3AD203B41FA5}">
                      <a16:colId xmlns:a16="http://schemas.microsoft.com/office/drawing/2014/main" val="2860144894"/>
                    </a:ext>
                  </a:extLst>
                </a:gridCol>
                <a:gridCol w="6985923">
                  <a:extLst>
                    <a:ext uri="{9D8B030D-6E8A-4147-A177-3AD203B41FA5}">
                      <a16:colId xmlns:a16="http://schemas.microsoft.com/office/drawing/2014/main" val="1869897946"/>
                    </a:ext>
                  </a:extLst>
                </a:gridCol>
                <a:gridCol w="914403">
                  <a:extLst>
                    <a:ext uri="{9D8B030D-6E8A-4147-A177-3AD203B41FA5}">
                      <a16:colId xmlns:a16="http://schemas.microsoft.com/office/drawing/2014/main" val="3821657968"/>
                    </a:ext>
                  </a:extLst>
                </a:gridCol>
                <a:gridCol w="698167">
                  <a:extLst>
                    <a:ext uri="{9D8B030D-6E8A-4147-A177-3AD203B41FA5}">
                      <a16:colId xmlns:a16="http://schemas.microsoft.com/office/drawing/2014/main" val="2219370229"/>
                    </a:ext>
                  </a:extLst>
                </a:gridCol>
                <a:gridCol w="842541">
                  <a:extLst>
                    <a:ext uri="{9D8B030D-6E8A-4147-A177-3AD203B41FA5}">
                      <a16:colId xmlns:a16="http://schemas.microsoft.com/office/drawing/2014/main" val="2629431857"/>
                    </a:ext>
                  </a:extLst>
                </a:gridCol>
              </a:tblGrid>
              <a:tr h="34576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kern="1200" err="1">
                          <a:effectLst/>
                        </a:rPr>
                        <a:t>Faktor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som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bedöms</a:t>
                      </a:r>
                      <a:endParaRPr lang="fi-FI" sz="14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 err="1">
                          <a:effectLst/>
                        </a:rPr>
                        <a:t>Påstående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Mv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191973161"/>
                  </a:ext>
                </a:extLst>
              </a:tr>
              <a:tr h="356177">
                <a:tc rowSpan="5">
                  <a:txBody>
                    <a:bodyPr/>
                    <a:lstStyle/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Process för </a:t>
                      </a:r>
                    </a:p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ledning av </a:t>
                      </a:r>
                    </a:p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prestationsförmågan</a:t>
                      </a:r>
                    </a:p>
                    <a:p>
                      <a:pPr marL="180000"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Vi har fastställt tillräckligt tydliga mål för styrningen av vår organisations verksamhet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4275323628"/>
                  </a:ext>
                </a:extLst>
              </a:tr>
              <a:tr h="35617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Vi har fastställt tillräckligt tydliga mål för styrningen av tjänsteleverantörerna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3644140764"/>
                  </a:ext>
                </a:extLst>
              </a:tr>
              <a:tr h="35617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Våra informationsledningssystem stöder uppgörandet av budget och prognos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1598619994"/>
                  </a:ext>
                </a:extLst>
              </a:tr>
              <a:tr h="35617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Med hjälp av tillgänglig information kan vi lyfta fram problempunkter i verksamheten 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70581249"/>
                  </a:ext>
                </a:extLst>
              </a:tr>
              <a:tr h="423116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Med hjälp av den information vi har tillgång till kan vi bedöma hur väl vår verksamhet lyckas jämfört med standarder och mål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4124207730"/>
                  </a:ext>
                </a:extLst>
              </a:tr>
              <a:tr h="423116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Användning av information i beslutsfattandet</a:t>
                      </a:r>
                    </a:p>
                  </a:txBody>
                  <a:tcPr marL="9524" marR="952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sv-SE" sz="14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Mätuppgifterna</a:t>
                      </a:r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används som hjälp i det strategiska beslutsfattandet i vår organisation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889810744"/>
                  </a:ext>
                </a:extLst>
              </a:tr>
              <a:tr h="356177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De </a:t>
                      </a:r>
                      <a:r>
                        <a:rPr lang="sv-SE" sz="14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mätuppgifter</a:t>
                      </a:r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 har till vårt förfogande förbättrar vårt beslutsfattande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1565437999"/>
                  </a:ext>
                </a:extLst>
              </a:tr>
              <a:tr h="423116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Vår personal fattar beslut utifrån en förståelse som grundar sig på informationsledning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675155622"/>
                  </a:ext>
                </a:extLst>
              </a:tr>
              <a:tr h="356177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Användning av information </a:t>
                      </a:r>
                    </a:p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vid allokering </a:t>
                      </a:r>
                    </a:p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av resurser</a:t>
                      </a:r>
                    </a:p>
                  </a:txBody>
                  <a:tcPr marL="9524" marR="952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Med hjälp av mätarna följer vi upp resursanvändningen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3612117504"/>
                  </a:ext>
                </a:extLst>
              </a:tr>
              <a:tr h="423116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Fördelningen av resurser (t.ex. beslut personalutbildningar) motiveras med </a:t>
                      </a:r>
                      <a:r>
                        <a:rPr lang="sv-SE" sz="14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mätuppgifter</a:t>
                      </a:r>
                      <a:endParaRPr lang="sv-SE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437210532"/>
                  </a:ext>
                </a:extLst>
              </a:tr>
              <a:tr h="423116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Beslut om resursfördelning (t.ex. budgetering av personalresurser, servicenätverk) fattas utifrån mätningsdata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2686869839"/>
                  </a:ext>
                </a:extLst>
              </a:tr>
              <a:tr h="718744"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FI" sz="1200" b="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Tillfredsställelsen </a:t>
                      </a:r>
                    </a:p>
                    <a:p>
                      <a:pPr marL="180000" algn="l" fontAlgn="b"/>
                      <a:r>
                        <a:rPr lang="sv-FI" sz="1200" b="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 informationsanvändningen</a:t>
                      </a:r>
                    </a:p>
                  </a:txBody>
                  <a:tcPr marL="9524" marR="952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Jag är i helhet nöjd med hur vi använder informationen i vår organisation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0" marB="0" anchor="ctr"/>
                </a:tc>
                <a:extLst>
                  <a:ext uri="{0D108BD9-81ED-4DB2-BD59-A6C34878D82A}">
                    <a16:rowId xmlns:a16="http://schemas.microsoft.com/office/drawing/2014/main" val="271095130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36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285531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9. </a:t>
            </a:r>
            <a:r>
              <a:rPr lang="fi-FI" err="1"/>
              <a:t>Mätare</a:t>
            </a:r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63E50F-0A16-4486-846E-3C7F8C254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052998"/>
              </p:ext>
            </p:extLst>
          </p:nvPr>
        </p:nvGraphicFramePr>
        <p:xfrm>
          <a:off x="481135" y="1326862"/>
          <a:ext cx="11204862" cy="5327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013">
                  <a:extLst>
                    <a:ext uri="{9D8B030D-6E8A-4147-A177-3AD203B41FA5}">
                      <a16:colId xmlns:a16="http://schemas.microsoft.com/office/drawing/2014/main" val="3608614554"/>
                    </a:ext>
                  </a:extLst>
                </a:gridCol>
                <a:gridCol w="6597947">
                  <a:extLst>
                    <a:ext uri="{9D8B030D-6E8A-4147-A177-3AD203B41FA5}">
                      <a16:colId xmlns:a16="http://schemas.microsoft.com/office/drawing/2014/main" val="2866313554"/>
                    </a:ext>
                  </a:extLst>
                </a:gridCol>
                <a:gridCol w="1082184">
                  <a:extLst>
                    <a:ext uri="{9D8B030D-6E8A-4147-A177-3AD203B41FA5}">
                      <a16:colId xmlns:a16="http://schemas.microsoft.com/office/drawing/2014/main" val="879728279"/>
                    </a:ext>
                  </a:extLst>
                </a:gridCol>
                <a:gridCol w="717403">
                  <a:extLst>
                    <a:ext uri="{9D8B030D-6E8A-4147-A177-3AD203B41FA5}">
                      <a16:colId xmlns:a16="http://schemas.microsoft.com/office/drawing/2014/main" val="3986804359"/>
                    </a:ext>
                  </a:extLst>
                </a:gridCol>
                <a:gridCol w="863315">
                  <a:extLst>
                    <a:ext uri="{9D8B030D-6E8A-4147-A177-3AD203B41FA5}">
                      <a16:colId xmlns:a16="http://schemas.microsoft.com/office/drawing/2014/main" val="11194316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kern="1200" err="1">
                          <a:effectLst/>
                        </a:rPr>
                        <a:t>Faktor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som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bedöms</a:t>
                      </a:r>
                      <a:endParaRPr lang="fi-FI" sz="14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 err="1">
                          <a:effectLst/>
                        </a:rPr>
                        <a:t>Påstående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Mv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Vetj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/>
                </a:tc>
                <a:extLst>
                  <a:ext uri="{0D108BD9-81ED-4DB2-BD59-A6C34878D82A}">
                    <a16:rowId xmlns:a16="http://schemas.microsoft.com/office/drawing/2014/main" val="1490029468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sv-SE" sz="1200" u="none" strike="noStrike">
                          <a:effectLst/>
                        </a:rPr>
                        <a:t>Sambandet mellan mätarna och strategin</a:t>
                      </a:r>
                    </a:p>
                  </a:txBody>
                  <a:tcPr marL="9514" marR="951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Våra mätare har </a:t>
                      </a:r>
                      <a:r>
                        <a:rPr lang="sv-SE" sz="14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endirekt</a:t>
                      </a:r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koppling till hela organisationens strategi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3265308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Mätarna har fastställts utifrån de strategiska målen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4008680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Sambanden mellan de faktorer som mäts har analyserats och modellerats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9927501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Inom vår organisation förstår man allmänt vilka saker som ska förbättras för att påverka de viktigaste mätresultaten 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172737941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err="1">
                          <a:effectLst/>
                        </a:rPr>
                        <a:t>Mätarnas</a:t>
                      </a:r>
                      <a:r>
                        <a:rPr lang="fi-FI" sz="1200" u="none" strike="noStrike">
                          <a:effectLst/>
                        </a:rPr>
                        <a:t> </a:t>
                      </a:r>
                      <a:r>
                        <a:rPr lang="fi-FI" sz="1200" u="none" strike="noStrike" err="1">
                          <a:effectLst/>
                        </a:rPr>
                        <a:t>täckning</a:t>
                      </a:r>
                      <a:endParaRPr lang="fi-FI" sz="1200" u="none" strike="noStrike">
                        <a:effectLst/>
                      </a:endParaRPr>
                    </a:p>
                  </a:txBody>
                  <a:tcPr marL="9514" marR="951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Våra mätare består av ekonomiska och icke-ekonomiska mätare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1016002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Mätarna är i balans sinsemellan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6713112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De olika intressentgruppernas krav (t.ex. lagstiftning, skattebetalare, standarder, samarbetspartner) har beaktats i planeringen av mätarna 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764937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Vi har inte för många mätare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10563415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err="1">
                          <a:effectLst/>
                        </a:rPr>
                        <a:t>Mätinformationens</a:t>
                      </a:r>
                      <a:r>
                        <a:rPr lang="fi-FI" sz="1200" u="none" strike="noStrike">
                          <a:effectLst/>
                        </a:rPr>
                        <a:t> </a:t>
                      </a:r>
                    </a:p>
                    <a:p>
                      <a:pPr marL="180000" algn="l" fontAlgn="b"/>
                      <a:r>
                        <a:rPr lang="fi-FI" sz="1200" u="none" strike="noStrike" err="1">
                          <a:effectLst/>
                        </a:rPr>
                        <a:t>kvalitet</a:t>
                      </a:r>
                      <a:r>
                        <a:rPr lang="fi-FI" sz="1200" u="none" strike="noStrike">
                          <a:effectLst/>
                        </a:rPr>
                        <a:t> </a:t>
                      </a:r>
                      <a:r>
                        <a:rPr lang="fi-FI" sz="1200" u="none" strike="noStrike" err="1">
                          <a:effectLst/>
                        </a:rPr>
                        <a:t>och</a:t>
                      </a:r>
                      <a:r>
                        <a:rPr lang="fi-FI" sz="1200" u="none" strike="noStrike">
                          <a:effectLst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tillförlitlighet</a:t>
                      </a:r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Vår </a:t>
                      </a:r>
                      <a:r>
                        <a:rPr lang="sv-SE" sz="14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mätinformation</a:t>
                      </a:r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är av hög kvalitet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36904004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Vi litar på </a:t>
                      </a:r>
                      <a:r>
                        <a:rPr lang="sv-SE" sz="14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mätuppgifterna</a:t>
                      </a:r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vår organisation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38160216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</a:t>
                      </a:r>
                      <a:r>
                        <a:rPr lang="sv-SE" sz="14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Mätuppgifterna</a:t>
                      </a:r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är lätta att förstå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9889439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</a:t>
                      </a:r>
                      <a:r>
                        <a:rPr lang="sv-SE" sz="14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Mätuppgifterna</a:t>
                      </a:r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är inte motstridiga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3278292941"/>
                  </a:ext>
                </a:extLst>
              </a:tr>
              <a:tr h="397860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Tillfredsställelsen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</a:t>
                      </a: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mätarna</a:t>
                      </a:r>
                      <a:endParaRPr lang="fi-FI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4" marR="9514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b="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Jag är i sin helhet nöjd med de mätare som vår organisation använder</a:t>
                      </a:r>
                    </a:p>
                  </a:txBody>
                  <a:tcPr marL="9514" marR="9514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b="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b="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b="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1" marR="7611" marT="7620" marB="0" anchor="ctr"/>
                </a:tc>
                <a:extLst>
                  <a:ext uri="{0D108BD9-81ED-4DB2-BD59-A6C34878D82A}">
                    <a16:rowId xmlns:a16="http://schemas.microsoft.com/office/drawing/2014/main" val="1818264890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37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552840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10. </a:t>
            </a:r>
            <a:r>
              <a:rPr lang="fi-FI" err="1"/>
              <a:t>Fördelar</a:t>
            </a:r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8E88E7-5BF0-4720-BC3C-FCEF080BA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913075"/>
              </p:ext>
            </p:extLst>
          </p:nvPr>
        </p:nvGraphicFramePr>
        <p:xfrm>
          <a:off x="493713" y="1825625"/>
          <a:ext cx="11205012" cy="19087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2348">
                  <a:extLst>
                    <a:ext uri="{9D8B030D-6E8A-4147-A177-3AD203B41FA5}">
                      <a16:colId xmlns:a16="http://schemas.microsoft.com/office/drawing/2014/main" val="3897306901"/>
                    </a:ext>
                  </a:extLst>
                </a:gridCol>
                <a:gridCol w="7014168">
                  <a:extLst>
                    <a:ext uri="{9D8B030D-6E8A-4147-A177-3AD203B41FA5}">
                      <a16:colId xmlns:a16="http://schemas.microsoft.com/office/drawing/2014/main" val="3602759360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4094887968"/>
                    </a:ext>
                  </a:extLst>
                </a:gridCol>
                <a:gridCol w="733552">
                  <a:extLst>
                    <a:ext uri="{9D8B030D-6E8A-4147-A177-3AD203B41FA5}">
                      <a16:colId xmlns:a16="http://schemas.microsoft.com/office/drawing/2014/main" val="1095532044"/>
                    </a:ext>
                  </a:extLst>
                </a:gridCol>
                <a:gridCol w="758004">
                  <a:extLst>
                    <a:ext uri="{9D8B030D-6E8A-4147-A177-3AD203B41FA5}">
                      <a16:colId xmlns:a16="http://schemas.microsoft.com/office/drawing/2014/main" val="189376575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kern="1200" err="1">
                          <a:effectLst/>
                        </a:rPr>
                        <a:t>Faktor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som</a:t>
                      </a:r>
                      <a:r>
                        <a:rPr lang="fi-FI" sz="1400" u="none" strike="noStrike" kern="1200">
                          <a:effectLst/>
                        </a:rPr>
                        <a:t> </a:t>
                      </a:r>
                      <a:r>
                        <a:rPr lang="fi-FI" sz="1400" u="none" strike="noStrike" kern="1200" err="1">
                          <a:effectLst/>
                        </a:rPr>
                        <a:t>bedöms</a:t>
                      </a:r>
                      <a:endParaRPr lang="fi-FI" sz="14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 err="1">
                          <a:effectLst/>
                        </a:rPr>
                        <a:t>Påstående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Mv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</a:t>
                      </a:r>
                      <a:r>
                        <a:rPr lang="fi-FI" sz="16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u="none" strike="noStrike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8" marR="9598" marT="9525" marB="0" anchor="ctr"/>
                </a:tc>
                <a:extLst>
                  <a:ext uri="{0D108BD9-81ED-4DB2-BD59-A6C34878D82A}">
                    <a16:rowId xmlns:a16="http://schemas.microsoft.com/office/drawing/2014/main" val="14610895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 err="1">
                          <a:effectLst/>
                        </a:rPr>
                        <a:t>Informationsledningens</a:t>
                      </a:r>
                      <a:r>
                        <a:rPr lang="fi-FI" sz="1200" u="none" strike="noStrike">
                          <a:effectLst/>
                        </a:rPr>
                        <a:t> </a:t>
                      </a:r>
                    </a:p>
                    <a:p>
                      <a:pPr marL="180000" algn="l" fontAlgn="b"/>
                      <a:r>
                        <a:rPr lang="fi-FI" sz="1200" u="none" strike="noStrike" err="1">
                          <a:effectLst/>
                        </a:rPr>
                        <a:t>inverkan</a:t>
                      </a:r>
                      <a:r>
                        <a:rPr lang="fi-FI" sz="1200" u="none" strike="noStrike">
                          <a:effectLst/>
                        </a:rPr>
                        <a:t> </a:t>
                      </a:r>
                      <a:r>
                        <a:rPr lang="fi-FI" sz="1200" u="none" strike="noStrike" err="1">
                          <a:effectLst/>
                        </a:rPr>
                        <a:t>på</a:t>
                      </a:r>
                      <a:r>
                        <a:rPr lang="fi-FI" sz="1200" u="none" strike="noStrike">
                          <a:effectLst/>
                        </a:rPr>
                        <a:t> </a:t>
                      </a:r>
                    </a:p>
                    <a:p>
                      <a:pPr marL="180000" algn="l" fontAlgn="b"/>
                      <a:r>
                        <a:rPr lang="fi-FI" sz="1200" u="none" strike="noStrike" err="1">
                          <a:effectLst/>
                        </a:rPr>
                        <a:t>resultatet</a:t>
                      </a:r>
                      <a:endParaRPr lang="fi-FI" sz="1200" u="none" strike="noStrike">
                        <a:effectLst/>
                      </a:endParaRPr>
                    </a:p>
                    <a:p>
                      <a:pPr marL="180000" algn="l" fontAlgn="b"/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98" marR="959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Informationsledningspraxisen ökar vår organisations resultat</a:t>
                      </a: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extLst>
                  <a:ext uri="{0D108BD9-81ED-4DB2-BD59-A6C34878D82A}">
                    <a16:rowId xmlns:a16="http://schemas.microsoft.com/office/drawing/2014/main" val="4226964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Informationsledningspraxisen sparar tid för beslutsfattandet i vår organisation</a:t>
                      </a: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extLst>
                  <a:ext uri="{0D108BD9-81ED-4DB2-BD59-A6C34878D82A}">
                    <a16:rowId xmlns:a16="http://schemas.microsoft.com/office/drawing/2014/main" val="933800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Informationsledningen har en stor inverkan på effektiviteten i vår organisations interna processer</a:t>
                      </a: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extLst>
                  <a:ext uri="{0D108BD9-81ED-4DB2-BD59-A6C34878D82A}">
                    <a16:rowId xmlns:a16="http://schemas.microsoft.com/office/drawing/2014/main" val="2472912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sv-S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Informationsledningspraxisen gör vårt beslutsfattande mer transparent</a:t>
                      </a:r>
                    </a:p>
                  </a:txBody>
                  <a:tcPr marL="9598" marR="9598" marT="9525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tc>
                  <a:txBody>
                    <a:bodyPr/>
                    <a:lstStyle/>
                    <a:p>
                      <a:pPr marL="18000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79" marR="7679" marT="7620" marB="0" anchor="ctr"/>
                </a:tc>
                <a:extLst>
                  <a:ext uri="{0D108BD9-81ED-4DB2-BD59-A6C34878D82A}">
                    <a16:rowId xmlns:a16="http://schemas.microsoft.com/office/drawing/2014/main" val="788696571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38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4098642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7E36-0D3F-451F-9992-1393DFAA5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Öppna</a:t>
            </a:r>
            <a:r>
              <a:rPr lang="fi-FI" dirty="0"/>
              <a:t> </a:t>
            </a:r>
            <a:r>
              <a:rPr lang="fi-FI" dirty="0" err="1"/>
              <a:t>frågor</a:t>
            </a:r>
            <a:endParaRPr lang="fi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31B435-CEA1-4CEF-8497-C1F7D58E01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67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Nykytila ja tyytyväisyys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A6C28F7-F4BD-4BA2-A6DB-ABDFB0434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2563" y="6356350"/>
            <a:ext cx="579437" cy="365125"/>
          </a:xfrm>
        </p:spPr>
        <p:txBody>
          <a:bodyPr/>
          <a:lstStyle/>
          <a:p>
            <a:fld id="{FC8CD466-806A-FF4B-84D3-1B2C4B904472}" type="slidenum">
              <a:rPr lang="fi-FI" smtClean="0"/>
              <a:pPr/>
              <a:t>4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797918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D5C5-AD9E-4E6D-A5F7-026990B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Öppna frågor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F2701-340B-4A53-B6DB-BBECC6536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sv-FI" dirty="0"/>
              <a:t>I enkäten ingår två öppna frågor i slutet av enkäten:</a:t>
            </a:r>
          </a:p>
          <a:p>
            <a:pPr marL="914400" lvl="1" indent="-457200"/>
            <a:r>
              <a:rPr lang="sv-FI" dirty="0"/>
              <a:t>Berätta fritt hur du upplever informationsledningen i din organisation/i ditt område idag?</a:t>
            </a:r>
          </a:p>
          <a:p>
            <a:pPr marL="914400" lvl="1" indent="-457200"/>
            <a:r>
              <a:rPr lang="sv-FI" dirty="0"/>
              <a:t>Ge respons på det tekniska genomförandet av enkäten. Vad var bra och vad var dåligt?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7426F-E378-44A4-85C6-B0E7C17C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40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481837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1585045-48AA-BA4C-B62C-AFC373D929AC}"/>
              </a:ext>
            </a:extLst>
          </p:cNvPr>
          <p:cNvGrpSpPr/>
          <p:nvPr/>
        </p:nvGrpSpPr>
        <p:grpSpPr>
          <a:xfrm>
            <a:off x="2370475" y="5765688"/>
            <a:ext cx="7451049" cy="298603"/>
            <a:chOff x="2338176" y="5765688"/>
            <a:chExt cx="7451049" cy="2986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D61420-5C8E-904D-A56D-FF082E288D36}"/>
                </a:ext>
              </a:extLst>
            </p:cNvPr>
            <p:cNvSpPr txBox="1"/>
            <p:nvPr/>
          </p:nvSpPr>
          <p:spPr>
            <a:xfrm>
              <a:off x="5585402" y="5792533"/>
              <a:ext cx="16898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spc="110">
                  <a:solidFill>
                    <a:schemeClr val="accent1"/>
                  </a:solidFill>
                </a:rPr>
                <a:t>@</a:t>
              </a:r>
              <a:r>
                <a:rPr lang="en-GB" sz="1600" spc="110" err="1">
                  <a:solidFill>
                    <a:schemeClr val="accent1"/>
                  </a:solidFill>
                </a:rPr>
                <a:t>DigiFinlandOy</a:t>
              </a:r>
              <a:endParaRPr lang="fi-FI" sz="1600" b="1" spc="110">
                <a:solidFill>
                  <a:schemeClr val="accent1"/>
                </a:solidFill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103FC29-38BC-4B42-990F-8AAEBF90C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95452" y="5765688"/>
              <a:ext cx="288000" cy="28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116AE9-A7F9-464F-B098-C3C1880D6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808074" y="5765689"/>
              <a:ext cx="338132" cy="287998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31933E-0797-194A-BBFD-D2450729FEC8}"/>
                </a:ext>
              </a:extLst>
            </p:cNvPr>
            <p:cNvSpPr txBox="1"/>
            <p:nvPr/>
          </p:nvSpPr>
          <p:spPr>
            <a:xfrm>
              <a:off x="8250021" y="5792533"/>
              <a:ext cx="15392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spc="110" err="1">
                  <a:solidFill>
                    <a:schemeClr val="accent1"/>
                  </a:solidFill>
                </a:rPr>
                <a:t>DigiFinland</a:t>
              </a:r>
              <a:r>
                <a:rPr lang="en-GB" sz="1600" spc="110">
                  <a:solidFill>
                    <a:schemeClr val="accent1"/>
                  </a:solidFill>
                </a:rPr>
                <a:t> Oy</a:t>
              </a:r>
              <a:endParaRPr lang="fi-FI" sz="1600" b="1" spc="110">
                <a:solidFill>
                  <a:schemeClr val="accent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16B998-EF8D-1D45-B9D0-6F91C1B690DD}"/>
                </a:ext>
              </a:extLst>
            </p:cNvPr>
            <p:cNvSpPr txBox="1"/>
            <p:nvPr/>
          </p:nvSpPr>
          <p:spPr>
            <a:xfrm>
              <a:off x="2721405" y="5792533"/>
              <a:ext cx="182312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600" spc="110" err="1">
                  <a:solidFill>
                    <a:schemeClr val="accent1"/>
                  </a:solidFill>
                </a:rPr>
                <a:t>www.digifinland.fi</a:t>
              </a:r>
              <a:endParaRPr lang="fi-FI" sz="1600" spc="110">
                <a:solidFill>
                  <a:schemeClr val="accent1"/>
                </a:solidFill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E61A553-5D44-2E48-8D21-D10B0DDD0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38176" y="5776291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05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Nykytila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5</a:t>
            </a:fld>
            <a:endParaRPr lang="fi-FI" b="1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DF10B2B-6D2C-4A65-B658-A2AE71168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742344"/>
              </p:ext>
            </p:extLst>
          </p:nvPr>
        </p:nvGraphicFramePr>
        <p:xfrm>
          <a:off x="3054060" y="1393942"/>
          <a:ext cx="6581047" cy="45646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12083">
                  <a:extLst>
                    <a:ext uri="{9D8B030D-6E8A-4147-A177-3AD203B41FA5}">
                      <a16:colId xmlns:a16="http://schemas.microsoft.com/office/drawing/2014/main" val="529627280"/>
                    </a:ext>
                  </a:extLst>
                </a:gridCol>
                <a:gridCol w="1434482">
                  <a:extLst>
                    <a:ext uri="{9D8B030D-6E8A-4147-A177-3AD203B41FA5}">
                      <a16:colId xmlns:a16="http://schemas.microsoft.com/office/drawing/2014/main" val="899254839"/>
                    </a:ext>
                  </a:extLst>
                </a:gridCol>
                <a:gridCol w="1434482">
                  <a:extLst>
                    <a:ext uri="{9D8B030D-6E8A-4147-A177-3AD203B41FA5}">
                      <a16:colId xmlns:a16="http://schemas.microsoft.com/office/drawing/2014/main" val="38760469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Osa-alue</a:t>
                      </a:r>
                      <a:endParaRPr lang="fi-FI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Ka (1-5)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u="none" strike="noStrike" kern="1200" dirty="0">
                          <a:effectLst/>
                        </a:rPr>
                        <a:t>xxx</a:t>
                      </a:r>
                      <a:endParaRPr lang="fi-FI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546667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Visio ja strategia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3374426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Hallintorakenne ja organisointi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4356606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Tietotarpeet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8609326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Tiedon hankinta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3921448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Tiedon organisointi ja varastointi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0394999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Tietotuotteet ja palvelut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9226049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Tiedon jakaminen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8389413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Tiedon käyttö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7129624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Mittarit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6580059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/>
                      <a:r>
                        <a:rPr lang="fi-FI" sz="1400" u="none" strike="noStrike" kern="1200">
                          <a:effectLst/>
                        </a:rPr>
                        <a:t>Hyödyt</a:t>
                      </a:r>
                      <a:endParaRPr lang="fi-FI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5771018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/>
                      <a:endParaRPr lang="fi-FI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2858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72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Tyytyväisyys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98CD76-B984-447B-90B9-6BFA3F1FB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978846"/>
              </p:ext>
            </p:extLst>
          </p:nvPr>
        </p:nvGraphicFramePr>
        <p:xfrm>
          <a:off x="2831329" y="1466929"/>
          <a:ext cx="6897328" cy="45646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25522">
                  <a:extLst>
                    <a:ext uri="{9D8B030D-6E8A-4147-A177-3AD203B41FA5}">
                      <a16:colId xmlns:a16="http://schemas.microsoft.com/office/drawing/2014/main" val="1039596985"/>
                    </a:ext>
                  </a:extLst>
                </a:gridCol>
                <a:gridCol w="1435903">
                  <a:extLst>
                    <a:ext uri="{9D8B030D-6E8A-4147-A177-3AD203B41FA5}">
                      <a16:colId xmlns:a16="http://schemas.microsoft.com/office/drawing/2014/main" val="2342243459"/>
                    </a:ext>
                  </a:extLst>
                </a:gridCol>
                <a:gridCol w="1435903">
                  <a:extLst>
                    <a:ext uri="{9D8B030D-6E8A-4147-A177-3AD203B41FA5}">
                      <a16:colId xmlns:a16="http://schemas.microsoft.com/office/drawing/2014/main" val="24181659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 dirty="0">
                          <a:effectLst/>
                        </a:rPr>
                        <a:t>Osa-alue</a:t>
                      </a:r>
                      <a:endParaRPr lang="fi-FI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Ka (1-5)</a:t>
                      </a:r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 dirty="0">
                          <a:effectLst/>
                        </a:rPr>
                        <a:t>xxx</a:t>
                      </a:r>
                      <a:endParaRPr lang="fi-FI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21" marR="10521" marT="9525" marB="0" anchor="ctr"/>
                </a:tc>
                <a:extLst>
                  <a:ext uri="{0D108BD9-81ED-4DB2-BD59-A6C34878D82A}">
                    <a16:rowId xmlns:a16="http://schemas.microsoft.com/office/drawing/2014/main" val="1986246625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Visio ja strategia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extLst>
                  <a:ext uri="{0D108BD9-81ED-4DB2-BD59-A6C34878D82A}">
                    <a16:rowId xmlns:a16="http://schemas.microsoft.com/office/drawing/2014/main" val="2956908162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Hallintorakenne ja organisointi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extLst>
                  <a:ext uri="{0D108BD9-81ED-4DB2-BD59-A6C34878D82A}">
                    <a16:rowId xmlns:a16="http://schemas.microsoft.com/office/drawing/2014/main" val="3803642421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Tietotarpeet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extLst>
                  <a:ext uri="{0D108BD9-81ED-4DB2-BD59-A6C34878D82A}">
                    <a16:rowId xmlns:a16="http://schemas.microsoft.com/office/drawing/2014/main" val="1276368721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Tiedon hankinta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extLst>
                  <a:ext uri="{0D108BD9-81ED-4DB2-BD59-A6C34878D82A}">
                    <a16:rowId xmlns:a16="http://schemas.microsoft.com/office/drawing/2014/main" val="1503857602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Tiedon organisointi ja varastointi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extLst>
                  <a:ext uri="{0D108BD9-81ED-4DB2-BD59-A6C34878D82A}">
                    <a16:rowId xmlns:a16="http://schemas.microsoft.com/office/drawing/2014/main" val="3812607949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Tietotuotteet ja palvelut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extLst>
                  <a:ext uri="{0D108BD9-81ED-4DB2-BD59-A6C34878D82A}">
                    <a16:rowId xmlns:a16="http://schemas.microsoft.com/office/drawing/2014/main" val="3903622403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Tiedon jakaminen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extLst>
                  <a:ext uri="{0D108BD9-81ED-4DB2-BD59-A6C34878D82A}">
                    <a16:rowId xmlns:a16="http://schemas.microsoft.com/office/drawing/2014/main" val="3156635317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Tiedon käyttö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extLst>
                  <a:ext uri="{0D108BD9-81ED-4DB2-BD59-A6C34878D82A}">
                    <a16:rowId xmlns:a16="http://schemas.microsoft.com/office/drawing/2014/main" val="1254051259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Mittarit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17" marR="8417" marT="7620" marB="0" anchor="ctr"/>
                </a:tc>
                <a:extLst>
                  <a:ext uri="{0D108BD9-81ED-4DB2-BD59-A6C34878D82A}">
                    <a16:rowId xmlns:a16="http://schemas.microsoft.com/office/drawing/2014/main" val="2456404243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fi-FI" sz="1400" u="none" strike="noStrike" kern="1200">
                          <a:effectLst/>
                        </a:rPr>
                        <a:t>Hyödyt</a:t>
                      </a:r>
                      <a:endParaRPr lang="fi-FI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0521" marR="10521" marT="9525" marB="0" anchor="ctr"/>
                </a:tc>
                <a:extLst>
                  <a:ext uri="{0D108BD9-81ED-4DB2-BD59-A6C34878D82A}">
                    <a16:rowId xmlns:a16="http://schemas.microsoft.com/office/drawing/2014/main" val="3418063333"/>
                  </a:ext>
                </a:extLst>
              </a:tr>
              <a:tr h="382239"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>
                        <a:spcBef>
                          <a:spcPts val="0"/>
                        </a:spcBef>
                      </a:pPr>
                      <a:endParaRPr lang="fi-FI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21" marR="1052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21" marR="10521" marT="9525" marB="0" anchor="ctr"/>
                </a:tc>
                <a:extLst>
                  <a:ext uri="{0D108BD9-81ED-4DB2-BD59-A6C34878D82A}">
                    <a16:rowId xmlns:a16="http://schemas.microsoft.com/office/drawing/2014/main" val="2847194128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6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996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Osa-aluekohtaiset väittämät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5D7DA2E-C063-4D71-880F-8A833A464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2563" y="6356350"/>
            <a:ext cx="579437" cy="365125"/>
          </a:xfrm>
        </p:spPr>
        <p:txBody>
          <a:bodyPr/>
          <a:lstStyle/>
          <a:p>
            <a:fld id="{FC8CD466-806A-FF4B-84D3-1B2C4B904472}" type="slidenum">
              <a:rPr lang="fi-FI" smtClean="0"/>
              <a:pPr/>
              <a:t>7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35926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1. Visio ja strategia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1B3256-6794-4A7A-A985-D7B922060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100687"/>
              </p:ext>
            </p:extLst>
          </p:nvPr>
        </p:nvGraphicFramePr>
        <p:xfrm>
          <a:off x="493713" y="1312450"/>
          <a:ext cx="11135070" cy="54562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6657">
                  <a:extLst>
                    <a:ext uri="{9D8B030D-6E8A-4147-A177-3AD203B41FA5}">
                      <a16:colId xmlns:a16="http://schemas.microsoft.com/office/drawing/2014/main" val="3855912457"/>
                    </a:ext>
                  </a:extLst>
                </a:gridCol>
                <a:gridCol w="6901672">
                  <a:extLst>
                    <a:ext uri="{9D8B030D-6E8A-4147-A177-3AD203B41FA5}">
                      <a16:colId xmlns:a16="http://schemas.microsoft.com/office/drawing/2014/main" val="2474050265"/>
                    </a:ext>
                  </a:extLst>
                </a:gridCol>
                <a:gridCol w="954948">
                  <a:extLst>
                    <a:ext uri="{9D8B030D-6E8A-4147-A177-3AD203B41FA5}">
                      <a16:colId xmlns:a16="http://schemas.microsoft.com/office/drawing/2014/main" val="4046100248"/>
                    </a:ext>
                  </a:extLst>
                </a:gridCol>
                <a:gridCol w="737916">
                  <a:extLst>
                    <a:ext uri="{9D8B030D-6E8A-4147-A177-3AD203B41FA5}">
                      <a16:colId xmlns:a16="http://schemas.microsoft.com/office/drawing/2014/main" val="1070259972"/>
                    </a:ext>
                  </a:extLst>
                </a:gridCol>
                <a:gridCol w="813877">
                  <a:extLst>
                    <a:ext uri="{9D8B030D-6E8A-4147-A177-3AD203B41FA5}">
                      <a16:colId xmlns:a16="http://schemas.microsoft.com/office/drawing/2014/main" val="2638796079"/>
                    </a:ext>
                  </a:extLst>
                </a:gridCol>
              </a:tblGrid>
              <a:tr h="32541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Arvioitava tekijä</a:t>
                      </a:r>
                      <a:endParaRPr lang="fi-FI" sz="16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Väittämä</a:t>
                      </a:r>
                      <a:endParaRPr lang="fi-FI" sz="16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Ka (1-5)</a:t>
                      </a:r>
                      <a:endParaRPr lang="fi-FI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EOS</a:t>
                      </a:r>
                      <a:endParaRPr lang="fi-FI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extLst>
                  <a:ext uri="{0D108BD9-81ED-4DB2-BD59-A6C34878D82A}">
                    <a16:rowId xmlns:a16="http://schemas.microsoft.com/office/drawing/2014/main" val="4274895733"/>
                  </a:ext>
                </a:extLst>
              </a:tr>
              <a:tr h="309329">
                <a:tc rowSpan="2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Tietojohtamisen strategia ja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tavoitteet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1. Organisaatiossamme on virallinen tietojohtamisen strategia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806732710"/>
                  </a:ext>
                </a:extLst>
              </a:tr>
              <a:tr h="30932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2. Tietojohtamisen tavoitteet ovat tunnistettuna koko organisaatiomme laajuisesti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976741552"/>
                  </a:ext>
                </a:extLst>
              </a:tr>
              <a:tr h="309329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Tietojohtamisen yhteys koko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organisaation strategiaan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3. Tietojohtaminen on liitetty osaksi organisaatiomme strategiaa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124743368"/>
                  </a:ext>
                </a:extLst>
              </a:tr>
              <a:tr h="424434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4. Tietojohtaminen tukee organisaatiomme strategista, taktista ja operatiivista päätöksentekoa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1890234273"/>
                  </a:ext>
                </a:extLst>
              </a:tr>
              <a:tr h="30932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5. Tietojohtaminen on osa organisaatiomme johtamisjärjestelmää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1045964451"/>
                  </a:ext>
                </a:extLst>
              </a:tr>
              <a:tr h="309329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Tietojohtamisen laajuus ja merkitys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6. Tietojohtamisen käytännöt ovat levinneet laajasti organisaatiossamme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209050473"/>
                  </a:ext>
                </a:extLst>
              </a:tr>
              <a:tr h="424434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7. IT-organisaatiomme työskentelee yhdessä muun organisaation kanssa määritelläkseen vaatimukset tietojohtamisen ratkaisulle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399265331"/>
                  </a:ext>
                </a:extLst>
              </a:tr>
              <a:tr h="424434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8. Tietojohtaminen on tunnistettu organisaatiomme keskeiseksi kyvykkyydeksi/osaamisalueeksi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4164928861"/>
                  </a:ext>
                </a:extLst>
              </a:tr>
              <a:tr h="424434">
                <a:tc rowSpan="5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Systemaattinen lähestymistapa tietojohtamiseen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9. Organisaatiossamme on suunnitelma tietojohtamisen kyvykkyyksien kehittämiseksi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638416916"/>
                  </a:ext>
                </a:extLst>
              </a:tr>
              <a:tr h="30932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10. Tietojohtaminen ei ole organisaatiossamme pelkästään tietojärjestelmäprojekti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2657666971"/>
                  </a:ext>
                </a:extLst>
              </a:tr>
              <a:tr h="30932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11. Meillä on nimetyt tietojohtamisen vastuuhenkilöt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885248999"/>
                  </a:ext>
                </a:extLst>
              </a:tr>
              <a:tr h="30932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12. Tietojohtamisen järjestelmiä kehitetään organisaatiossamme jatkuvasti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1868749302"/>
                  </a:ext>
                </a:extLst>
              </a:tr>
              <a:tr h="30932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u="none" strike="noStrike">
                          <a:effectLst/>
                        </a:rPr>
                        <a:t>13. Meillä on olemassa tietojohtamisen kehittämiseen jatkuva prosessi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3884046935"/>
                  </a:ext>
                </a:extLst>
              </a:tr>
              <a:tr h="601919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Tyytyväisyys tieto-johtamisen visioon </a:t>
                      </a:r>
                    </a:p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ja strategiaan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algn="l" fontAlgn="b">
                        <a:spcBef>
                          <a:spcPts val="0"/>
                        </a:spcBef>
                      </a:pPr>
                      <a:r>
                        <a:rPr lang="fi-FI" sz="1400" i="1" u="none" strike="noStrike" dirty="0">
                          <a:effectLst/>
                        </a:rPr>
                        <a:t>14. Olen kokonaisuudessaan tyytyväinen siihen, miten tietojohtaminen näkyy organisaatiomme strategisessa johtamisessa</a:t>
                      </a:r>
                      <a:endParaRPr lang="fi-FI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" marR="914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3" marR="7313" marT="7620" marB="0" anchor="ctr"/>
                </a:tc>
                <a:extLst>
                  <a:ext uri="{0D108BD9-81ED-4DB2-BD59-A6C34878D82A}">
                    <a16:rowId xmlns:a16="http://schemas.microsoft.com/office/drawing/2014/main" val="1240309251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8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27981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B01F6-07A4-4C8E-A13F-26025D5E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2. Hallintorakenne ja organisointi</a:t>
            </a:r>
            <a:br>
              <a:rPr lang="fi-FI"/>
            </a:br>
            <a:endParaRPr lang="fi-F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716D7-2894-4F3B-9F98-BF6C316FE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608351"/>
              </p:ext>
            </p:extLst>
          </p:nvPr>
        </p:nvGraphicFramePr>
        <p:xfrm>
          <a:off x="494066" y="1236845"/>
          <a:ext cx="11203868" cy="55995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4835">
                  <a:extLst>
                    <a:ext uri="{9D8B030D-6E8A-4147-A177-3AD203B41FA5}">
                      <a16:colId xmlns:a16="http://schemas.microsoft.com/office/drawing/2014/main" val="244944126"/>
                    </a:ext>
                  </a:extLst>
                </a:gridCol>
                <a:gridCol w="6529500">
                  <a:extLst>
                    <a:ext uri="{9D8B030D-6E8A-4147-A177-3AD203B41FA5}">
                      <a16:colId xmlns:a16="http://schemas.microsoft.com/office/drawing/2014/main" val="2756393593"/>
                    </a:ext>
                  </a:extLst>
                </a:gridCol>
                <a:gridCol w="984144">
                  <a:extLst>
                    <a:ext uri="{9D8B030D-6E8A-4147-A177-3AD203B41FA5}">
                      <a16:colId xmlns:a16="http://schemas.microsoft.com/office/drawing/2014/main" val="1426168608"/>
                    </a:ext>
                  </a:extLst>
                </a:gridCol>
                <a:gridCol w="784973">
                  <a:extLst>
                    <a:ext uri="{9D8B030D-6E8A-4147-A177-3AD203B41FA5}">
                      <a16:colId xmlns:a16="http://schemas.microsoft.com/office/drawing/2014/main" val="3074628596"/>
                    </a:ext>
                  </a:extLst>
                </a:gridCol>
                <a:gridCol w="890416">
                  <a:extLst>
                    <a:ext uri="{9D8B030D-6E8A-4147-A177-3AD203B41FA5}">
                      <a16:colId xmlns:a16="http://schemas.microsoft.com/office/drawing/2014/main" val="3832820639"/>
                    </a:ext>
                  </a:extLst>
                </a:gridCol>
              </a:tblGrid>
              <a:tr h="35237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Arvioitava tekijä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kern="1200">
                          <a:effectLst/>
                        </a:rPr>
                        <a:t>Väittämä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Ka (1-5)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kern="1200">
                          <a:effectLst/>
                        </a:rPr>
                        <a:t>EOS</a:t>
                      </a:r>
                      <a:endParaRPr lang="fi-FI" sz="16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extLst>
                  <a:ext uri="{0D108BD9-81ED-4DB2-BD59-A6C34878D82A}">
                    <a16:rowId xmlns:a16="http://schemas.microsoft.com/office/drawing/2014/main" val="2134070115"/>
                  </a:ext>
                </a:extLst>
              </a:tr>
              <a:tr h="340436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Ylimmän johdon tuki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1. Johtomme on sitoutunut tietojohtamisen kehittämiseen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4061583027"/>
                  </a:ext>
                </a:extLst>
              </a:tr>
              <a:tr h="42700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2. Esimiehemme kannustavat työntekijöitä tiedon tehokkaampaan hyödyntämiseen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62740769"/>
                  </a:ext>
                </a:extLst>
              </a:tr>
              <a:tr h="42700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3. Ylin johtomme on selkeästi ilmaissut tukensa tietojohtamisen kehittämiselle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2405513503"/>
                  </a:ext>
                </a:extLst>
              </a:tr>
              <a:tr h="291519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Työntekijöiden sitoutuminen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4. Työntekijämme osallistuvat tietojohtamisen kehittämiseen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699336907"/>
                  </a:ext>
                </a:extLst>
              </a:tr>
              <a:tr h="429825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5. Tietojohtamisen ratkaisujen kehittämiseen sitoutetaan ne henkilöt, jotka tulevat kyseisiä ratkaisuja käyttämään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319558206"/>
                  </a:ext>
                </a:extLst>
              </a:tr>
              <a:tr h="29151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6. Organisaatiossamme on myönteinen asenne tietojohtamista kohtaan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406975138"/>
                  </a:ext>
                </a:extLst>
              </a:tr>
              <a:tr h="291519">
                <a:tc rowSpan="3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Henkilöstön osaaminen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7. Henkilöstömme ymmärtää, mitä tietojohtaminen tarkoittaa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21233565"/>
                  </a:ext>
                </a:extLst>
              </a:tr>
              <a:tr h="427000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8. Henkilöstömme ymmärtää, mitä hyötyjä tietojohtamisella voidaan saavuttaa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39491002"/>
                  </a:ext>
                </a:extLst>
              </a:tr>
              <a:tr h="29151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9. Henkilöstömme osaa hyödyntää tietojohtamisen ratkaisuja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925185934"/>
                  </a:ext>
                </a:extLst>
              </a:tr>
              <a:tr h="291519">
                <a:tc rowSpan="4">
                  <a:txBody>
                    <a:bodyPr/>
                    <a:lstStyle/>
                    <a:p>
                      <a:pPr marL="180000" algn="l" fontAlgn="b"/>
                      <a:r>
                        <a:rPr lang="fi-FI" sz="1200" u="none" strike="noStrike">
                          <a:effectLst/>
                        </a:rPr>
                        <a:t>Resurssit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10. Meillä on riittävästi resursseja datan käsittelyyn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4069693205"/>
                  </a:ext>
                </a:extLst>
              </a:tr>
              <a:tr h="29151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11. Meillä on riittävästi resursseja datan hyödyntämiseen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212868806"/>
                  </a:ext>
                </a:extLst>
              </a:tr>
              <a:tr h="291519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12. Tietojohtamisemme toteuttamiseen tarjotaan riittävät resurssit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3535549247"/>
                  </a:ext>
                </a:extLst>
              </a:tr>
              <a:tr h="340436">
                <a:tc v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u="none" strike="noStrike">
                          <a:effectLst/>
                        </a:rPr>
                        <a:t>13. Tietojohtamisemme toteuttamiseksi tarjotaan tarvittava koulutus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3091995757"/>
                  </a:ext>
                </a:extLst>
              </a:tr>
              <a:tr h="799141"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200" i="1" u="none" strike="noStrike">
                          <a:effectLst/>
                        </a:rPr>
                        <a:t>Tyytyväisyys tieto-johtamiseen liittyvään hallintorakenteeseen ja organisointiin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fi-FI" sz="1400" i="1" u="none" strike="noStrike">
                          <a:effectLst/>
                        </a:rPr>
                        <a:t>14. Olen kokonaisuudessaan tyytyväinen tietojohtamistamme tukevaan hallintorakenteeseen ja tietojohtamisen organisointiin</a:t>
                      </a:r>
                      <a:endParaRPr lang="fi-FI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8" marR="9318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4" marR="7454" marT="7620" marB="0" anchor="ctr"/>
                </a:tc>
                <a:extLst>
                  <a:ext uri="{0D108BD9-81ED-4DB2-BD59-A6C34878D82A}">
                    <a16:rowId xmlns:a16="http://schemas.microsoft.com/office/drawing/2014/main" val="1722123820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205B17-BB5F-4DD1-AAA7-FBF8F2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9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27427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giFinland">
      <a:dk1>
        <a:srgbClr val="003C6D"/>
      </a:dk1>
      <a:lt1>
        <a:srgbClr val="FFFFFF"/>
      </a:lt1>
      <a:dk2>
        <a:srgbClr val="000000"/>
      </a:dk2>
      <a:lt2>
        <a:srgbClr val="F2F5F7"/>
      </a:lt2>
      <a:accent1>
        <a:srgbClr val="37DDC9"/>
      </a:accent1>
      <a:accent2>
        <a:srgbClr val="FC8399"/>
      </a:accent2>
      <a:accent3>
        <a:srgbClr val="B2F0B1"/>
      </a:accent3>
      <a:accent4>
        <a:srgbClr val="71D5FF"/>
      </a:accent4>
      <a:accent5>
        <a:srgbClr val="B6A3E6"/>
      </a:accent5>
      <a:accent6>
        <a:srgbClr val="003C6D"/>
      </a:accent6>
      <a:hlink>
        <a:srgbClr val="003C6D"/>
      </a:hlink>
      <a:folHlink>
        <a:srgbClr val="99B2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124990FB34B4C9679E33840222A23" ma:contentTypeVersion="7" ma:contentTypeDescription="Create a new document." ma:contentTypeScope="" ma:versionID="476a872ed0309b24bd53c3005e969b59">
  <xsd:schema xmlns:xsd="http://www.w3.org/2001/XMLSchema" xmlns:xs="http://www.w3.org/2001/XMLSchema" xmlns:p="http://schemas.microsoft.com/office/2006/metadata/properties" xmlns:ns2="e6db79b2-45be-4ad9-9aa2-6dc08ded7b1f" xmlns:ns3="62e7234b-b603-445c-8451-54c6159dfd42" targetNamespace="http://schemas.microsoft.com/office/2006/metadata/properties" ma:root="true" ma:fieldsID="39372e49b90df616175ab8d756511be0" ns2:_="" ns3:_="">
    <xsd:import namespace="e6db79b2-45be-4ad9-9aa2-6dc08ded7b1f"/>
    <xsd:import namespace="62e7234b-b603-445c-8451-54c6159dfd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79b2-45be-4ad9-9aa2-6dc08ded7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7234b-b603-445c-8451-54c6159dfd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3731AE-1B3B-4621-8363-C3F735757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db79b2-45be-4ad9-9aa2-6dc08ded7b1f"/>
    <ds:schemaRef ds:uri="62e7234b-b603-445c-8451-54c6159dfd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38482D-4A56-4261-8700-84183E11A2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DD929-77DC-4A3B-BFE3-7CF7BA3D90D8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6db79b2-45be-4ad9-9aa2-6dc08ded7b1f"/>
    <ds:schemaRef ds:uri="http://purl.org/dc/elements/1.1/"/>
    <ds:schemaRef ds:uri="62e7234b-b603-445c-8451-54c6159dfd42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3543</Words>
  <Application>Microsoft Office PowerPoint</Application>
  <PresentationFormat>Laajakuva</PresentationFormat>
  <Paragraphs>591</Paragraphs>
  <Slides>41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5" baseType="lpstr">
      <vt:lpstr>Arial</vt:lpstr>
      <vt:lpstr>Arial Black</vt:lpstr>
      <vt:lpstr>Calibri</vt:lpstr>
      <vt:lpstr>Office Theme</vt:lpstr>
      <vt:lpstr> Tietojohtamisen arviointimalli –kysely</vt:lpstr>
      <vt:lpstr>Kyselyn rakenne</vt:lpstr>
      <vt:lpstr>Tausta</vt:lpstr>
      <vt:lpstr>Nykytila ja tyytyväisyys</vt:lpstr>
      <vt:lpstr>Nykytila</vt:lpstr>
      <vt:lpstr>Tyytyväisyys</vt:lpstr>
      <vt:lpstr>Osa-aluekohtaiset väittämät</vt:lpstr>
      <vt:lpstr>1. Visio ja strategia</vt:lpstr>
      <vt:lpstr>2. Hallintorakenne ja organisointi </vt:lpstr>
      <vt:lpstr>3. Tietotarpeet</vt:lpstr>
      <vt:lpstr>4. Tiedon hankinta</vt:lpstr>
      <vt:lpstr>5. Tiedon organisointi ja varastointi</vt:lpstr>
      <vt:lpstr>6. Tietotuotteet ja palvelut</vt:lpstr>
      <vt:lpstr>6. Tietotuotteet ja palvelut</vt:lpstr>
      <vt:lpstr>7. Tiedon jakaminen</vt:lpstr>
      <vt:lpstr>8. Tiedon käyttö</vt:lpstr>
      <vt:lpstr>9. Mittarit</vt:lpstr>
      <vt:lpstr>10. Hyödyt</vt:lpstr>
      <vt:lpstr>Avoimet kysymykset</vt:lpstr>
      <vt:lpstr>Avoimet kysymykset</vt:lpstr>
      <vt:lpstr>Utvärderingsmodell för informationsledning -enkäten</vt:lpstr>
      <vt:lpstr>Enkätens uppbygnad</vt:lpstr>
      <vt:lpstr>Bakgrund</vt:lpstr>
      <vt:lpstr>Nuläge och tillfredsställelse</vt:lpstr>
      <vt:lpstr>Status</vt:lpstr>
      <vt:lpstr>Tillfredsställelse</vt:lpstr>
      <vt:lpstr>Delområdesspecifika påståenden</vt:lpstr>
      <vt:lpstr>1. Vision och strategi</vt:lpstr>
      <vt:lpstr>2. Förvaltningsstruktur och organisation </vt:lpstr>
      <vt:lpstr>3. Informationsbehov</vt:lpstr>
      <vt:lpstr>4. Anskaffning av information</vt:lpstr>
      <vt:lpstr>5. Organisering och lagring av information </vt:lpstr>
      <vt:lpstr>6. Informationsprodukter och tjänster</vt:lpstr>
      <vt:lpstr>6. Informationsprodukter och tjänster</vt:lpstr>
      <vt:lpstr>7. Delning av information</vt:lpstr>
      <vt:lpstr>8. Använding av information</vt:lpstr>
      <vt:lpstr>9. Mätare</vt:lpstr>
      <vt:lpstr>10. Fördelar</vt:lpstr>
      <vt:lpstr>Öppna frågor</vt:lpstr>
      <vt:lpstr>Öppna frågor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 Tietojohtamisen arviointimalli –kyselyn tulokset</dc:title>
  <dc:creator>pekka.uotinen@digifinland.fi</dc:creator>
  <cp:lastModifiedBy>Välikangas Elina</cp:lastModifiedBy>
  <cp:revision>2</cp:revision>
  <dcterms:created xsi:type="dcterms:W3CDTF">2020-09-21T13:37:37Z</dcterms:created>
  <dcterms:modified xsi:type="dcterms:W3CDTF">2024-01-08T13:15:01Z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0x0101002D1124990FB34B4C9679E33840222A23</vt:lpwstr>
  </property>
  <property fmtid="{D5CDD505-2E9C-101B-9397-08002B2CF9AE}" pid="3" name="_ExtendedDescription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</Properties>
</file>