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1073" r:id="rId5"/>
    <p:sldId id="1067" r:id="rId6"/>
    <p:sldId id="1059" r:id="rId7"/>
    <p:sldId id="1068" r:id="rId8"/>
    <p:sldId id="1088" r:id="rId9"/>
    <p:sldId id="1072" r:id="rId10"/>
    <p:sldId id="1071" r:id="rId11"/>
    <p:sldId id="803" r:id="rId12"/>
    <p:sldId id="273" r:id="rId13"/>
    <p:sldId id="1076" r:id="rId14"/>
    <p:sldId id="1077" r:id="rId15"/>
    <p:sldId id="1078" r:id="rId16"/>
    <p:sldId id="1079" r:id="rId17"/>
    <p:sldId id="1080" r:id="rId18"/>
    <p:sldId id="1081" r:id="rId19"/>
    <p:sldId id="1082" r:id="rId20"/>
    <p:sldId id="1083" r:id="rId21"/>
    <p:sldId id="1084" r:id="rId22"/>
    <p:sldId id="1054" r:id="rId2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la Ulla" initials="HU" lastIdx="4" clrIdx="0">
    <p:extLst>
      <p:ext uri="{19B8F6BF-5375-455C-9EA6-DF929625EA0E}">
        <p15:presenceInfo xmlns:p15="http://schemas.microsoft.com/office/powerpoint/2012/main" userId="S::ulla.hakola@digifinland.fi::f1cf37e0-2632-45dd-9054-1abe67948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EE38F-A163-4747-BFC8-CE2DB3AF6EAF}" v="142" dt="2023-12-11T08:46:41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pos="325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likangas Elina" userId="a335176e-30df-47b6-8e2e-fa049ebef25a" providerId="ADAL" clId="{2F1EE38F-A163-4747-BFC8-CE2DB3AF6EAF}"/>
    <pc:docChg chg="modSld">
      <pc:chgData name="Välikangas Elina" userId="a335176e-30df-47b6-8e2e-fa049ebef25a" providerId="ADAL" clId="{2F1EE38F-A163-4747-BFC8-CE2DB3AF6EAF}" dt="2023-12-11T08:46:41.042" v="145" actId="6549"/>
      <pc:docMkLst>
        <pc:docMk/>
      </pc:docMkLst>
      <pc:sldChg chg="modSp mod">
        <pc:chgData name="Välikangas Elina" userId="a335176e-30df-47b6-8e2e-fa049ebef25a" providerId="ADAL" clId="{2F1EE38F-A163-4747-BFC8-CE2DB3AF6EAF}" dt="2023-12-11T08:42:12.546" v="33" actId="20577"/>
        <pc:sldMkLst>
          <pc:docMk/>
          <pc:sldMk cId="888361163" sldId="1059"/>
        </pc:sldMkLst>
        <pc:spChg chg="mod">
          <ac:chgData name="Välikangas Elina" userId="a335176e-30df-47b6-8e2e-fa049ebef25a" providerId="ADAL" clId="{2F1EE38F-A163-4747-BFC8-CE2DB3AF6EAF}" dt="2023-12-11T08:42:12.546" v="33" actId="20577"/>
          <ac:spMkLst>
            <pc:docMk/>
            <pc:sldMk cId="888361163" sldId="1059"/>
            <ac:spMk id="3" creationId="{05352224-B417-4285-9F11-FD7A9FF3CD8C}"/>
          </ac:spMkLst>
        </pc:spChg>
      </pc:sldChg>
      <pc:sldChg chg="modSp">
        <pc:chgData name="Välikangas Elina" userId="a335176e-30df-47b6-8e2e-fa049ebef25a" providerId="ADAL" clId="{2F1EE38F-A163-4747-BFC8-CE2DB3AF6EAF}" dt="2023-12-11T08:46:41.042" v="145" actId="6549"/>
        <pc:sldMkLst>
          <pc:docMk/>
          <pc:sldMk cId="2049280467" sldId="1068"/>
        </pc:sldMkLst>
        <pc:spChg chg="mod">
          <ac:chgData name="Välikangas Elina" userId="a335176e-30df-47b6-8e2e-fa049ebef25a" providerId="ADAL" clId="{2F1EE38F-A163-4747-BFC8-CE2DB3AF6EAF}" dt="2023-11-27T07:02:04.943" v="4" actId="20577"/>
          <ac:spMkLst>
            <pc:docMk/>
            <pc:sldMk cId="2049280467" sldId="1068"/>
            <ac:spMk id="2" creationId="{1CF7FEFE-98C1-43BD-94DA-5965DE0F5827}"/>
          </ac:spMkLst>
        </pc:spChg>
        <pc:spChg chg="mod">
          <ac:chgData name="Välikangas Elina" userId="a335176e-30df-47b6-8e2e-fa049ebef25a" providerId="ADAL" clId="{2F1EE38F-A163-4747-BFC8-CE2DB3AF6EAF}" dt="2023-12-11T08:44:00.819" v="54" actId="20577"/>
          <ac:spMkLst>
            <pc:docMk/>
            <pc:sldMk cId="2049280467" sldId="1068"/>
            <ac:spMk id="66" creationId="{1A77B706-B738-4CC3-8C83-6730198B9BBD}"/>
          </ac:spMkLst>
        </pc:spChg>
        <pc:spChg chg="mod">
          <ac:chgData name="Välikangas Elina" userId="a335176e-30df-47b6-8e2e-fa049ebef25a" providerId="ADAL" clId="{2F1EE38F-A163-4747-BFC8-CE2DB3AF6EAF}" dt="2023-12-11T08:45:12.896" v="60" actId="6549"/>
          <ac:spMkLst>
            <pc:docMk/>
            <pc:sldMk cId="2049280467" sldId="1068"/>
            <ac:spMk id="69" creationId="{5F324A9D-197B-45FF-BC51-D7523A13F777}"/>
          </ac:spMkLst>
        </pc:spChg>
        <pc:spChg chg="mod">
          <ac:chgData name="Välikangas Elina" userId="a335176e-30df-47b6-8e2e-fa049ebef25a" providerId="ADAL" clId="{2F1EE38F-A163-4747-BFC8-CE2DB3AF6EAF}" dt="2023-12-11T08:46:41.042" v="145" actId="6549"/>
          <ac:spMkLst>
            <pc:docMk/>
            <pc:sldMk cId="2049280467" sldId="1068"/>
            <ac:spMk id="70" creationId="{736A8DF2-E743-4C4B-AACE-5AE4CE9002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457D4-488C-B041-9084-C114F2A5DAC5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B4F3-CA95-294E-9B34-D65176887D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08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E9B5-F5B4-4E3E-8D95-60CB6BFB873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57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E9B5-F5B4-4E3E-8D95-60CB6BFB873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6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21.sv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21.sv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urkoo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88908" y="4738753"/>
            <a:ext cx="3703092" cy="211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4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4DEDA2-7DA8-2942-BB81-6916BAF303E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1838" y="735660"/>
            <a:ext cx="5374060" cy="5386680"/>
          </a:xfrm>
          <a:custGeom>
            <a:avLst/>
            <a:gdLst>
              <a:gd name="connsiteX0" fmla="*/ 17339 w 5724525"/>
              <a:gd name="connsiteY0" fmla="*/ 0 h 5742001"/>
              <a:gd name="connsiteX1" fmla="*/ 5494329 w 5724525"/>
              <a:gd name="connsiteY1" fmla="*/ 0 h 5742001"/>
              <a:gd name="connsiteX2" fmla="*/ 5724524 w 5724525"/>
              <a:gd name="connsiteY2" fmla="*/ 1511873 h 5742001"/>
              <a:gd name="connsiteX3" fmla="*/ 3458041 w 5724525"/>
              <a:gd name="connsiteY3" fmla="*/ 5742001 h 5742001"/>
              <a:gd name="connsiteX4" fmla="*/ 17339 w 5724525"/>
              <a:gd name="connsiteY4" fmla="*/ 5742001 h 5742001"/>
              <a:gd name="connsiteX5" fmla="*/ 17339 w 5724525"/>
              <a:gd name="connsiteY5" fmla="*/ 5741994 h 5742001"/>
              <a:gd name="connsiteX6" fmla="*/ 0 w 5724525"/>
              <a:gd name="connsiteY6" fmla="*/ 5741994 h 5742001"/>
              <a:gd name="connsiteX7" fmla="*/ 0 w 5724525"/>
              <a:gd name="connsiteY7" fmla="*/ 6 h 5742001"/>
              <a:gd name="connsiteX8" fmla="*/ 17339 w 5724525"/>
              <a:gd name="connsiteY8" fmla="*/ 6 h 57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4525" h="5742001">
                <a:moveTo>
                  <a:pt x="17339" y="0"/>
                </a:moveTo>
                <a:lnTo>
                  <a:pt x="5494329" y="0"/>
                </a:lnTo>
                <a:cubicBezTo>
                  <a:pt x="5647376" y="489735"/>
                  <a:pt x="5724974" y="999383"/>
                  <a:pt x="5724524" y="1511873"/>
                </a:cubicBezTo>
                <a:cubicBezTo>
                  <a:pt x="5724524" y="3269763"/>
                  <a:pt x="4826205" y="4820261"/>
                  <a:pt x="3458041" y="5742001"/>
                </a:cubicBezTo>
                <a:lnTo>
                  <a:pt x="17339" y="5742001"/>
                </a:lnTo>
                <a:lnTo>
                  <a:pt x="17339" y="5741994"/>
                </a:lnTo>
                <a:lnTo>
                  <a:pt x="0" y="5741994"/>
                </a:lnTo>
                <a:lnTo>
                  <a:pt x="0" y="6"/>
                </a:lnTo>
                <a:lnTo>
                  <a:pt x="17339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98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67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98D48AD-B498-B94B-A00F-645318AC469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9035" y="735660"/>
            <a:ext cx="6739402" cy="5386680"/>
          </a:xfrm>
          <a:custGeom>
            <a:avLst/>
            <a:gdLst>
              <a:gd name="connsiteX0" fmla="*/ 16278 w 6739402"/>
              <a:gd name="connsiteY0" fmla="*/ 0 h 5386680"/>
              <a:gd name="connsiteX1" fmla="*/ 1381620 w 6739402"/>
              <a:gd name="connsiteY1" fmla="*/ 0 h 5386680"/>
              <a:gd name="connsiteX2" fmla="*/ 5157957 w 6739402"/>
              <a:gd name="connsiteY2" fmla="*/ 0 h 5386680"/>
              <a:gd name="connsiteX3" fmla="*/ 6523299 w 6739402"/>
              <a:gd name="connsiteY3" fmla="*/ 0 h 5386680"/>
              <a:gd name="connsiteX4" fmla="*/ 6739401 w 6739402"/>
              <a:gd name="connsiteY4" fmla="*/ 1418317 h 5386680"/>
              <a:gd name="connsiteX5" fmla="*/ 4611676 w 6739402"/>
              <a:gd name="connsiteY5" fmla="*/ 5386680 h 5386680"/>
              <a:gd name="connsiteX6" fmla="*/ 3246334 w 6739402"/>
              <a:gd name="connsiteY6" fmla="*/ 5386680 h 5386680"/>
              <a:gd name="connsiteX7" fmla="*/ 1381620 w 6739402"/>
              <a:gd name="connsiteY7" fmla="*/ 5386680 h 5386680"/>
              <a:gd name="connsiteX8" fmla="*/ 16278 w 6739402"/>
              <a:gd name="connsiteY8" fmla="*/ 5386680 h 5386680"/>
              <a:gd name="connsiteX9" fmla="*/ 16278 w 6739402"/>
              <a:gd name="connsiteY9" fmla="*/ 5386674 h 5386680"/>
              <a:gd name="connsiteX10" fmla="*/ 0 w 6739402"/>
              <a:gd name="connsiteY10" fmla="*/ 5386674 h 5386680"/>
              <a:gd name="connsiteX11" fmla="*/ 0 w 6739402"/>
              <a:gd name="connsiteY11" fmla="*/ 6 h 5386680"/>
              <a:gd name="connsiteX12" fmla="*/ 16278 w 6739402"/>
              <a:gd name="connsiteY12" fmla="*/ 6 h 53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9402" h="5386680">
                <a:moveTo>
                  <a:pt x="16278" y="0"/>
                </a:moveTo>
                <a:lnTo>
                  <a:pt x="1381620" y="0"/>
                </a:lnTo>
                <a:lnTo>
                  <a:pt x="5157957" y="0"/>
                </a:lnTo>
                <a:lnTo>
                  <a:pt x="6523299" y="0"/>
                </a:lnTo>
                <a:cubicBezTo>
                  <a:pt x="6666976" y="459430"/>
                  <a:pt x="6739824" y="937540"/>
                  <a:pt x="6739401" y="1418317"/>
                </a:cubicBezTo>
                <a:cubicBezTo>
                  <a:pt x="6739401" y="3067427"/>
                  <a:pt x="5896079" y="4521978"/>
                  <a:pt x="4611676" y="5386680"/>
                </a:cubicBezTo>
                <a:lnTo>
                  <a:pt x="3246334" y="5386680"/>
                </a:lnTo>
                <a:lnTo>
                  <a:pt x="1381620" y="5386680"/>
                </a:lnTo>
                <a:lnTo>
                  <a:pt x="16278" y="5386680"/>
                </a:lnTo>
                <a:lnTo>
                  <a:pt x="16278" y="5386674"/>
                </a:lnTo>
                <a:lnTo>
                  <a:pt x="0" y="5386674"/>
                </a:lnTo>
                <a:lnTo>
                  <a:pt x="0" y="6"/>
                </a:lnTo>
                <a:lnTo>
                  <a:pt x="16278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5855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005102-3A07-F743-9559-F9A66BF825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3716" y="735660"/>
            <a:ext cx="3622959" cy="5393678"/>
          </a:xfrm>
        </p:spPr>
        <p:txBody>
          <a:bodyPr anchor="ctr"/>
          <a:lstStyle>
            <a:lvl1pPr marL="0" indent="0" algn="r">
              <a:buFontTx/>
              <a:buNone/>
              <a:defRPr/>
            </a:lvl1pPr>
            <a:lvl2pPr indent="0" algn="r">
              <a:buFontTx/>
              <a:buNone/>
              <a:defRPr/>
            </a:lvl2pPr>
            <a:lvl3pPr indent="0" algn="r">
              <a:buFontTx/>
              <a:buNone/>
              <a:defRPr/>
            </a:lvl3pPr>
            <a:lvl4pPr indent="0" algn="r">
              <a:buFontTx/>
              <a:buNone/>
              <a:defRPr/>
            </a:lvl4pPr>
            <a:lvl5pPr indent="0" algn="r">
              <a:buFontTx/>
              <a:buNone/>
              <a:defRPr/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lyhyehkö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esimerkiksi</a:t>
            </a:r>
            <a:r>
              <a:rPr lang="en-GB"/>
              <a:t> </a:t>
            </a:r>
            <a:r>
              <a:rPr lang="en-GB" err="1"/>
              <a:t>viereiseen</a:t>
            </a:r>
            <a:r>
              <a:rPr lang="en-GB"/>
              <a:t> </a:t>
            </a:r>
            <a:r>
              <a:rPr lang="en-GB" err="1"/>
              <a:t>kuvaan</a:t>
            </a:r>
            <a:r>
              <a:rPr lang="en-GB"/>
              <a:t> </a:t>
            </a:r>
            <a:r>
              <a:rPr lang="en-GB" err="1"/>
              <a:t>viittava</a:t>
            </a:r>
            <a:r>
              <a:rPr lang="en-GB"/>
              <a:t>. Arial Regular 24pt.</a:t>
            </a:r>
          </a:p>
        </p:txBody>
      </p:sp>
    </p:spTree>
    <p:extLst>
      <p:ext uri="{BB962C8B-B14F-4D97-AF65-F5344CB8AC3E}">
        <p14:creationId xmlns:p14="http://schemas.microsoft.com/office/powerpoint/2010/main" val="290393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25" userDrawn="1">
          <p15:clr>
            <a:srgbClr val="FBAE40"/>
          </p15:clr>
        </p15:guide>
        <p15:guide id="2" pos="4951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C5FD999-81B2-DB40-8096-8937E67BFE2E}"/>
              </a:ext>
            </a:extLst>
          </p:cNvPr>
          <p:cNvSpPr/>
          <p:nvPr userDrawn="1"/>
        </p:nvSpPr>
        <p:spPr>
          <a:xfrm rot="16200000">
            <a:off x="725528" y="741971"/>
            <a:ext cx="5386680" cy="5374060"/>
          </a:xfrm>
          <a:custGeom>
            <a:avLst/>
            <a:gdLst>
              <a:gd name="connsiteX0" fmla="*/ 5386680 w 5386680"/>
              <a:gd name="connsiteY0" fmla="*/ 16277 h 5374060"/>
              <a:gd name="connsiteX1" fmla="*/ 5386680 w 5386680"/>
              <a:gd name="connsiteY1" fmla="*/ 5157957 h 5374060"/>
              <a:gd name="connsiteX2" fmla="*/ 3968364 w 5386680"/>
              <a:gd name="connsiteY2" fmla="*/ 5374059 h 5374060"/>
              <a:gd name="connsiteX3" fmla="*/ 0 w 5386680"/>
              <a:gd name="connsiteY3" fmla="*/ 3246334 h 5374060"/>
              <a:gd name="connsiteX4" fmla="*/ 0 w 5386680"/>
              <a:gd name="connsiteY4" fmla="*/ 16277 h 5374060"/>
              <a:gd name="connsiteX5" fmla="*/ 7 w 5386680"/>
              <a:gd name="connsiteY5" fmla="*/ 16277 h 5374060"/>
              <a:gd name="connsiteX6" fmla="*/ 7 w 5386680"/>
              <a:gd name="connsiteY6" fmla="*/ 0 h 5374060"/>
              <a:gd name="connsiteX7" fmla="*/ 5386675 w 5386680"/>
              <a:gd name="connsiteY7" fmla="*/ 0 h 5374060"/>
              <a:gd name="connsiteX8" fmla="*/ 5386675 w 5386680"/>
              <a:gd name="connsiteY8" fmla="*/ 16277 h 53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680" h="5374060">
                <a:moveTo>
                  <a:pt x="5386680" y="16277"/>
                </a:moveTo>
                <a:lnTo>
                  <a:pt x="5386680" y="5157957"/>
                </a:lnTo>
                <a:cubicBezTo>
                  <a:pt x="4927251" y="5301634"/>
                  <a:pt x="4449140" y="5374481"/>
                  <a:pt x="3968364" y="5374059"/>
                </a:cubicBezTo>
                <a:cubicBezTo>
                  <a:pt x="2319254" y="5374059"/>
                  <a:pt x="864702" y="4530736"/>
                  <a:pt x="0" y="3246334"/>
                </a:cubicBezTo>
                <a:lnTo>
                  <a:pt x="0" y="16277"/>
                </a:lnTo>
                <a:lnTo>
                  <a:pt x="7" y="16277"/>
                </a:lnTo>
                <a:lnTo>
                  <a:pt x="7" y="0"/>
                </a:lnTo>
                <a:lnTo>
                  <a:pt x="5386675" y="0"/>
                </a:lnTo>
                <a:lnTo>
                  <a:pt x="5386675" y="16277"/>
                </a:lnTo>
                <a:close/>
              </a:path>
            </a:pathLst>
          </a:custGeom>
          <a:solidFill>
            <a:schemeClr val="tx1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735013"/>
            <a:ext cx="5364162" cy="5387975"/>
          </a:xfrm>
        </p:spPr>
        <p:txBody>
          <a:bodyPr lIns="540000" tIns="1080000" rIns="900000" bIns="1080000" anchor="ctr"/>
          <a:lstStyle>
            <a:lvl1pPr marL="0" indent="0" algn="l">
              <a:buFontTx/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hyvin</a:t>
            </a:r>
            <a:r>
              <a:rPr lang="en-GB"/>
              <a:t>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nosto</a:t>
            </a:r>
            <a:r>
              <a:rPr lang="en-GB"/>
              <a:t>, </a:t>
            </a:r>
            <a:r>
              <a:rPr lang="en-GB" err="1"/>
              <a:t>lainaus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648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67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4" y="743053"/>
            <a:ext cx="6299201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2188333"/>
            <a:ext cx="6299201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2650F8C-F67F-7F49-88F5-93990A0BE4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05121" y="739112"/>
            <a:ext cx="4053455" cy="5386286"/>
          </a:xfrm>
          <a:custGeom>
            <a:avLst/>
            <a:gdLst>
              <a:gd name="connsiteX0" fmla="*/ 2224974 w 4053455"/>
              <a:gd name="connsiteY0" fmla="*/ 0 h 5386286"/>
              <a:gd name="connsiteX1" fmla="*/ 4053455 w 4053455"/>
              <a:gd name="connsiteY1" fmla="*/ 0 h 5386286"/>
              <a:gd name="connsiteX2" fmla="*/ 4053455 w 4053455"/>
              <a:gd name="connsiteY2" fmla="*/ 5386286 h 5386286"/>
              <a:gd name="connsiteX3" fmla="*/ 2224974 w 4053455"/>
              <a:gd name="connsiteY3" fmla="*/ 5386286 h 5386286"/>
              <a:gd name="connsiteX4" fmla="*/ 2224974 w 4053455"/>
              <a:gd name="connsiteY4" fmla="*/ 5385943 h 5386286"/>
              <a:gd name="connsiteX5" fmla="*/ 215936 w 4053455"/>
              <a:gd name="connsiteY5" fmla="*/ 5385943 h 5386286"/>
              <a:gd name="connsiteX6" fmla="*/ 1 w 4053455"/>
              <a:gd name="connsiteY6" fmla="*/ 3967911 h 5386286"/>
              <a:gd name="connsiteX7" fmla="*/ 2126076 w 4053455"/>
              <a:gd name="connsiteY7" fmla="*/ 343 h 5386286"/>
              <a:gd name="connsiteX8" fmla="*/ 2224974 w 4053455"/>
              <a:gd name="connsiteY8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5" h="5386286">
                <a:moveTo>
                  <a:pt x="2224974" y="0"/>
                </a:moveTo>
                <a:lnTo>
                  <a:pt x="4053455" y="0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7593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82978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 userDrawn="1">
          <p15:clr>
            <a:srgbClr val="FBAE40"/>
          </p15:clr>
        </p15:guide>
        <p15:guide id="2" pos="443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4" y="743053"/>
            <a:ext cx="5002215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2188333"/>
            <a:ext cx="5003800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1F36FA-E62D-E846-B99A-D6EDB32A39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0175" y="739112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96109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2650F8C-F67F-7F49-88F5-93990A0BE4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05121" y="739112"/>
            <a:ext cx="4053455" cy="5386286"/>
          </a:xfrm>
          <a:custGeom>
            <a:avLst/>
            <a:gdLst>
              <a:gd name="connsiteX0" fmla="*/ 2224974 w 4053455"/>
              <a:gd name="connsiteY0" fmla="*/ 0 h 5386286"/>
              <a:gd name="connsiteX1" fmla="*/ 4053455 w 4053455"/>
              <a:gd name="connsiteY1" fmla="*/ 0 h 5386286"/>
              <a:gd name="connsiteX2" fmla="*/ 4053455 w 4053455"/>
              <a:gd name="connsiteY2" fmla="*/ 5386286 h 5386286"/>
              <a:gd name="connsiteX3" fmla="*/ 2224974 w 4053455"/>
              <a:gd name="connsiteY3" fmla="*/ 5386286 h 5386286"/>
              <a:gd name="connsiteX4" fmla="*/ 2224974 w 4053455"/>
              <a:gd name="connsiteY4" fmla="*/ 5385943 h 5386286"/>
              <a:gd name="connsiteX5" fmla="*/ 215936 w 4053455"/>
              <a:gd name="connsiteY5" fmla="*/ 5385943 h 5386286"/>
              <a:gd name="connsiteX6" fmla="*/ 1 w 4053455"/>
              <a:gd name="connsiteY6" fmla="*/ 3967911 h 5386286"/>
              <a:gd name="connsiteX7" fmla="*/ 2126076 w 4053455"/>
              <a:gd name="connsiteY7" fmla="*/ 343 h 5386286"/>
              <a:gd name="connsiteX8" fmla="*/ 2224974 w 4053455"/>
              <a:gd name="connsiteY8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5" h="5386286">
                <a:moveTo>
                  <a:pt x="2224974" y="0"/>
                </a:moveTo>
                <a:lnTo>
                  <a:pt x="4053455" y="0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7593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77EFBCB-62B4-894E-BEAD-4728D52C5E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4" y="735858"/>
            <a:ext cx="6289041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48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 userDrawn="1">
          <p15:clr>
            <a:srgbClr val="FBAE40"/>
          </p15:clr>
        </p15:guide>
        <p15:guide id="2" pos="443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1F36FA-E62D-E846-B99A-D6EDB32A39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0175" y="739112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AFF29A-2710-E044-A9D8-2F19174A52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99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384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63A2DB-C9DE-704B-9A3F-6B753781386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19375" y="737484"/>
            <a:ext cx="6739199" cy="5386286"/>
          </a:xfrm>
          <a:custGeom>
            <a:avLst/>
            <a:gdLst>
              <a:gd name="connsiteX0" fmla="*/ 2224974 w 6739199"/>
              <a:gd name="connsiteY0" fmla="*/ 0 h 5386286"/>
              <a:gd name="connsiteX1" fmla="*/ 3914226 w 6739199"/>
              <a:gd name="connsiteY1" fmla="*/ 0 h 5386286"/>
              <a:gd name="connsiteX2" fmla="*/ 4053455 w 6739199"/>
              <a:gd name="connsiteY2" fmla="*/ 0 h 5386286"/>
              <a:gd name="connsiteX3" fmla="*/ 6739199 w 6739199"/>
              <a:gd name="connsiteY3" fmla="*/ 0 h 5386286"/>
              <a:gd name="connsiteX4" fmla="*/ 6739199 w 6739199"/>
              <a:gd name="connsiteY4" fmla="*/ 5386286 h 5386286"/>
              <a:gd name="connsiteX5" fmla="*/ 4053455 w 6739199"/>
              <a:gd name="connsiteY5" fmla="*/ 5386286 h 5386286"/>
              <a:gd name="connsiteX6" fmla="*/ 3914226 w 6739199"/>
              <a:gd name="connsiteY6" fmla="*/ 5386286 h 5386286"/>
              <a:gd name="connsiteX7" fmla="*/ 2224974 w 6739199"/>
              <a:gd name="connsiteY7" fmla="*/ 5386286 h 5386286"/>
              <a:gd name="connsiteX8" fmla="*/ 2224974 w 6739199"/>
              <a:gd name="connsiteY8" fmla="*/ 5385943 h 5386286"/>
              <a:gd name="connsiteX9" fmla="*/ 215936 w 6739199"/>
              <a:gd name="connsiteY9" fmla="*/ 5385943 h 5386286"/>
              <a:gd name="connsiteX10" fmla="*/ 1 w 6739199"/>
              <a:gd name="connsiteY10" fmla="*/ 3967911 h 5386286"/>
              <a:gd name="connsiteX11" fmla="*/ 2126076 w 6739199"/>
              <a:gd name="connsiteY11" fmla="*/ 343 h 5386286"/>
              <a:gd name="connsiteX12" fmla="*/ 2224974 w 6739199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9199" h="5386286">
                <a:moveTo>
                  <a:pt x="2224974" y="0"/>
                </a:moveTo>
                <a:lnTo>
                  <a:pt x="3914226" y="0"/>
                </a:lnTo>
                <a:lnTo>
                  <a:pt x="4053455" y="0"/>
                </a:lnTo>
                <a:lnTo>
                  <a:pt x="6739199" y="0"/>
                </a:lnTo>
                <a:lnTo>
                  <a:pt x="6739199" y="5386286"/>
                </a:lnTo>
                <a:lnTo>
                  <a:pt x="4053455" y="5386286"/>
                </a:lnTo>
                <a:lnTo>
                  <a:pt x="3914226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3151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AE59B69-CC52-9149-9F1C-FFBFD96F5C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254" y="735660"/>
            <a:ext cx="3622959" cy="5393678"/>
          </a:xfrm>
        </p:spPr>
        <p:txBody>
          <a:bodyPr anchor="ctr"/>
          <a:lstStyle>
            <a:lvl1pPr marL="0" indent="0" algn="l">
              <a:buFontTx/>
              <a:buNone/>
              <a:defRPr/>
            </a:lvl1pPr>
            <a:lvl2pPr indent="0" algn="r">
              <a:buFontTx/>
              <a:buNone/>
              <a:defRPr/>
            </a:lvl2pPr>
            <a:lvl3pPr indent="0" algn="r">
              <a:buFontTx/>
              <a:buNone/>
              <a:defRPr/>
            </a:lvl3pPr>
            <a:lvl4pPr indent="0" algn="r">
              <a:buFontTx/>
              <a:buNone/>
              <a:defRPr/>
            </a:lvl4pPr>
            <a:lvl5pPr indent="0" algn="r">
              <a:buFontTx/>
              <a:buNone/>
              <a:defRPr/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lyhyehkö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esimerkiksi</a:t>
            </a:r>
            <a:r>
              <a:rPr lang="en-GB"/>
              <a:t> </a:t>
            </a:r>
            <a:r>
              <a:rPr lang="en-GB" err="1"/>
              <a:t>viereiseen</a:t>
            </a:r>
            <a:r>
              <a:rPr lang="en-GB"/>
              <a:t> </a:t>
            </a:r>
            <a:r>
              <a:rPr lang="en-GB" err="1"/>
              <a:t>kuvaan</a:t>
            </a:r>
            <a:r>
              <a:rPr lang="en-GB"/>
              <a:t> </a:t>
            </a:r>
            <a:r>
              <a:rPr lang="en-GB" err="1"/>
              <a:t>viittava</a:t>
            </a:r>
            <a:r>
              <a:rPr lang="en-GB"/>
              <a:t>. Arial Regular 24pt.</a:t>
            </a:r>
          </a:p>
        </p:txBody>
      </p:sp>
    </p:spTree>
    <p:extLst>
      <p:ext uri="{BB962C8B-B14F-4D97-AF65-F5344CB8AC3E}">
        <p14:creationId xmlns:p14="http://schemas.microsoft.com/office/powerpoint/2010/main" val="407670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8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88C06BB-D91C-D148-B659-EE673EA2210F}"/>
              </a:ext>
            </a:extLst>
          </p:cNvPr>
          <p:cNvSpPr/>
          <p:nvPr userDrawn="1"/>
        </p:nvSpPr>
        <p:spPr>
          <a:xfrm>
            <a:off x="6080174" y="739111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AFF29A-2710-E044-A9D8-2F19174A52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D0536E-C2BD-9D49-A343-2A576508D1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4240" y="735013"/>
            <a:ext cx="5364162" cy="5387975"/>
          </a:xfrm>
        </p:spPr>
        <p:txBody>
          <a:bodyPr lIns="900000" tIns="1080000" rIns="540000" bIns="1080000" anchor="ctr"/>
          <a:lstStyle>
            <a:lvl1pPr marL="0" indent="0" algn="r">
              <a:buFontTx/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hyvin</a:t>
            </a:r>
            <a:r>
              <a:rPr lang="en-GB"/>
              <a:t>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nosto</a:t>
            </a:r>
            <a:r>
              <a:rPr lang="en-GB"/>
              <a:t>, </a:t>
            </a:r>
            <a:r>
              <a:rPr lang="en-GB" err="1"/>
              <a:t>lainaus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45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384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EAFB228-07F6-4440-9DC0-A18059703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773" y="0"/>
            <a:ext cx="907227" cy="99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0F1F8-0272-F042-98DD-D3CDBAB4D5E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B07E70B-2930-4747-8C12-0A78B65AD66D}"/>
              </a:ext>
            </a:extLst>
          </p:cNvPr>
          <p:cNvSpPr/>
          <p:nvPr userDrawn="1"/>
        </p:nvSpPr>
        <p:spPr>
          <a:xfrm>
            <a:off x="1128961" y="1889941"/>
            <a:ext cx="9970555" cy="3139259"/>
          </a:xfrm>
          <a:custGeom>
            <a:avLst/>
            <a:gdLst>
              <a:gd name="connsiteX0" fmla="*/ 0 w 9970555"/>
              <a:gd name="connsiteY0" fmla="*/ 0 h 3139259"/>
              <a:gd name="connsiteX1" fmla="*/ 419100 w 9970555"/>
              <a:gd name="connsiteY1" fmla="*/ 0 h 3139259"/>
              <a:gd name="connsiteX2" fmla="*/ 863600 w 9970555"/>
              <a:gd name="connsiteY2" fmla="*/ 0 h 3139259"/>
              <a:gd name="connsiteX3" fmla="*/ 1065684 w 9970555"/>
              <a:gd name="connsiteY3" fmla="*/ 0 h 3139259"/>
              <a:gd name="connsiteX4" fmla="*/ 1484784 w 9970555"/>
              <a:gd name="connsiteY4" fmla="*/ 0 h 3139259"/>
              <a:gd name="connsiteX5" fmla="*/ 1676400 w 9970555"/>
              <a:gd name="connsiteY5" fmla="*/ 0 h 3139259"/>
              <a:gd name="connsiteX6" fmla="*/ 1929284 w 9970555"/>
              <a:gd name="connsiteY6" fmla="*/ 0 h 3139259"/>
              <a:gd name="connsiteX7" fmla="*/ 2325558 w 9970555"/>
              <a:gd name="connsiteY7" fmla="*/ 0 h 3139259"/>
              <a:gd name="connsiteX8" fmla="*/ 2742084 w 9970555"/>
              <a:gd name="connsiteY8" fmla="*/ 0 h 3139259"/>
              <a:gd name="connsiteX9" fmla="*/ 2744658 w 9970555"/>
              <a:gd name="connsiteY9" fmla="*/ 0 h 3139259"/>
              <a:gd name="connsiteX10" fmla="*/ 3189158 w 9970555"/>
              <a:gd name="connsiteY10" fmla="*/ 0 h 3139259"/>
              <a:gd name="connsiteX11" fmla="*/ 3391242 w 9970555"/>
              <a:gd name="connsiteY11" fmla="*/ 0 h 3139259"/>
              <a:gd name="connsiteX12" fmla="*/ 3810342 w 9970555"/>
              <a:gd name="connsiteY12" fmla="*/ 0 h 3139259"/>
              <a:gd name="connsiteX13" fmla="*/ 4001958 w 9970555"/>
              <a:gd name="connsiteY13" fmla="*/ 0 h 3139259"/>
              <a:gd name="connsiteX14" fmla="*/ 4139610 w 9970555"/>
              <a:gd name="connsiteY14" fmla="*/ 0 h 3139259"/>
              <a:gd name="connsiteX15" fmla="*/ 4254842 w 9970555"/>
              <a:gd name="connsiteY15" fmla="*/ 0 h 3139259"/>
              <a:gd name="connsiteX16" fmla="*/ 4558710 w 9970555"/>
              <a:gd name="connsiteY16" fmla="*/ 0 h 3139259"/>
              <a:gd name="connsiteX17" fmla="*/ 5003210 w 9970555"/>
              <a:gd name="connsiteY17" fmla="*/ 0 h 3139259"/>
              <a:gd name="connsiteX18" fmla="*/ 5067642 w 9970555"/>
              <a:gd name="connsiteY18" fmla="*/ 0 h 3139259"/>
              <a:gd name="connsiteX19" fmla="*/ 5205294 w 9970555"/>
              <a:gd name="connsiteY19" fmla="*/ 0 h 3139259"/>
              <a:gd name="connsiteX20" fmla="*/ 5624394 w 9970555"/>
              <a:gd name="connsiteY20" fmla="*/ 0 h 3139259"/>
              <a:gd name="connsiteX21" fmla="*/ 5816010 w 9970555"/>
              <a:gd name="connsiteY21" fmla="*/ 0 h 3139259"/>
              <a:gd name="connsiteX22" fmla="*/ 5931703 w 9970555"/>
              <a:gd name="connsiteY22" fmla="*/ 0 h 3139259"/>
              <a:gd name="connsiteX23" fmla="*/ 6068894 w 9970555"/>
              <a:gd name="connsiteY23" fmla="*/ 0 h 3139259"/>
              <a:gd name="connsiteX24" fmla="*/ 6350803 w 9970555"/>
              <a:gd name="connsiteY24" fmla="*/ 0 h 3139259"/>
              <a:gd name="connsiteX25" fmla="*/ 6795303 w 9970555"/>
              <a:gd name="connsiteY25" fmla="*/ 0 h 3139259"/>
              <a:gd name="connsiteX26" fmla="*/ 6881694 w 9970555"/>
              <a:gd name="connsiteY26" fmla="*/ 0 h 3139259"/>
              <a:gd name="connsiteX27" fmla="*/ 6997387 w 9970555"/>
              <a:gd name="connsiteY27" fmla="*/ 0 h 3139259"/>
              <a:gd name="connsiteX28" fmla="*/ 7416487 w 9970555"/>
              <a:gd name="connsiteY28" fmla="*/ 0 h 3139259"/>
              <a:gd name="connsiteX29" fmla="*/ 7608103 w 9970555"/>
              <a:gd name="connsiteY29" fmla="*/ 0 h 3139259"/>
              <a:gd name="connsiteX30" fmla="*/ 7860987 w 9970555"/>
              <a:gd name="connsiteY30" fmla="*/ 0 h 3139259"/>
              <a:gd name="connsiteX31" fmla="*/ 8673787 w 9970555"/>
              <a:gd name="connsiteY31" fmla="*/ 0 h 3139259"/>
              <a:gd name="connsiteX32" fmla="*/ 8673787 w 9970555"/>
              <a:gd name="connsiteY32" fmla="*/ 1 h 3139259"/>
              <a:gd name="connsiteX33" fmla="*/ 9844702 w 9970555"/>
              <a:gd name="connsiteY33" fmla="*/ 1 h 3139259"/>
              <a:gd name="connsiteX34" fmla="*/ 9970554 w 9970555"/>
              <a:gd name="connsiteY34" fmla="*/ 826570 h 3139259"/>
              <a:gd name="connsiteX35" fmla="*/ 8731426 w 9970555"/>
              <a:gd name="connsiteY35" fmla="*/ 3139259 h 3139259"/>
              <a:gd name="connsiteX36" fmla="*/ 8673787 w 9970555"/>
              <a:gd name="connsiteY36" fmla="*/ 3139259 h 3139259"/>
              <a:gd name="connsiteX37" fmla="*/ 8632678 w 9970555"/>
              <a:gd name="connsiteY37" fmla="*/ 3139259 h 3139259"/>
              <a:gd name="connsiteX38" fmla="*/ 7918626 w 9970555"/>
              <a:gd name="connsiteY38" fmla="*/ 3139259 h 3139259"/>
              <a:gd name="connsiteX39" fmla="*/ 7860987 w 9970555"/>
              <a:gd name="connsiteY39" fmla="*/ 3139259 h 3139259"/>
              <a:gd name="connsiteX40" fmla="*/ 7819878 w 9970555"/>
              <a:gd name="connsiteY40" fmla="*/ 3139259 h 3139259"/>
              <a:gd name="connsiteX41" fmla="*/ 7608103 w 9970555"/>
              <a:gd name="connsiteY41" fmla="*/ 3139259 h 3139259"/>
              <a:gd name="connsiteX42" fmla="*/ 7474126 w 9970555"/>
              <a:gd name="connsiteY42" fmla="*/ 3139259 h 3139259"/>
              <a:gd name="connsiteX43" fmla="*/ 7416487 w 9970555"/>
              <a:gd name="connsiteY43" fmla="*/ 3139259 h 3139259"/>
              <a:gd name="connsiteX44" fmla="*/ 7375378 w 9970555"/>
              <a:gd name="connsiteY44" fmla="*/ 3139259 h 3139259"/>
              <a:gd name="connsiteX45" fmla="*/ 7055026 w 9970555"/>
              <a:gd name="connsiteY45" fmla="*/ 3139259 h 3139259"/>
              <a:gd name="connsiteX46" fmla="*/ 6997387 w 9970555"/>
              <a:gd name="connsiteY46" fmla="*/ 3139259 h 3139259"/>
              <a:gd name="connsiteX47" fmla="*/ 6956278 w 9970555"/>
              <a:gd name="connsiteY47" fmla="*/ 3139259 h 3139259"/>
              <a:gd name="connsiteX48" fmla="*/ 6939333 w 9970555"/>
              <a:gd name="connsiteY48" fmla="*/ 3139259 h 3139259"/>
              <a:gd name="connsiteX49" fmla="*/ 6881694 w 9970555"/>
              <a:gd name="connsiteY49" fmla="*/ 3139259 h 3139259"/>
              <a:gd name="connsiteX50" fmla="*/ 6840585 w 9970555"/>
              <a:gd name="connsiteY50" fmla="*/ 3139259 h 3139259"/>
              <a:gd name="connsiteX51" fmla="*/ 6795303 w 9970555"/>
              <a:gd name="connsiteY51" fmla="*/ 3139259 h 3139259"/>
              <a:gd name="connsiteX52" fmla="*/ 6350803 w 9970555"/>
              <a:gd name="connsiteY52" fmla="*/ 3139259 h 3139259"/>
              <a:gd name="connsiteX53" fmla="*/ 6126533 w 9970555"/>
              <a:gd name="connsiteY53" fmla="*/ 3139259 h 3139259"/>
              <a:gd name="connsiteX54" fmla="*/ 6068894 w 9970555"/>
              <a:gd name="connsiteY54" fmla="*/ 3139259 h 3139259"/>
              <a:gd name="connsiteX55" fmla="*/ 6027785 w 9970555"/>
              <a:gd name="connsiteY55" fmla="*/ 3139259 h 3139259"/>
              <a:gd name="connsiteX56" fmla="*/ 5931703 w 9970555"/>
              <a:gd name="connsiteY56" fmla="*/ 3139259 h 3139259"/>
              <a:gd name="connsiteX57" fmla="*/ 5816010 w 9970555"/>
              <a:gd name="connsiteY57" fmla="*/ 3139259 h 3139259"/>
              <a:gd name="connsiteX58" fmla="*/ 5682033 w 9970555"/>
              <a:gd name="connsiteY58" fmla="*/ 3139259 h 3139259"/>
              <a:gd name="connsiteX59" fmla="*/ 5624394 w 9970555"/>
              <a:gd name="connsiteY59" fmla="*/ 3139259 h 3139259"/>
              <a:gd name="connsiteX60" fmla="*/ 5583285 w 9970555"/>
              <a:gd name="connsiteY60" fmla="*/ 3139259 h 3139259"/>
              <a:gd name="connsiteX61" fmla="*/ 5262933 w 9970555"/>
              <a:gd name="connsiteY61" fmla="*/ 3139259 h 3139259"/>
              <a:gd name="connsiteX62" fmla="*/ 5205294 w 9970555"/>
              <a:gd name="connsiteY62" fmla="*/ 3139259 h 3139259"/>
              <a:gd name="connsiteX63" fmla="*/ 5164185 w 9970555"/>
              <a:gd name="connsiteY63" fmla="*/ 3139259 h 3139259"/>
              <a:gd name="connsiteX64" fmla="*/ 5125281 w 9970555"/>
              <a:gd name="connsiteY64" fmla="*/ 3139259 h 3139259"/>
              <a:gd name="connsiteX65" fmla="*/ 5067642 w 9970555"/>
              <a:gd name="connsiteY65" fmla="*/ 3139259 h 3139259"/>
              <a:gd name="connsiteX66" fmla="*/ 5026533 w 9970555"/>
              <a:gd name="connsiteY66" fmla="*/ 3139259 h 3139259"/>
              <a:gd name="connsiteX67" fmla="*/ 5003210 w 9970555"/>
              <a:gd name="connsiteY67" fmla="*/ 3139259 h 3139259"/>
              <a:gd name="connsiteX68" fmla="*/ 4558710 w 9970555"/>
              <a:gd name="connsiteY68" fmla="*/ 3139259 h 3139259"/>
              <a:gd name="connsiteX69" fmla="*/ 4312481 w 9970555"/>
              <a:gd name="connsiteY69" fmla="*/ 3139259 h 3139259"/>
              <a:gd name="connsiteX70" fmla="*/ 4254842 w 9970555"/>
              <a:gd name="connsiteY70" fmla="*/ 3139259 h 3139259"/>
              <a:gd name="connsiteX71" fmla="*/ 4213733 w 9970555"/>
              <a:gd name="connsiteY71" fmla="*/ 3139259 h 3139259"/>
              <a:gd name="connsiteX72" fmla="*/ 4139610 w 9970555"/>
              <a:gd name="connsiteY72" fmla="*/ 3139259 h 3139259"/>
              <a:gd name="connsiteX73" fmla="*/ 4001958 w 9970555"/>
              <a:gd name="connsiteY73" fmla="*/ 3139259 h 3139259"/>
              <a:gd name="connsiteX74" fmla="*/ 3867981 w 9970555"/>
              <a:gd name="connsiteY74" fmla="*/ 3139259 h 3139259"/>
              <a:gd name="connsiteX75" fmla="*/ 3810342 w 9970555"/>
              <a:gd name="connsiteY75" fmla="*/ 3139259 h 3139259"/>
              <a:gd name="connsiteX76" fmla="*/ 3769233 w 9970555"/>
              <a:gd name="connsiteY76" fmla="*/ 3139259 h 3139259"/>
              <a:gd name="connsiteX77" fmla="*/ 3448881 w 9970555"/>
              <a:gd name="connsiteY77" fmla="*/ 3139259 h 3139259"/>
              <a:gd name="connsiteX78" fmla="*/ 3391242 w 9970555"/>
              <a:gd name="connsiteY78" fmla="*/ 3139259 h 3139259"/>
              <a:gd name="connsiteX79" fmla="*/ 3350133 w 9970555"/>
              <a:gd name="connsiteY79" fmla="*/ 3139259 h 3139259"/>
              <a:gd name="connsiteX80" fmla="*/ 3189158 w 9970555"/>
              <a:gd name="connsiteY80" fmla="*/ 3139259 h 3139259"/>
              <a:gd name="connsiteX81" fmla="*/ 2799724 w 9970555"/>
              <a:gd name="connsiteY81" fmla="*/ 3139259 h 3139259"/>
              <a:gd name="connsiteX82" fmla="*/ 2744658 w 9970555"/>
              <a:gd name="connsiteY82" fmla="*/ 3139259 h 3139259"/>
              <a:gd name="connsiteX83" fmla="*/ 2742084 w 9970555"/>
              <a:gd name="connsiteY83" fmla="*/ 3139259 h 3139259"/>
              <a:gd name="connsiteX84" fmla="*/ 2700975 w 9970555"/>
              <a:gd name="connsiteY84" fmla="*/ 3139259 h 3139259"/>
              <a:gd name="connsiteX85" fmla="*/ 2325558 w 9970555"/>
              <a:gd name="connsiteY85" fmla="*/ 3139259 h 3139259"/>
              <a:gd name="connsiteX86" fmla="*/ 1986923 w 9970555"/>
              <a:gd name="connsiteY86" fmla="*/ 3139259 h 3139259"/>
              <a:gd name="connsiteX87" fmla="*/ 1929284 w 9970555"/>
              <a:gd name="connsiteY87" fmla="*/ 3139259 h 3139259"/>
              <a:gd name="connsiteX88" fmla="*/ 1888175 w 9970555"/>
              <a:gd name="connsiteY88" fmla="*/ 3139259 h 3139259"/>
              <a:gd name="connsiteX89" fmla="*/ 1676400 w 9970555"/>
              <a:gd name="connsiteY89" fmla="*/ 3139259 h 3139259"/>
              <a:gd name="connsiteX90" fmla="*/ 1542423 w 9970555"/>
              <a:gd name="connsiteY90" fmla="*/ 3139259 h 3139259"/>
              <a:gd name="connsiteX91" fmla="*/ 1484784 w 9970555"/>
              <a:gd name="connsiteY91" fmla="*/ 3139259 h 3139259"/>
              <a:gd name="connsiteX92" fmla="*/ 1443675 w 9970555"/>
              <a:gd name="connsiteY92" fmla="*/ 3139259 h 3139259"/>
              <a:gd name="connsiteX93" fmla="*/ 1123323 w 9970555"/>
              <a:gd name="connsiteY93" fmla="*/ 3139259 h 3139259"/>
              <a:gd name="connsiteX94" fmla="*/ 1065684 w 9970555"/>
              <a:gd name="connsiteY94" fmla="*/ 3139259 h 3139259"/>
              <a:gd name="connsiteX95" fmla="*/ 1024575 w 9970555"/>
              <a:gd name="connsiteY95" fmla="*/ 3139259 h 3139259"/>
              <a:gd name="connsiteX96" fmla="*/ 863600 w 9970555"/>
              <a:gd name="connsiteY96" fmla="*/ 3139259 h 3139259"/>
              <a:gd name="connsiteX97" fmla="*/ 419100 w 9970555"/>
              <a:gd name="connsiteY97" fmla="*/ 3139259 h 3139259"/>
              <a:gd name="connsiteX98" fmla="*/ 0 w 9970555"/>
              <a:gd name="connsiteY98" fmla="*/ 3139259 h 31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9970555" h="3139259">
                <a:moveTo>
                  <a:pt x="0" y="0"/>
                </a:moveTo>
                <a:lnTo>
                  <a:pt x="419100" y="0"/>
                </a:lnTo>
                <a:lnTo>
                  <a:pt x="863600" y="0"/>
                </a:lnTo>
                <a:lnTo>
                  <a:pt x="1065684" y="0"/>
                </a:lnTo>
                <a:lnTo>
                  <a:pt x="1484784" y="0"/>
                </a:lnTo>
                <a:lnTo>
                  <a:pt x="1676400" y="0"/>
                </a:lnTo>
                <a:lnTo>
                  <a:pt x="1929284" y="0"/>
                </a:lnTo>
                <a:lnTo>
                  <a:pt x="2325558" y="0"/>
                </a:lnTo>
                <a:lnTo>
                  <a:pt x="2742084" y="0"/>
                </a:lnTo>
                <a:lnTo>
                  <a:pt x="2744658" y="0"/>
                </a:lnTo>
                <a:lnTo>
                  <a:pt x="3189158" y="0"/>
                </a:lnTo>
                <a:lnTo>
                  <a:pt x="3391242" y="0"/>
                </a:lnTo>
                <a:lnTo>
                  <a:pt x="3810342" y="0"/>
                </a:lnTo>
                <a:lnTo>
                  <a:pt x="4001958" y="0"/>
                </a:lnTo>
                <a:lnTo>
                  <a:pt x="4139610" y="0"/>
                </a:lnTo>
                <a:lnTo>
                  <a:pt x="4254842" y="0"/>
                </a:lnTo>
                <a:lnTo>
                  <a:pt x="4558710" y="0"/>
                </a:lnTo>
                <a:lnTo>
                  <a:pt x="5003210" y="0"/>
                </a:lnTo>
                <a:lnTo>
                  <a:pt x="5067642" y="0"/>
                </a:lnTo>
                <a:lnTo>
                  <a:pt x="5205294" y="0"/>
                </a:lnTo>
                <a:lnTo>
                  <a:pt x="5624394" y="0"/>
                </a:lnTo>
                <a:lnTo>
                  <a:pt x="5816010" y="0"/>
                </a:lnTo>
                <a:lnTo>
                  <a:pt x="5931703" y="0"/>
                </a:lnTo>
                <a:lnTo>
                  <a:pt x="6068894" y="0"/>
                </a:lnTo>
                <a:lnTo>
                  <a:pt x="6350803" y="0"/>
                </a:lnTo>
                <a:lnTo>
                  <a:pt x="6795303" y="0"/>
                </a:lnTo>
                <a:lnTo>
                  <a:pt x="6881694" y="0"/>
                </a:lnTo>
                <a:lnTo>
                  <a:pt x="6997387" y="0"/>
                </a:lnTo>
                <a:lnTo>
                  <a:pt x="7416487" y="0"/>
                </a:lnTo>
                <a:lnTo>
                  <a:pt x="7608103" y="0"/>
                </a:lnTo>
                <a:lnTo>
                  <a:pt x="7860987" y="0"/>
                </a:lnTo>
                <a:lnTo>
                  <a:pt x="8673787" y="0"/>
                </a:lnTo>
                <a:lnTo>
                  <a:pt x="8673787" y="1"/>
                </a:lnTo>
                <a:lnTo>
                  <a:pt x="9844702" y="1"/>
                </a:lnTo>
                <a:cubicBezTo>
                  <a:pt x="9928376" y="267748"/>
                  <a:pt x="9970799" y="546382"/>
                  <a:pt x="9970554" y="826570"/>
                </a:cubicBezTo>
                <a:cubicBezTo>
                  <a:pt x="9970554" y="1787641"/>
                  <a:pt x="9479426" y="2635327"/>
                  <a:pt x="8731426" y="3139259"/>
                </a:cubicBezTo>
                <a:lnTo>
                  <a:pt x="8673787" y="3139259"/>
                </a:lnTo>
                <a:lnTo>
                  <a:pt x="8632678" y="3139259"/>
                </a:lnTo>
                <a:lnTo>
                  <a:pt x="7918626" y="3139259"/>
                </a:lnTo>
                <a:lnTo>
                  <a:pt x="7860987" y="3139259"/>
                </a:lnTo>
                <a:lnTo>
                  <a:pt x="7819878" y="3139259"/>
                </a:lnTo>
                <a:lnTo>
                  <a:pt x="7608103" y="3139259"/>
                </a:lnTo>
                <a:lnTo>
                  <a:pt x="7474126" y="3139259"/>
                </a:lnTo>
                <a:lnTo>
                  <a:pt x="7416487" y="3139259"/>
                </a:lnTo>
                <a:lnTo>
                  <a:pt x="7375378" y="3139259"/>
                </a:lnTo>
                <a:lnTo>
                  <a:pt x="7055026" y="3139259"/>
                </a:lnTo>
                <a:lnTo>
                  <a:pt x="6997387" y="3139259"/>
                </a:lnTo>
                <a:lnTo>
                  <a:pt x="6956278" y="3139259"/>
                </a:lnTo>
                <a:lnTo>
                  <a:pt x="6939333" y="3139259"/>
                </a:lnTo>
                <a:lnTo>
                  <a:pt x="6881694" y="3139259"/>
                </a:lnTo>
                <a:lnTo>
                  <a:pt x="6840585" y="3139259"/>
                </a:lnTo>
                <a:lnTo>
                  <a:pt x="6795303" y="3139259"/>
                </a:lnTo>
                <a:lnTo>
                  <a:pt x="6350803" y="3139259"/>
                </a:lnTo>
                <a:lnTo>
                  <a:pt x="6126533" y="3139259"/>
                </a:lnTo>
                <a:lnTo>
                  <a:pt x="6068894" y="3139259"/>
                </a:lnTo>
                <a:lnTo>
                  <a:pt x="6027785" y="3139259"/>
                </a:lnTo>
                <a:lnTo>
                  <a:pt x="5931703" y="3139259"/>
                </a:lnTo>
                <a:lnTo>
                  <a:pt x="5816010" y="3139259"/>
                </a:lnTo>
                <a:lnTo>
                  <a:pt x="5682033" y="3139259"/>
                </a:lnTo>
                <a:lnTo>
                  <a:pt x="5624394" y="3139259"/>
                </a:lnTo>
                <a:lnTo>
                  <a:pt x="5583285" y="3139259"/>
                </a:lnTo>
                <a:lnTo>
                  <a:pt x="5262933" y="3139259"/>
                </a:lnTo>
                <a:lnTo>
                  <a:pt x="5205294" y="3139259"/>
                </a:lnTo>
                <a:lnTo>
                  <a:pt x="5164185" y="3139259"/>
                </a:lnTo>
                <a:lnTo>
                  <a:pt x="5125281" y="3139259"/>
                </a:lnTo>
                <a:lnTo>
                  <a:pt x="5067642" y="3139259"/>
                </a:lnTo>
                <a:lnTo>
                  <a:pt x="5026533" y="3139259"/>
                </a:lnTo>
                <a:lnTo>
                  <a:pt x="5003210" y="3139259"/>
                </a:lnTo>
                <a:lnTo>
                  <a:pt x="4558710" y="3139259"/>
                </a:lnTo>
                <a:lnTo>
                  <a:pt x="4312481" y="3139259"/>
                </a:lnTo>
                <a:lnTo>
                  <a:pt x="4254842" y="3139259"/>
                </a:lnTo>
                <a:lnTo>
                  <a:pt x="4213733" y="3139259"/>
                </a:lnTo>
                <a:lnTo>
                  <a:pt x="4139610" y="3139259"/>
                </a:lnTo>
                <a:lnTo>
                  <a:pt x="4001958" y="3139259"/>
                </a:lnTo>
                <a:lnTo>
                  <a:pt x="3867981" y="3139259"/>
                </a:lnTo>
                <a:lnTo>
                  <a:pt x="3810342" y="3139259"/>
                </a:lnTo>
                <a:lnTo>
                  <a:pt x="3769233" y="3139259"/>
                </a:lnTo>
                <a:lnTo>
                  <a:pt x="3448881" y="3139259"/>
                </a:lnTo>
                <a:lnTo>
                  <a:pt x="3391242" y="3139259"/>
                </a:lnTo>
                <a:lnTo>
                  <a:pt x="3350133" y="3139259"/>
                </a:lnTo>
                <a:lnTo>
                  <a:pt x="3189158" y="3139259"/>
                </a:lnTo>
                <a:lnTo>
                  <a:pt x="2799724" y="3139259"/>
                </a:lnTo>
                <a:lnTo>
                  <a:pt x="2744658" y="3139259"/>
                </a:lnTo>
                <a:lnTo>
                  <a:pt x="2742084" y="3139259"/>
                </a:lnTo>
                <a:lnTo>
                  <a:pt x="2700975" y="3139259"/>
                </a:lnTo>
                <a:lnTo>
                  <a:pt x="2325558" y="3139259"/>
                </a:lnTo>
                <a:lnTo>
                  <a:pt x="1986923" y="3139259"/>
                </a:lnTo>
                <a:lnTo>
                  <a:pt x="1929284" y="3139259"/>
                </a:lnTo>
                <a:lnTo>
                  <a:pt x="1888175" y="3139259"/>
                </a:lnTo>
                <a:lnTo>
                  <a:pt x="1676400" y="3139259"/>
                </a:lnTo>
                <a:lnTo>
                  <a:pt x="1542423" y="3139259"/>
                </a:lnTo>
                <a:lnTo>
                  <a:pt x="1484784" y="3139259"/>
                </a:lnTo>
                <a:lnTo>
                  <a:pt x="1443675" y="3139259"/>
                </a:lnTo>
                <a:lnTo>
                  <a:pt x="1123323" y="3139259"/>
                </a:lnTo>
                <a:lnTo>
                  <a:pt x="1065684" y="3139259"/>
                </a:lnTo>
                <a:lnTo>
                  <a:pt x="1024575" y="3139259"/>
                </a:lnTo>
                <a:lnTo>
                  <a:pt x="863600" y="3139259"/>
                </a:lnTo>
                <a:lnTo>
                  <a:pt x="419100" y="3139259"/>
                </a:lnTo>
                <a:lnTo>
                  <a:pt x="0" y="31392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8251" y="3953774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961" y="1894516"/>
            <a:ext cx="10007352" cy="3139258"/>
          </a:xfrm>
        </p:spPr>
        <p:txBody>
          <a:bodyPr lIns="540000" tIns="0" rIns="900000" bIns="0" anchor="ctr"/>
          <a:lstStyle>
            <a:lvl1pPr marL="0" indent="0" algn="l">
              <a:buFontTx/>
              <a:buNone/>
              <a:defRPr sz="3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Tämä</a:t>
            </a:r>
            <a:r>
              <a:rPr lang="en-GB"/>
              <a:t> </a:t>
            </a:r>
            <a:r>
              <a:rPr lang="en-GB" err="1"/>
              <a:t>dia</a:t>
            </a:r>
            <a:r>
              <a:rPr lang="en-GB"/>
              <a:t> </a:t>
            </a:r>
            <a:r>
              <a:rPr lang="en-GB" err="1"/>
              <a:t>toimii</a:t>
            </a:r>
            <a:r>
              <a:rPr lang="en-GB"/>
              <a:t> </a:t>
            </a:r>
            <a:r>
              <a:rPr lang="en-GB" err="1"/>
              <a:t>vaikka</a:t>
            </a:r>
            <a:r>
              <a:rPr lang="en-GB"/>
              <a:t> </a:t>
            </a:r>
            <a:r>
              <a:rPr lang="en-GB" err="1"/>
              <a:t>sisällön</a:t>
            </a:r>
            <a:r>
              <a:rPr lang="en-GB"/>
              <a:t> </a:t>
            </a:r>
            <a:r>
              <a:rPr lang="en-GB" err="1"/>
              <a:t>rytmittämiseen</a:t>
            </a:r>
            <a:r>
              <a:rPr lang="en-GB"/>
              <a:t>, </a:t>
            </a:r>
            <a:r>
              <a:rPr lang="en-GB" err="1"/>
              <a:t>välidiana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322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710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70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korall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88908" y="4738753"/>
            <a:ext cx="3703092" cy="211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6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_numeroin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FA0B480-1BF9-D544-AD14-DA4F1EAF8F76}"/>
              </a:ext>
            </a:extLst>
          </p:cNvPr>
          <p:cNvSpPr/>
          <p:nvPr userDrawn="1"/>
        </p:nvSpPr>
        <p:spPr>
          <a:xfrm>
            <a:off x="739138" y="1889941"/>
            <a:ext cx="4038852" cy="3139259"/>
          </a:xfrm>
          <a:custGeom>
            <a:avLst/>
            <a:gdLst>
              <a:gd name="connsiteX0" fmla="*/ 0 w 4038852"/>
              <a:gd name="connsiteY0" fmla="*/ 0 h 3139259"/>
              <a:gd name="connsiteX1" fmla="*/ 419100 w 4038852"/>
              <a:gd name="connsiteY1" fmla="*/ 0 h 3139259"/>
              <a:gd name="connsiteX2" fmla="*/ 863600 w 4038852"/>
              <a:gd name="connsiteY2" fmla="*/ 0 h 3139259"/>
              <a:gd name="connsiteX3" fmla="*/ 1065684 w 4038852"/>
              <a:gd name="connsiteY3" fmla="*/ 0 h 3139259"/>
              <a:gd name="connsiteX4" fmla="*/ 1484784 w 4038852"/>
              <a:gd name="connsiteY4" fmla="*/ 0 h 3139259"/>
              <a:gd name="connsiteX5" fmla="*/ 1676400 w 4038852"/>
              <a:gd name="connsiteY5" fmla="*/ 0 h 3139259"/>
              <a:gd name="connsiteX6" fmla="*/ 1929284 w 4038852"/>
              <a:gd name="connsiteY6" fmla="*/ 0 h 3139259"/>
              <a:gd name="connsiteX7" fmla="*/ 2742084 w 4038852"/>
              <a:gd name="connsiteY7" fmla="*/ 0 h 3139259"/>
              <a:gd name="connsiteX8" fmla="*/ 2742084 w 4038852"/>
              <a:gd name="connsiteY8" fmla="*/ 1 h 3139259"/>
              <a:gd name="connsiteX9" fmla="*/ 3912999 w 4038852"/>
              <a:gd name="connsiteY9" fmla="*/ 1 h 3139259"/>
              <a:gd name="connsiteX10" fmla="*/ 4038851 w 4038852"/>
              <a:gd name="connsiteY10" fmla="*/ 826570 h 3139259"/>
              <a:gd name="connsiteX11" fmla="*/ 2799723 w 4038852"/>
              <a:gd name="connsiteY11" fmla="*/ 3139259 h 3139259"/>
              <a:gd name="connsiteX12" fmla="*/ 2742084 w 4038852"/>
              <a:gd name="connsiteY12" fmla="*/ 3139259 h 3139259"/>
              <a:gd name="connsiteX13" fmla="*/ 2700975 w 4038852"/>
              <a:gd name="connsiteY13" fmla="*/ 3139259 h 3139259"/>
              <a:gd name="connsiteX14" fmla="*/ 1986923 w 4038852"/>
              <a:gd name="connsiteY14" fmla="*/ 3139259 h 3139259"/>
              <a:gd name="connsiteX15" fmla="*/ 1929284 w 4038852"/>
              <a:gd name="connsiteY15" fmla="*/ 3139259 h 3139259"/>
              <a:gd name="connsiteX16" fmla="*/ 1888175 w 4038852"/>
              <a:gd name="connsiteY16" fmla="*/ 3139259 h 3139259"/>
              <a:gd name="connsiteX17" fmla="*/ 1676400 w 4038852"/>
              <a:gd name="connsiteY17" fmla="*/ 3139259 h 3139259"/>
              <a:gd name="connsiteX18" fmla="*/ 1542423 w 4038852"/>
              <a:gd name="connsiteY18" fmla="*/ 3139259 h 3139259"/>
              <a:gd name="connsiteX19" fmla="*/ 1484784 w 4038852"/>
              <a:gd name="connsiteY19" fmla="*/ 3139259 h 3139259"/>
              <a:gd name="connsiteX20" fmla="*/ 1443675 w 4038852"/>
              <a:gd name="connsiteY20" fmla="*/ 3139259 h 3139259"/>
              <a:gd name="connsiteX21" fmla="*/ 1123323 w 4038852"/>
              <a:gd name="connsiteY21" fmla="*/ 3139259 h 3139259"/>
              <a:gd name="connsiteX22" fmla="*/ 1065684 w 4038852"/>
              <a:gd name="connsiteY22" fmla="*/ 3139259 h 3139259"/>
              <a:gd name="connsiteX23" fmla="*/ 1024575 w 4038852"/>
              <a:gd name="connsiteY23" fmla="*/ 3139259 h 3139259"/>
              <a:gd name="connsiteX24" fmla="*/ 863600 w 4038852"/>
              <a:gd name="connsiteY24" fmla="*/ 3139259 h 3139259"/>
              <a:gd name="connsiteX25" fmla="*/ 419100 w 4038852"/>
              <a:gd name="connsiteY25" fmla="*/ 3139259 h 3139259"/>
              <a:gd name="connsiteX26" fmla="*/ 0 w 4038852"/>
              <a:gd name="connsiteY26" fmla="*/ 3139259 h 31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38852" h="3139259">
                <a:moveTo>
                  <a:pt x="0" y="0"/>
                </a:moveTo>
                <a:lnTo>
                  <a:pt x="419100" y="0"/>
                </a:lnTo>
                <a:lnTo>
                  <a:pt x="863600" y="0"/>
                </a:lnTo>
                <a:lnTo>
                  <a:pt x="1065684" y="0"/>
                </a:lnTo>
                <a:lnTo>
                  <a:pt x="1484784" y="0"/>
                </a:lnTo>
                <a:lnTo>
                  <a:pt x="1676400" y="0"/>
                </a:lnTo>
                <a:lnTo>
                  <a:pt x="1929284" y="0"/>
                </a:lnTo>
                <a:lnTo>
                  <a:pt x="2742084" y="0"/>
                </a:lnTo>
                <a:lnTo>
                  <a:pt x="2742084" y="1"/>
                </a:lnTo>
                <a:lnTo>
                  <a:pt x="3912999" y="1"/>
                </a:lnTo>
                <a:cubicBezTo>
                  <a:pt x="3996673" y="267748"/>
                  <a:pt x="4039096" y="546382"/>
                  <a:pt x="4038851" y="826570"/>
                </a:cubicBezTo>
                <a:cubicBezTo>
                  <a:pt x="4038851" y="1787641"/>
                  <a:pt x="3547723" y="2635327"/>
                  <a:pt x="2799723" y="3139259"/>
                </a:cubicBezTo>
                <a:lnTo>
                  <a:pt x="2742084" y="3139259"/>
                </a:lnTo>
                <a:lnTo>
                  <a:pt x="2700975" y="3139259"/>
                </a:lnTo>
                <a:lnTo>
                  <a:pt x="1986923" y="3139259"/>
                </a:lnTo>
                <a:lnTo>
                  <a:pt x="1929284" y="3139259"/>
                </a:lnTo>
                <a:lnTo>
                  <a:pt x="1888175" y="3139259"/>
                </a:lnTo>
                <a:lnTo>
                  <a:pt x="1676400" y="3139259"/>
                </a:lnTo>
                <a:lnTo>
                  <a:pt x="1542423" y="3139259"/>
                </a:lnTo>
                <a:lnTo>
                  <a:pt x="1484784" y="3139259"/>
                </a:lnTo>
                <a:lnTo>
                  <a:pt x="1443675" y="3139259"/>
                </a:lnTo>
                <a:lnTo>
                  <a:pt x="1123323" y="3139259"/>
                </a:lnTo>
                <a:lnTo>
                  <a:pt x="1065684" y="3139259"/>
                </a:lnTo>
                <a:lnTo>
                  <a:pt x="1024575" y="3139259"/>
                </a:lnTo>
                <a:lnTo>
                  <a:pt x="863600" y="3139259"/>
                </a:lnTo>
                <a:lnTo>
                  <a:pt x="419100" y="3139259"/>
                </a:lnTo>
                <a:lnTo>
                  <a:pt x="0" y="31392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AFB228-07F6-4440-9DC0-A18059703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773" y="0"/>
            <a:ext cx="907227" cy="99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0F1F8-0272-F042-98DD-D3CDBAB4D5E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Tällä</a:t>
            </a:r>
            <a:r>
              <a:rPr lang="en-GB"/>
              <a:t> </a:t>
            </a:r>
            <a:r>
              <a:rPr lang="en-GB" err="1"/>
              <a:t>dialla</a:t>
            </a:r>
            <a:r>
              <a:rPr lang="en-GB"/>
              <a:t> </a:t>
            </a:r>
            <a:r>
              <a:rPr lang="en-GB" err="1"/>
              <a:t>voi</a:t>
            </a:r>
            <a:r>
              <a:rPr lang="en-GB"/>
              <a:t> </a:t>
            </a:r>
            <a:r>
              <a:rPr lang="en-GB" err="1"/>
              <a:t>jakaa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esim</a:t>
            </a:r>
            <a:r>
              <a:rPr lang="en-GB"/>
              <a:t>. </a:t>
            </a:r>
            <a:r>
              <a:rPr lang="en-GB" err="1"/>
              <a:t>lukuihin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1855871"/>
            <a:ext cx="4053452" cy="3139258"/>
          </a:xfrm>
        </p:spPr>
        <p:txBody>
          <a:bodyPr lIns="540000" tIns="0" rIns="900000" bIns="0" anchor="ctr"/>
          <a:lstStyle>
            <a:lvl1pPr marL="0" indent="0" algn="ctr">
              <a:buFontTx/>
              <a:buNone/>
              <a:defRPr sz="15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4</a:t>
            </a:r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8327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8431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txt_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4"/>
            <a:ext cx="3636962" cy="5040313"/>
          </a:xfrm>
        </p:spPr>
        <p:txBody>
          <a:bodyPr anchor="ctr"/>
          <a:lstStyle>
            <a:lvl1pPr algn="r">
              <a:defRPr sz="3400"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Arial Black 34pt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8601" y="1089024"/>
            <a:ext cx="5791200" cy="5040313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14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algn="l">
              <a:buFontTx/>
              <a:buNone/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  <a:lvl4pPr algn="l">
              <a:buFontTx/>
              <a:buNone/>
              <a:defRPr>
                <a:solidFill>
                  <a:schemeClr val="tx1"/>
                </a:solidFill>
              </a:defRPr>
            </a:lvl4pPr>
            <a:lvl5pPr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toiselle</a:t>
            </a:r>
            <a:r>
              <a:rPr lang="en-GB"/>
              <a:t> </a:t>
            </a:r>
            <a:r>
              <a:rPr lang="en-GB" err="1"/>
              <a:t>puolelle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enemmän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. Arial Regular 24pt.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Aenean ante dui, </a:t>
            </a:r>
            <a:r>
              <a:rPr lang="en-GB" err="1"/>
              <a:t>tincidunt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92E4-4515-8D4E-9E56-58424819A3FB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86E607-EDF9-BB45-99BC-590A534B9577}"/>
              </a:ext>
            </a:extLst>
          </p:cNvPr>
          <p:cNvCxnSpPr>
            <a:cxnSpLocks/>
          </p:cNvCxnSpPr>
          <p:nvPr userDrawn="1"/>
        </p:nvCxnSpPr>
        <p:spPr>
          <a:xfrm>
            <a:off x="4838700" y="2303449"/>
            <a:ext cx="0" cy="2484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2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6992" userDrawn="1">
          <p15:clr>
            <a:srgbClr val="FBAE40"/>
          </p15:clr>
        </p15:guide>
        <p15:guide id="5" pos="334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0950B2-4BED-F44D-AC9F-2928F6394BF2}"/>
              </a:ext>
            </a:extLst>
          </p:cNvPr>
          <p:cNvCxnSpPr>
            <a:cxnSpLocks/>
          </p:cNvCxnSpPr>
          <p:nvPr userDrawn="1"/>
        </p:nvCxnSpPr>
        <p:spPr>
          <a:xfrm>
            <a:off x="731475" y="4001233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4A198-6E93-1D42-9782-A9C1AC7D0D38}"/>
              </a:ext>
            </a:extLst>
          </p:cNvPr>
          <p:cNvGrpSpPr/>
          <p:nvPr userDrawn="1"/>
        </p:nvGrpSpPr>
        <p:grpSpPr>
          <a:xfrm>
            <a:off x="5734239" y="1865299"/>
            <a:ext cx="720000" cy="4267205"/>
            <a:chOff x="5729992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D0F7CB7E-EB7A-8442-A476-CAFE1491FA47}"/>
              </a:ext>
            </a:extLst>
          </p:cNvPr>
          <p:cNvSpPr/>
          <p:nvPr userDrawn="1"/>
        </p:nvSpPr>
        <p:spPr>
          <a:xfrm>
            <a:off x="11100525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48AB5F-905D-494D-A4AF-33D8BEDDB00E}"/>
              </a:ext>
            </a:extLst>
          </p:cNvPr>
          <p:cNvSpPr/>
          <p:nvPr userDrawn="1"/>
        </p:nvSpPr>
        <p:spPr>
          <a:xfrm>
            <a:off x="367953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4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54713E58-94D8-3F4F-B496-9AF4153D49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2371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CC8D6043-ED36-8346-BC4B-B60FFCA5DE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1474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6F575E4-B2D6-064F-A5DD-49A3874E7A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2371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420345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0950B2-4BED-F44D-AC9F-2928F6394BF2}"/>
              </a:ext>
            </a:extLst>
          </p:cNvPr>
          <p:cNvCxnSpPr>
            <a:cxnSpLocks/>
          </p:cNvCxnSpPr>
          <p:nvPr userDrawn="1"/>
        </p:nvCxnSpPr>
        <p:spPr>
          <a:xfrm>
            <a:off x="731475" y="4001233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4A198-6E93-1D42-9782-A9C1AC7D0D38}"/>
              </a:ext>
            </a:extLst>
          </p:cNvPr>
          <p:cNvGrpSpPr/>
          <p:nvPr userDrawn="1"/>
        </p:nvGrpSpPr>
        <p:grpSpPr>
          <a:xfrm>
            <a:off x="3948550" y="1865299"/>
            <a:ext cx="720000" cy="4267205"/>
            <a:chOff x="5729992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AA76A0A-DF3D-774A-B5D2-F693568F021B}"/>
              </a:ext>
            </a:extLst>
          </p:cNvPr>
          <p:cNvGrpSpPr/>
          <p:nvPr userDrawn="1"/>
        </p:nvGrpSpPr>
        <p:grpSpPr>
          <a:xfrm>
            <a:off x="7522442" y="1865299"/>
            <a:ext cx="720000" cy="4267205"/>
            <a:chOff x="8415441" y="1865299"/>
            <a:chExt cx="720000" cy="426720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640627-0DC8-CD47-B9CA-CA85A815F73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775441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F7CB7E-EB7A-8442-A476-CAFE1491FA47}"/>
                </a:ext>
              </a:extLst>
            </p:cNvPr>
            <p:cNvSpPr/>
            <p:nvPr userDrawn="1"/>
          </p:nvSpPr>
          <p:spPr>
            <a:xfrm>
              <a:off x="8415441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04518807-92C9-2140-949E-7D2DF105D658}"/>
              </a:ext>
            </a:extLst>
          </p:cNvPr>
          <p:cNvSpPr/>
          <p:nvPr userDrawn="1"/>
        </p:nvSpPr>
        <p:spPr>
          <a:xfrm>
            <a:off x="367952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CC28805-672F-684B-855B-56B4CFD80DAB}"/>
              </a:ext>
            </a:extLst>
          </p:cNvPr>
          <p:cNvSpPr/>
          <p:nvPr userDrawn="1"/>
        </p:nvSpPr>
        <p:spPr>
          <a:xfrm>
            <a:off x="11103039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4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895AAE38-867A-D348-854C-F10AFF8E4A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1696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B3A28E3E-0F2D-5346-BDDC-11FCEFDF1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2668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7659572E-9651-F145-B6C1-6A5A271381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1474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4D5883F3-88B9-664B-B517-01EAB4F4EF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1696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7C22FB7E-88AF-4E48-AAC0-DA8259F721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92668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70905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328B9C-5F57-C242-ACD7-C2CBFB616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992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0627-0DC8-CD47-B9CA-CA85A815F73F}"/>
              </a:ext>
            </a:extLst>
          </p:cNvPr>
          <p:cNvCxnSpPr>
            <a:cxnSpLocks/>
          </p:cNvCxnSpPr>
          <p:nvPr userDrawn="1"/>
        </p:nvCxnSpPr>
        <p:spPr>
          <a:xfrm flipV="1">
            <a:off x="8775441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E9FACD-6AD2-EA4E-9896-38CE61066F0E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4543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28FA6E-2862-DA40-BD6A-9EB1EEEC9AFC}"/>
              </a:ext>
            </a:extLst>
          </p:cNvPr>
          <p:cNvGrpSpPr/>
          <p:nvPr userDrawn="1"/>
        </p:nvGrpSpPr>
        <p:grpSpPr>
          <a:xfrm>
            <a:off x="359094" y="3645250"/>
            <a:ext cx="11461796" cy="720000"/>
            <a:chOff x="359094" y="4360034"/>
            <a:chExt cx="11461796" cy="720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0950B2-4BED-F44D-AC9F-2928F6394B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1475" y="4716017"/>
              <a:ext cx="107286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F7CB7E-EB7A-8442-A476-CAFE1491FA47}"/>
                </a:ext>
              </a:extLst>
            </p:cNvPr>
            <p:cNvSpPr/>
            <p:nvPr userDrawn="1"/>
          </p:nvSpPr>
          <p:spPr>
            <a:xfrm>
              <a:off x="8415441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6249B8-61EC-5041-949E-9250D2FF6A53}"/>
                </a:ext>
              </a:extLst>
            </p:cNvPr>
            <p:cNvSpPr/>
            <p:nvPr userDrawn="1"/>
          </p:nvSpPr>
          <p:spPr>
            <a:xfrm>
              <a:off x="359094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A482CC-CB2A-5744-9A5E-8012F559A293}"/>
                </a:ext>
              </a:extLst>
            </p:cNvPr>
            <p:cNvSpPr/>
            <p:nvPr userDrawn="1"/>
          </p:nvSpPr>
          <p:spPr>
            <a:xfrm>
              <a:off x="111008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1835D45-C1A8-8B48-9494-3522795FC3E9}"/>
                </a:ext>
              </a:extLst>
            </p:cNvPr>
            <p:cNvSpPr/>
            <p:nvPr userDrawn="1"/>
          </p:nvSpPr>
          <p:spPr>
            <a:xfrm>
              <a:off x="3044543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5" y="1881188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9A5744E5-E53D-124B-9534-FAFFAC1F3C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4169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D3506B11-FDAE-3F44-977B-B50D60F145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617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B9FCEA85-E90F-CB47-9EE3-98CF1FBE1A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94691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D6FD8B5E-49F9-3F4F-90F2-ABA4734BA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75" y="4017995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3E20C9DE-C0CA-4E49-BD82-95B4C5528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14169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0497932B-46E4-2B4D-AFCA-5255F1FDFC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9617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24715E65-E846-5F43-BEEB-B6410077A8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94691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41333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475" y="3287293"/>
            <a:ext cx="10728688" cy="29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87D0F-5438-2747-9B27-9580878C8D1C}"/>
              </a:ext>
            </a:extLst>
          </p:cNvPr>
          <p:cNvCxnSpPr>
            <a:cxnSpLocks/>
          </p:cNvCxnSpPr>
          <p:nvPr userDrawn="1"/>
        </p:nvCxnSpPr>
        <p:spPr>
          <a:xfrm>
            <a:off x="731475" y="4716017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328B9C-5F57-C242-ACD7-C2CBFB616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5089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0627-0DC8-CD47-B9CA-CA85A815F73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71991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89F02B0F-12F9-E545-B648-8C013AFBC105}"/>
              </a:ext>
            </a:extLst>
          </p:cNvPr>
          <p:cNvSpPr/>
          <p:nvPr userDrawn="1"/>
        </p:nvSpPr>
        <p:spPr>
          <a:xfrm>
            <a:off x="3978190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3034D54-AC51-A94A-B751-B4A504776621}"/>
              </a:ext>
            </a:extLst>
          </p:cNvPr>
          <p:cNvSpPr/>
          <p:nvPr userDrawn="1"/>
        </p:nvSpPr>
        <p:spPr>
          <a:xfrm>
            <a:off x="3978190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48F544D-4483-1E4F-A19A-9BE15C1EB2DB}"/>
              </a:ext>
            </a:extLst>
          </p:cNvPr>
          <p:cNvSpPr/>
          <p:nvPr userDrawn="1"/>
        </p:nvSpPr>
        <p:spPr>
          <a:xfrm>
            <a:off x="7539258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E09117-FF91-6446-BD99-4F7631A37906}"/>
              </a:ext>
            </a:extLst>
          </p:cNvPr>
          <p:cNvSpPr/>
          <p:nvPr userDrawn="1"/>
        </p:nvSpPr>
        <p:spPr>
          <a:xfrm>
            <a:off x="7510605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F5EAA2C-70FE-534E-8921-FE1515CACE03}"/>
              </a:ext>
            </a:extLst>
          </p:cNvPr>
          <p:cNvSpPr/>
          <p:nvPr userDrawn="1"/>
        </p:nvSpPr>
        <p:spPr>
          <a:xfrm>
            <a:off x="388469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759601-E478-C840-9D3A-1AF1FD8DBD34}"/>
              </a:ext>
            </a:extLst>
          </p:cNvPr>
          <p:cNvSpPr/>
          <p:nvPr userDrawn="1"/>
        </p:nvSpPr>
        <p:spPr>
          <a:xfrm>
            <a:off x="11100327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3FFCD6-397D-EF4B-BB20-31726C33B995}"/>
              </a:ext>
            </a:extLst>
          </p:cNvPr>
          <p:cNvSpPr/>
          <p:nvPr userDrawn="1"/>
        </p:nvSpPr>
        <p:spPr>
          <a:xfrm>
            <a:off x="388469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475" y="1869936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F875F953-CE0F-D84A-9300-2AE2322D6B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5184" y="1869936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90C4277-4255-0542-80B9-A826735C4F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6251" y="1869936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72838E60-45D1-2A4D-861E-5E42F2326E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1475" y="3304100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306CA7C1-DF93-4E40-9F24-830A8B918D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5184" y="3304100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71E0652B-20AB-DA45-8899-44A6541B75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6251" y="3304100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3219BF9F-9BCA-FC48-8CF4-B767C3EAF1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475" y="4709389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9A2B1E8-9E35-BA49-AAEC-B0147E389E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55184" y="4709389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F2A21DC5-79FE-6C41-9160-45B05188B3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16251" y="4709389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267653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475" y="3287293"/>
            <a:ext cx="10728688" cy="29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87D0F-5438-2747-9B27-9580878C8D1C}"/>
              </a:ext>
            </a:extLst>
          </p:cNvPr>
          <p:cNvCxnSpPr>
            <a:cxnSpLocks/>
          </p:cNvCxnSpPr>
          <p:nvPr userDrawn="1"/>
        </p:nvCxnSpPr>
        <p:spPr>
          <a:xfrm>
            <a:off x="731475" y="4716017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CEB13-3784-B545-BBBC-963B1CB8EA58}"/>
              </a:ext>
            </a:extLst>
          </p:cNvPr>
          <p:cNvGrpSpPr/>
          <p:nvPr userDrawn="1"/>
        </p:nvGrpSpPr>
        <p:grpSpPr>
          <a:xfrm>
            <a:off x="5729992" y="1865299"/>
            <a:ext cx="720000" cy="4267205"/>
            <a:chOff x="3978190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190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9F02B0F-12F9-E545-B648-8C013AFBC105}"/>
                </a:ext>
              </a:extLst>
            </p:cNvPr>
            <p:cNvSpPr/>
            <p:nvPr userDrawn="1"/>
          </p:nvSpPr>
          <p:spPr>
            <a:xfrm>
              <a:off x="3992517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3034D54-AC51-A94A-B751-B4A504776621}"/>
                </a:ext>
              </a:extLst>
            </p:cNvPr>
            <p:cNvSpPr/>
            <p:nvPr userDrawn="1"/>
          </p:nvSpPr>
          <p:spPr>
            <a:xfrm>
              <a:off x="39781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271DC-AF5D-7540-98EC-4C8422D30B55}"/>
              </a:ext>
            </a:extLst>
          </p:cNvPr>
          <p:cNvGrpSpPr/>
          <p:nvPr userDrawn="1"/>
        </p:nvGrpSpPr>
        <p:grpSpPr>
          <a:xfrm>
            <a:off x="8415441" y="1865299"/>
            <a:ext cx="720000" cy="4267205"/>
            <a:chOff x="7510605" y="1865299"/>
            <a:chExt cx="720000" cy="426720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640627-0DC8-CD47-B9CA-CA85A815F73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70605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F544D-4483-1E4F-A19A-9BE15C1EB2DB}"/>
                </a:ext>
              </a:extLst>
            </p:cNvPr>
            <p:cNvSpPr/>
            <p:nvPr userDrawn="1"/>
          </p:nvSpPr>
          <p:spPr>
            <a:xfrm>
              <a:off x="7524932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DE09117-FF91-6446-BD99-4F7631A37906}"/>
                </a:ext>
              </a:extLst>
            </p:cNvPr>
            <p:cNvSpPr/>
            <p:nvPr userDrawn="1"/>
          </p:nvSpPr>
          <p:spPr>
            <a:xfrm>
              <a:off x="7510605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47759601-E478-C840-9D3A-1AF1FD8DBD34}"/>
              </a:ext>
            </a:extLst>
          </p:cNvPr>
          <p:cNvSpPr/>
          <p:nvPr userDrawn="1"/>
        </p:nvSpPr>
        <p:spPr>
          <a:xfrm>
            <a:off x="11100327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769EE0-FADD-EB48-BB5E-59F83CD34294}"/>
              </a:ext>
            </a:extLst>
          </p:cNvPr>
          <p:cNvSpPr/>
          <p:nvPr userDrawn="1"/>
        </p:nvSpPr>
        <p:spPr>
          <a:xfrm>
            <a:off x="373421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0A6778B-F3D8-9E4E-9DF5-0CED3A731DE7}"/>
              </a:ext>
            </a:extLst>
          </p:cNvPr>
          <p:cNvSpPr/>
          <p:nvPr userDrawn="1"/>
        </p:nvSpPr>
        <p:spPr>
          <a:xfrm>
            <a:off x="359094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EE5910-37D5-C948-A880-83D6632215AA}"/>
              </a:ext>
            </a:extLst>
          </p:cNvPr>
          <p:cNvSpPr/>
          <p:nvPr userDrawn="1"/>
        </p:nvSpPr>
        <p:spPr>
          <a:xfrm>
            <a:off x="11115217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396B78-486E-0944-95DC-AEC638D470DF}"/>
              </a:ext>
            </a:extLst>
          </p:cNvPr>
          <p:cNvSpPr/>
          <p:nvPr userDrawn="1"/>
        </p:nvSpPr>
        <p:spPr>
          <a:xfrm>
            <a:off x="11100890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B4D5BC-5CD5-674A-B021-C38ABAE1DDE2}"/>
              </a:ext>
            </a:extLst>
          </p:cNvPr>
          <p:cNvGrpSpPr/>
          <p:nvPr userDrawn="1"/>
        </p:nvGrpSpPr>
        <p:grpSpPr>
          <a:xfrm>
            <a:off x="3044543" y="1865299"/>
            <a:ext cx="720000" cy="4267205"/>
            <a:chOff x="3978190" y="1865299"/>
            <a:chExt cx="720000" cy="426720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3E9FACD-6AD2-EA4E-9896-38CE61066F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190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69D4963-77C1-5040-AC90-4DCEB3E083DB}"/>
                </a:ext>
              </a:extLst>
            </p:cNvPr>
            <p:cNvSpPr/>
            <p:nvPr userDrawn="1"/>
          </p:nvSpPr>
          <p:spPr>
            <a:xfrm>
              <a:off x="3992517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740FA09-DD19-644D-B4CA-146608A8D0E7}"/>
                </a:ext>
              </a:extLst>
            </p:cNvPr>
            <p:cNvSpPr/>
            <p:nvPr userDrawn="1"/>
          </p:nvSpPr>
          <p:spPr>
            <a:xfrm>
              <a:off x="39781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475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FEA4795B-C16F-7A44-B5FB-2CB664F419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560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4862708F-422D-6743-8BCC-7E75E08301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7566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196A4A30-39B0-AE47-A0F6-5C235B605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8907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AB5F539C-7B4F-A44C-A823-3F727AC1CC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75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3B157901-B2F1-194D-81FA-B56FA27170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30560" y="3313726"/>
            <a:ext cx="2673068" cy="1417357"/>
          </a:xfrm>
        </p:spPr>
        <p:txBody>
          <a:bodyPr lIns="0" tIns="72000" rIns="72000" bIns="72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176CF536-4F35-A548-9528-DFBC1184AB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566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E2E50CBD-8059-7749-ABA4-BADD56C5A5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8907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D963E467-6267-3548-BD86-91DB2AEB2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475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F8B246AD-0327-444C-8C41-66EEDAD85F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0560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EF139CC0-15C1-BF4E-AF44-5CD9DD112B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7566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2E0B97FC-8A4D-894C-BBF4-B08506F882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8907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</p:spTree>
    <p:extLst>
      <p:ext uri="{BB962C8B-B14F-4D97-AF65-F5344CB8AC3E}">
        <p14:creationId xmlns:p14="http://schemas.microsoft.com/office/powerpoint/2010/main" val="421626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kesk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0975" y="1449388"/>
            <a:ext cx="9290050" cy="3959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pos="6766" userDrawn="1">
          <p15:clr>
            <a:srgbClr val="FBAE40"/>
          </p15:clr>
        </p15:guide>
        <p15:guide id="3" orient="horz" pos="913" userDrawn="1">
          <p15:clr>
            <a:srgbClr val="FBAE40"/>
          </p15:clr>
        </p15:guide>
        <p15:guide id="4" orient="horz" pos="340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76491-27A5-D044-B54E-F89382E7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CF6-C5D2-E244-B879-9AAE415BE4D7}" type="datetime1">
              <a:rPr lang="fi-FI" smtClean="0"/>
              <a:t>8.12.2023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0CAB3-31DE-F146-AE78-E8831B93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8F852-DCE2-E746-8D3D-73A84738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00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4FB0FD4-5A5D-0247-A146-C185F5A7F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71970" y="1728641"/>
            <a:ext cx="1910672" cy="19106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FBD3F0-5472-CD47-AC2E-12E5AA0AC5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18849" y="1984346"/>
            <a:ext cx="5554302" cy="1743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04DAD-D6CC-9741-B613-95E491F5703C}"/>
              </a:ext>
            </a:extLst>
          </p:cNvPr>
          <p:cNvSpPr txBox="1"/>
          <p:nvPr userDrawn="1"/>
        </p:nvSpPr>
        <p:spPr>
          <a:xfrm>
            <a:off x="371475" y="3983484"/>
            <a:ext cx="114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Tehdään se yhdessä.</a:t>
            </a:r>
            <a:r>
              <a:rPr lang="en-FI"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fi-FI" sz="2400" b="1" i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A52DB-D663-9741-93F5-596CF83CCECE}"/>
              </a:ext>
            </a:extLst>
          </p:cNvPr>
          <p:cNvGrpSpPr/>
          <p:nvPr userDrawn="1"/>
        </p:nvGrpSpPr>
        <p:grpSpPr>
          <a:xfrm>
            <a:off x="2319675" y="5765688"/>
            <a:ext cx="7578049" cy="298603"/>
            <a:chOff x="2338176" y="5765688"/>
            <a:chExt cx="7578049" cy="2986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B37428-2740-4B46-A3E8-B3E96BD4C6D9}"/>
                </a:ext>
              </a:extLst>
            </p:cNvPr>
            <p:cNvSpPr txBox="1"/>
            <p:nvPr/>
          </p:nvSpPr>
          <p:spPr>
            <a:xfrm>
              <a:off x="5585402" y="5792533"/>
              <a:ext cx="16898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>
                  <a:solidFill>
                    <a:schemeClr val="accent1"/>
                  </a:solidFill>
                </a:rPr>
                <a:t>@</a:t>
              </a:r>
              <a:r>
                <a:rPr lang="en-GB" sz="1600" spc="110" err="1">
                  <a:solidFill>
                    <a:schemeClr val="accent1"/>
                  </a:solidFill>
                </a:rPr>
                <a:t>DigiFinlandOy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F17715B-70FE-9844-B22F-4BBE56CAE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5452" y="5765688"/>
              <a:ext cx="288000" cy="28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232ADE-A642-D14B-9CE9-ACB055508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7935074" y="5765689"/>
              <a:ext cx="338132" cy="28799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94F8A9-BE36-7444-AD93-07185B08AE74}"/>
                </a:ext>
              </a:extLst>
            </p:cNvPr>
            <p:cNvSpPr txBox="1"/>
            <p:nvPr/>
          </p:nvSpPr>
          <p:spPr>
            <a:xfrm>
              <a:off x="8377021" y="5792533"/>
              <a:ext cx="15392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 err="1">
                  <a:solidFill>
                    <a:schemeClr val="accent1"/>
                  </a:solidFill>
                </a:rPr>
                <a:t>DigiFinland</a:t>
              </a:r>
              <a:r>
                <a:rPr lang="en-GB" sz="1600" spc="110">
                  <a:solidFill>
                    <a:schemeClr val="accent1"/>
                  </a:solidFill>
                </a:rPr>
                <a:t> 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2BF2E9-7AC8-7443-8ED6-02F3A4C4FDDA}"/>
                </a:ext>
              </a:extLst>
            </p:cNvPr>
            <p:cNvSpPr txBox="1"/>
            <p:nvPr/>
          </p:nvSpPr>
          <p:spPr>
            <a:xfrm>
              <a:off x="2721405" y="5792533"/>
              <a:ext cx="182312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600" spc="110" err="1">
                  <a:solidFill>
                    <a:schemeClr val="accent1"/>
                  </a:solidFill>
                </a:rPr>
                <a:t>www.digifinland.fi</a:t>
              </a:r>
              <a:endParaRPr lang="fi-FI" sz="1600" spc="110">
                <a:solidFill>
                  <a:schemeClr val="accent1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602769B-F9F4-DD49-B2F0-BF6FB38C7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38176" y="5776291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57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ihre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0751" y="4739806"/>
            <a:ext cx="3699405" cy="21143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78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urkoo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88908" y="4738753"/>
            <a:ext cx="3703092" cy="211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4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korall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88908" y="4738753"/>
            <a:ext cx="3703092" cy="211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6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ihre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0751" y="4739806"/>
            <a:ext cx="3699405" cy="21143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78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aal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0751" y="4739806"/>
            <a:ext cx="3699405" cy="21143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9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iolet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2597" y="4742635"/>
            <a:ext cx="3699403" cy="21143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8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5125"/>
            <a:ext cx="1091213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vasemmalle</a:t>
            </a:r>
            <a:r>
              <a:rPr lang="en-GB"/>
              <a:t> </a:t>
            </a:r>
            <a:r>
              <a:rPr lang="en-GB" err="1"/>
              <a:t>tasatttuna</a:t>
            </a:r>
            <a:r>
              <a:rPr lang="en-GB"/>
              <a:t> </a:t>
            </a:r>
            <a:r>
              <a:rPr lang="en-GB" err="1"/>
              <a:t>vaikka</a:t>
            </a:r>
            <a:r>
              <a:rPr lang="en-GB"/>
              <a:t> </a:t>
            </a:r>
            <a:r>
              <a:rPr lang="en-GB" err="1"/>
              <a:t>kahdelle</a:t>
            </a:r>
            <a:r>
              <a:rPr lang="en-GB"/>
              <a:t> </a:t>
            </a:r>
            <a:r>
              <a:rPr lang="en-GB" err="1"/>
              <a:t>riville</a:t>
            </a:r>
            <a:r>
              <a:rPr lang="en-GB"/>
              <a:t> Arial Black 38pt 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1921790"/>
            <a:ext cx="11449050" cy="420754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6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5C26B-22A3-7643-82E2-FA338D7CA6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735857"/>
            <a:ext cx="4053452" cy="5386286"/>
          </a:xfrm>
          <a:custGeom>
            <a:avLst/>
            <a:gdLst>
              <a:gd name="connsiteX0" fmla="*/ 0 w 4053452"/>
              <a:gd name="connsiteY0" fmla="*/ 0 h 5386286"/>
              <a:gd name="connsiteX1" fmla="*/ 1828481 w 4053452"/>
              <a:gd name="connsiteY1" fmla="*/ 0 h 5386286"/>
              <a:gd name="connsiteX2" fmla="*/ 1828481 w 4053452"/>
              <a:gd name="connsiteY2" fmla="*/ 1 h 5386286"/>
              <a:gd name="connsiteX3" fmla="*/ 3837517 w 4053452"/>
              <a:gd name="connsiteY3" fmla="*/ 1 h 5386286"/>
              <a:gd name="connsiteX4" fmla="*/ 4053451 w 4053452"/>
              <a:gd name="connsiteY4" fmla="*/ 1418214 h 5386286"/>
              <a:gd name="connsiteX5" fmla="*/ 1927377 w 4053452"/>
              <a:gd name="connsiteY5" fmla="*/ 5386286 h 5386286"/>
              <a:gd name="connsiteX6" fmla="*/ 1828481 w 4053452"/>
              <a:gd name="connsiteY6" fmla="*/ 5386286 h 5386286"/>
              <a:gd name="connsiteX7" fmla="*/ 1757948 w 4053452"/>
              <a:gd name="connsiteY7" fmla="*/ 5386286 h 5386286"/>
              <a:gd name="connsiteX8" fmla="*/ 0 w 4053452"/>
              <a:gd name="connsiteY8" fmla="*/ 5386286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2" h="5386286">
                <a:moveTo>
                  <a:pt x="0" y="0"/>
                </a:moveTo>
                <a:lnTo>
                  <a:pt x="1828481" y="0"/>
                </a:lnTo>
                <a:lnTo>
                  <a:pt x="1828481" y="1"/>
                </a:lnTo>
                <a:lnTo>
                  <a:pt x="3837517" y="1"/>
                </a:lnTo>
                <a:cubicBezTo>
                  <a:pt x="3981083" y="459397"/>
                  <a:pt x="4053873" y="937473"/>
                  <a:pt x="4053451" y="1418214"/>
                </a:cubicBezTo>
                <a:cubicBezTo>
                  <a:pt x="4053451" y="3067203"/>
                  <a:pt x="3210783" y="4521648"/>
                  <a:pt x="1927377" y="5386286"/>
                </a:cubicBezTo>
                <a:lnTo>
                  <a:pt x="1828481" y="5386286"/>
                </a:lnTo>
                <a:lnTo>
                  <a:pt x="1757948" y="5386286"/>
                </a:lnTo>
                <a:lnTo>
                  <a:pt x="0" y="5386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62143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62" y="743053"/>
            <a:ext cx="6335713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6" y="2188333"/>
            <a:ext cx="6337300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914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4DEDA2-7DA8-2942-BB81-6916BAF303E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1838" y="735660"/>
            <a:ext cx="5374060" cy="5386680"/>
          </a:xfrm>
          <a:custGeom>
            <a:avLst/>
            <a:gdLst>
              <a:gd name="connsiteX0" fmla="*/ 17339 w 5724525"/>
              <a:gd name="connsiteY0" fmla="*/ 0 h 5742001"/>
              <a:gd name="connsiteX1" fmla="*/ 5494329 w 5724525"/>
              <a:gd name="connsiteY1" fmla="*/ 0 h 5742001"/>
              <a:gd name="connsiteX2" fmla="*/ 5724524 w 5724525"/>
              <a:gd name="connsiteY2" fmla="*/ 1511873 h 5742001"/>
              <a:gd name="connsiteX3" fmla="*/ 3458041 w 5724525"/>
              <a:gd name="connsiteY3" fmla="*/ 5742001 h 5742001"/>
              <a:gd name="connsiteX4" fmla="*/ 17339 w 5724525"/>
              <a:gd name="connsiteY4" fmla="*/ 5742001 h 5742001"/>
              <a:gd name="connsiteX5" fmla="*/ 17339 w 5724525"/>
              <a:gd name="connsiteY5" fmla="*/ 5741994 h 5742001"/>
              <a:gd name="connsiteX6" fmla="*/ 0 w 5724525"/>
              <a:gd name="connsiteY6" fmla="*/ 5741994 h 5742001"/>
              <a:gd name="connsiteX7" fmla="*/ 0 w 5724525"/>
              <a:gd name="connsiteY7" fmla="*/ 6 h 5742001"/>
              <a:gd name="connsiteX8" fmla="*/ 17339 w 5724525"/>
              <a:gd name="connsiteY8" fmla="*/ 6 h 57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4525" h="5742001">
                <a:moveTo>
                  <a:pt x="17339" y="0"/>
                </a:moveTo>
                <a:lnTo>
                  <a:pt x="5494329" y="0"/>
                </a:lnTo>
                <a:cubicBezTo>
                  <a:pt x="5647376" y="489735"/>
                  <a:pt x="5724974" y="999383"/>
                  <a:pt x="5724524" y="1511873"/>
                </a:cubicBezTo>
                <a:cubicBezTo>
                  <a:pt x="5724524" y="3269763"/>
                  <a:pt x="4826205" y="4820261"/>
                  <a:pt x="3458041" y="5742001"/>
                </a:cubicBezTo>
                <a:lnTo>
                  <a:pt x="17339" y="5742001"/>
                </a:lnTo>
                <a:lnTo>
                  <a:pt x="17339" y="5741994"/>
                </a:lnTo>
                <a:lnTo>
                  <a:pt x="0" y="5741994"/>
                </a:lnTo>
                <a:lnTo>
                  <a:pt x="0" y="6"/>
                </a:lnTo>
                <a:lnTo>
                  <a:pt x="17339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3" y="743053"/>
            <a:ext cx="5040312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6362" y="2188333"/>
            <a:ext cx="5040313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67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067" userDrawn="1">
          <p15:clr>
            <a:srgbClr val="FBAE40"/>
          </p15:clr>
        </p15:guide>
        <p15:guide id="3" pos="461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pos="7242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5C26B-22A3-7643-82E2-FA338D7CA6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735857"/>
            <a:ext cx="4053452" cy="5386286"/>
          </a:xfrm>
          <a:custGeom>
            <a:avLst/>
            <a:gdLst>
              <a:gd name="connsiteX0" fmla="*/ 0 w 4053452"/>
              <a:gd name="connsiteY0" fmla="*/ 0 h 5386286"/>
              <a:gd name="connsiteX1" fmla="*/ 1828481 w 4053452"/>
              <a:gd name="connsiteY1" fmla="*/ 0 h 5386286"/>
              <a:gd name="connsiteX2" fmla="*/ 1828481 w 4053452"/>
              <a:gd name="connsiteY2" fmla="*/ 1 h 5386286"/>
              <a:gd name="connsiteX3" fmla="*/ 3837517 w 4053452"/>
              <a:gd name="connsiteY3" fmla="*/ 1 h 5386286"/>
              <a:gd name="connsiteX4" fmla="*/ 4053451 w 4053452"/>
              <a:gd name="connsiteY4" fmla="*/ 1418214 h 5386286"/>
              <a:gd name="connsiteX5" fmla="*/ 1927377 w 4053452"/>
              <a:gd name="connsiteY5" fmla="*/ 5386286 h 5386286"/>
              <a:gd name="connsiteX6" fmla="*/ 1828481 w 4053452"/>
              <a:gd name="connsiteY6" fmla="*/ 5386286 h 5386286"/>
              <a:gd name="connsiteX7" fmla="*/ 1757948 w 4053452"/>
              <a:gd name="connsiteY7" fmla="*/ 5386286 h 5386286"/>
              <a:gd name="connsiteX8" fmla="*/ 0 w 4053452"/>
              <a:gd name="connsiteY8" fmla="*/ 5386286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2" h="5386286">
                <a:moveTo>
                  <a:pt x="0" y="0"/>
                </a:moveTo>
                <a:lnTo>
                  <a:pt x="1828481" y="0"/>
                </a:lnTo>
                <a:lnTo>
                  <a:pt x="1828481" y="1"/>
                </a:lnTo>
                <a:lnTo>
                  <a:pt x="3837517" y="1"/>
                </a:lnTo>
                <a:cubicBezTo>
                  <a:pt x="3981083" y="459397"/>
                  <a:pt x="4053873" y="937473"/>
                  <a:pt x="4053451" y="1418214"/>
                </a:cubicBezTo>
                <a:cubicBezTo>
                  <a:pt x="4053451" y="3067203"/>
                  <a:pt x="3210783" y="4521648"/>
                  <a:pt x="1927377" y="5386286"/>
                </a:cubicBezTo>
                <a:lnTo>
                  <a:pt x="1828481" y="5386286"/>
                </a:lnTo>
                <a:lnTo>
                  <a:pt x="1757948" y="5386286"/>
                </a:lnTo>
                <a:lnTo>
                  <a:pt x="0" y="5386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62143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486D17-CDDD-9E48-8DCF-A7095DA58F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937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 userDrawn="1">
          <p15:clr>
            <a:srgbClr val="FBAE40"/>
          </p15:clr>
        </p15:guide>
        <p15:guide id="2" pos="325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4DEDA2-7DA8-2942-BB81-6916BAF303E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1838" y="735660"/>
            <a:ext cx="5374060" cy="5386680"/>
          </a:xfrm>
          <a:custGeom>
            <a:avLst/>
            <a:gdLst>
              <a:gd name="connsiteX0" fmla="*/ 17339 w 5724525"/>
              <a:gd name="connsiteY0" fmla="*/ 0 h 5742001"/>
              <a:gd name="connsiteX1" fmla="*/ 5494329 w 5724525"/>
              <a:gd name="connsiteY1" fmla="*/ 0 h 5742001"/>
              <a:gd name="connsiteX2" fmla="*/ 5724524 w 5724525"/>
              <a:gd name="connsiteY2" fmla="*/ 1511873 h 5742001"/>
              <a:gd name="connsiteX3" fmla="*/ 3458041 w 5724525"/>
              <a:gd name="connsiteY3" fmla="*/ 5742001 h 5742001"/>
              <a:gd name="connsiteX4" fmla="*/ 17339 w 5724525"/>
              <a:gd name="connsiteY4" fmla="*/ 5742001 h 5742001"/>
              <a:gd name="connsiteX5" fmla="*/ 17339 w 5724525"/>
              <a:gd name="connsiteY5" fmla="*/ 5741994 h 5742001"/>
              <a:gd name="connsiteX6" fmla="*/ 0 w 5724525"/>
              <a:gd name="connsiteY6" fmla="*/ 5741994 h 5742001"/>
              <a:gd name="connsiteX7" fmla="*/ 0 w 5724525"/>
              <a:gd name="connsiteY7" fmla="*/ 6 h 5742001"/>
              <a:gd name="connsiteX8" fmla="*/ 17339 w 5724525"/>
              <a:gd name="connsiteY8" fmla="*/ 6 h 57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4525" h="5742001">
                <a:moveTo>
                  <a:pt x="17339" y="0"/>
                </a:moveTo>
                <a:lnTo>
                  <a:pt x="5494329" y="0"/>
                </a:lnTo>
                <a:cubicBezTo>
                  <a:pt x="5647376" y="489735"/>
                  <a:pt x="5724974" y="999383"/>
                  <a:pt x="5724524" y="1511873"/>
                </a:cubicBezTo>
                <a:cubicBezTo>
                  <a:pt x="5724524" y="3269763"/>
                  <a:pt x="4826205" y="4820261"/>
                  <a:pt x="3458041" y="5742001"/>
                </a:cubicBezTo>
                <a:lnTo>
                  <a:pt x="17339" y="5742001"/>
                </a:lnTo>
                <a:lnTo>
                  <a:pt x="17339" y="5741994"/>
                </a:lnTo>
                <a:lnTo>
                  <a:pt x="0" y="5741994"/>
                </a:lnTo>
                <a:lnTo>
                  <a:pt x="0" y="6"/>
                </a:lnTo>
                <a:lnTo>
                  <a:pt x="17339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98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67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aal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0751" y="4739806"/>
            <a:ext cx="3699405" cy="21143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9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98D48AD-B498-B94B-A00F-645318AC469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9035" y="735660"/>
            <a:ext cx="6739402" cy="5386680"/>
          </a:xfrm>
          <a:custGeom>
            <a:avLst/>
            <a:gdLst>
              <a:gd name="connsiteX0" fmla="*/ 16278 w 6739402"/>
              <a:gd name="connsiteY0" fmla="*/ 0 h 5386680"/>
              <a:gd name="connsiteX1" fmla="*/ 1381620 w 6739402"/>
              <a:gd name="connsiteY1" fmla="*/ 0 h 5386680"/>
              <a:gd name="connsiteX2" fmla="*/ 5157957 w 6739402"/>
              <a:gd name="connsiteY2" fmla="*/ 0 h 5386680"/>
              <a:gd name="connsiteX3" fmla="*/ 6523299 w 6739402"/>
              <a:gd name="connsiteY3" fmla="*/ 0 h 5386680"/>
              <a:gd name="connsiteX4" fmla="*/ 6739401 w 6739402"/>
              <a:gd name="connsiteY4" fmla="*/ 1418317 h 5386680"/>
              <a:gd name="connsiteX5" fmla="*/ 4611676 w 6739402"/>
              <a:gd name="connsiteY5" fmla="*/ 5386680 h 5386680"/>
              <a:gd name="connsiteX6" fmla="*/ 3246334 w 6739402"/>
              <a:gd name="connsiteY6" fmla="*/ 5386680 h 5386680"/>
              <a:gd name="connsiteX7" fmla="*/ 1381620 w 6739402"/>
              <a:gd name="connsiteY7" fmla="*/ 5386680 h 5386680"/>
              <a:gd name="connsiteX8" fmla="*/ 16278 w 6739402"/>
              <a:gd name="connsiteY8" fmla="*/ 5386680 h 5386680"/>
              <a:gd name="connsiteX9" fmla="*/ 16278 w 6739402"/>
              <a:gd name="connsiteY9" fmla="*/ 5386674 h 5386680"/>
              <a:gd name="connsiteX10" fmla="*/ 0 w 6739402"/>
              <a:gd name="connsiteY10" fmla="*/ 5386674 h 5386680"/>
              <a:gd name="connsiteX11" fmla="*/ 0 w 6739402"/>
              <a:gd name="connsiteY11" fmla="*/ 6 h 5386680"/>
              <a:gd name="connsiteX12" fmla="*/ 16278 w 6739402"/>
              <a:gd name="connsiteY12" fmla="*/ 6 h 53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9402" h="5386680">
                <a:moveTo>
                  <a:pt x="16278" y="0"/>
                </a:moveTo>
                <a:lnTo>
                  <a:pt x="1381620" y="0"/>
                </a:lnTo>
                <a:lnTo>
                  <a:pt x="5157957" y="0"/>
                </a:lnTo>
                <a:lnTo>
                  <a:pt x="6523299" y="0"/>
                </a:lnTo>
                <a:cubicBezTo>
                  <a:pt x="6666976" y="459430"/>
                  <a:pt x="6739824" y="937540"/>
                  <a:pt x="6739401" y="1418317"/>
                </a:cubicBezTo>
                <a:cubicBezTo>
                  <a:pt x="6739401" y="3067427"/>
                  <a:pt x="5896079" y="4521978"/>
                  <a:pt x="4611676" y="5386680"/>
                </a:cubicBezTo>
                <a:lnTo>
                  <a:pt x="3246334" y="5386680"/>
                </a:lnTo>
                <a:lnTo>
                  <a:pt x="1381620" y="5386680"/>
                </a:lnTo>
                <a:lnTo>
                  <a:pt x="16278" y="5386680"/>
                </a:lnTo>
                <a:lnTo>
                  <a:pt x="16278" y="5386674"/>
                </a:lnTo>
                <a:lnTo>
                  <a:pt x="0" y="5386674"/>
                </a:lnTo>
                <a:lnTo>
                  <a:pt x="0" y="6"/>
                </a:lnTo>
                <a:lnTo>
                  <a:pt x="16278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5855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005102-3A07-F743-9559-F9A66BF825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3716" y="735660"/>
            <a:ext cx="3622959" cy="5393678"/>
          </a:xfrm>
        </p:spPr>
        <p:txBody>
          <a:bodyPr anchor="ctr"/>
          <a:lstStyle>
            <a:lvl1pPr marL="0" indent="0" algn="r">
              <a:buFontTx/>
              <a:buNone/>
              <a:defRPr/>
            </a:lvl1pPr>
            <a:lvl2pPr indent="0" algn="r">
              <a:buFontTx/>
              <a:buNone/>
              <a:defRPr/>
            </a:lvl2pPr>
            <a:lvl3pPr indent="0" algn="r">
              <a:buFontTx/>
              <a:buNone/>
              <a:defRPr/>
            </a:lvl3pPr>
            <a:lvl4pPr indent="0" algn="r">
              <a:buFontTx/>
              <a:buNone/>
              <a:defRPr/>
            </a:lvl4pPr>
            <a:lvl5pPr indent="0" algn="r">
              <a:buFontTx/>
              <a:buNone/>
              <a:defRPr/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lyhyehkö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esimerkiksi</a:t>
            </a:r>
            <a:r>
              <a:rPr lang="en-GB"/>
              <a:t> </a:t>
            </a:r>
            <a:r>
              <a:rPr lang="en-GB" err="1"/>
              <a:t>viereiseen</a:t>
            </a:r>
            <a:r>
              <a:rPr lang="en-GB"/>
              <a:t> </a:t>
            </a:r>
            <a:r>
              <a:rPr lang="en-GB" err="1"/>
              <a:t>kuvaan</a:t>
            </a:r>
            <a:r>
              <a:rPr lang="en-GB"/>
              <a:t> </a:t>
            </a:r>
            <a:r>
              <a:rPr lang="en-GB" err="1"/>
              <a:t>viittava</a:t>
            </a:r>
            <a:r>
              <a:rPr lang="en-GB"/>
              <a:t>. Arial Regular 24pt.</a:t>
            </a:r>
          </a:p>
        </p:txBody>
      </p:sp>
    </p:spTree>
    <p:extLst>
      <p:ext uri="{BB962C8B-B14F-4D97-AF65-F5344CB8AC3E}">
        <p14:creationId xmlns:p14="http://schemas.microsoft.com/office/powerpoint/2010/main" val="290393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25" userDrawn="1">
          <p15:clr>
            <a:srgbClr val="FBAE40"/>
          </p15:clr>
        </p15:guide>
        <p15:guide id="2" pos="4951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C5FD999-81B2-DB40-8096-8937E67BFE2E}"/>
              </a:ext>
            </a:extLst>
          </p:cNvPr>
          <p:cNvSpPr/>
          <p:nvPr userDrawn="1"/>
        </p:nvSpPr>
        <p:spPr>
          <a:xfrm rot="16200000">
            <a:off x="725528" y="741971"/>
            <a:ext cx="5386680" cy="5374060"/>
          </a:xfrm>
          <a:custGeom>
            <a:avLst/>
            <a:gdLst>
              <a:gd name="connsiteX0" fmla="*/ 5386680 w 5386680"/>
              <a:gd name="connsiteY0" fmla="*/ 16277 h 5374060"/>
              <a:gd name="connsiteX1" fmla="*/ 5386680 w 5386680"/>
              <a:gd name="connsiteY1" fmla="*/ 5157957 h 5374060"/>
              <a:gd name="connsiteX2" fmla="*/ 3968364 w 5386680"/>
              <a:gd name="connsiteY2" fmla="*/ 5374059 h 5374060"/>
              <a:gd name="connsiteX3" fmla="*/ 0 w 5386680"/>
              <a:gd name="connsiteY3" fmla="*/ 3246334 h 5374060"/>
              <a:gd name="connsiteX4" fmla="*/ 0 w 5386680"/>
              <a:gd name="connsiteY4" fmla="*/ 16277 h 5374060"/>
              <a:gd name="connsiteX5" fmla="*/ 7 w 5386680"/>
              <a:gd name="connsiteY5" fmla="*/ 16277 h 5374060"/>
              <a:gd name="connsiteX6" fmla="*/ 7 w 5386680"/>
              <a:gd name="connsiteY6" fmla="*/ 0 h 5374060"/>
              <a:gd name="connsiteX7" fmla="*/ 5386675 w 5386680"/>
              <a:gd name="connsiteY7" fmla="*/ 0 h 5374060"/>
              <a:gd name="connsiteX8" fmla="*/ 5386675 w 5386680"/>
              <a:gd name="connsiteY8" fmla="*/ 16277 h 53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680" h="5374060">
                <a:moveTo>
                  <a:pt x="5386680" y="16277"/>
                </a:moveTo>
                <a:lnTo>
                  <a:pt x="5386680" y="5157957"/>
                </a:lnTo>
                <a:cubicBezTo>
                  <a:pt x="4927251" y="5301634"/>
                  <a:pt x="4449140" y="5374481"/>
                  <a:pt x="3968364" y="5374059"/>
                </a:cubicBezTo>
                <a:cubicBezTo>
                  <a:pt x="2319254" y="5374059"/>
                  <a:pt x="864702" y="4530736"/>
                  <a:pt x="0" y="3246334"/>
                </a:cubicBezTo>
                <a:lnTo>
                  <a:pt x="0" y="16277"/>
                </a:lnTo>
                <a:lnTo>
                  <a:pt x="7" y="16277"/>
                </a:lnTo>
                <a:lnTo>
                  <a:pt x="7" y="0"/>
                </a:lnTo>
                <a:lnTo>
                  <a:pt x="5386675" y="0"/>
                </a:lnTo>
                <a:lnTo>
                  <a:pt x="5386675" y="16277"/>
                </a:lnTo>
                <a:close/>
              </a:path>
            </a:pathLst>
          </a:custGeom>
          <a:solidFill>
            <a:schemeClr val="tx1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735013"/>
            <a:ext cx="5364162" cy="5387975"/>
          </a:xfrm>
        </p:spPr>
        <p:txBody>
          <a:bodyPr lIns="540000" tIns="1080000" rIns="900000" bIns="1080000" anchor="ctr"/>
          <a:lstStyle>
            <a:lvl1pPr marL="0" indent="0" algn="l">
              <a:buFontTx/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hyvin</a:t>
            </a:r>
            <a:r>
              <a:rPr lang="en-GB"/>
              <a:t>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nosto</a:t>
            </a:r>
            <a:r>
              <a:rPr lang="en-GB"/>
              <a:t>, </a:t>
            </a:r>
            <a:r>
              <a:rPr lang="en-GB" err="1"/>
              <a:t>lainaus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648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67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4" y="743053"/>
            <a:ext cx="6299201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2188333"/>
            <a:ext cx="6299201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2650F8C-F67F-7F49-88F5-93990A0BE4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05121" y="739112"/>
            <a:ext cx="4053455" cy="5386286"/>
          </a:xfrm>
          <a:custGeom>
            <a:avLst/>
            <a:gdLst>
              <a:gd name="connsiteX0" fmla="*/ 2224974 w 4053455"/>
              <a:gd name="connsiteY0" fmla="*/ 0 h 5386286"/>
              <a:gd name="connsiteX1" fmla="*/ 4053455 w 4053455"/>
              <a:gd name="connsiteY1" fmla="*/ 0 h 5386286"/>
              <a:gd name="connsiteX2" fmla="*/ 4053455 w 4053455"/>
              <a:gd name="connsiteY2" fmla="*/ 5386286 h 5386286"/>
              <a:gd name="connsiteX3" fmla="*/ 2224974 w 4053455"/>
              <a:gd name="connsiteY3" fmla="*/ 5386286 h 5386286"/>
              <a:gd name="connsiteX4" fmla="*/ 2224974 w 4053455"/>
              <a:gd name="connsiteY4" fmla="*/ 5385943 h 5386286"/>
              <a:gd name="connsiteX5" fmla="*/ 215936 w 4053455"/>
              <a:gd name="connsiteY5" fmla="*/ 5385943 h 5386286"/>
              <a:gd name="connsiteX6" fmla="*/ 1 w 4053455"/>
              <a:gd name="connsiteY6" fmla="*/ 3967911 h 5386286"/>
              <a:gd name="connsiteX7" fmla="*/ 2126076 w 4053455"/>
              <a:gd name="connsiteY7" fmla="*/ 343 h 5386286"/>
              <a:gd name="connsiteX8" fmla="*/ 2224974 w 4053455"/>
              <a:gd name="connsiteY8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5" h="5386286">
                <a:moveTo>
                  <a:pt x="2224974" y="0"/>
                </a:moveTo>
                <a:lnTo>
                  <a:pt x="4053455" y="0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7593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82978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 userDrawn="1">
          <p15:clr>
            <a:srgbClr val="FBAE40"/>
          </p15:clr>
        </p15:guide>
        <p15:guide id="2" pos="443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4" y="743053"/>
            <a:ext cx="5002215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2188333"/>
            <a:ext cx="5003800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1F36FA-E62D-E846-B99A-D6EDB32A39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0175" y="739112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96109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2650F8C-F67F-7F49-88F5-93990A0BE4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05121" y="739112"/>
            <a:ext cx="4053455" cy="5386286"/>
          </a:xfrm>
          <a:custGeom>
            <a:avLst/>
            <a:gdLst>
              <a:gd name="connsiteX0" fmla="*/ 2224974 w 4053455"/>
              <a:gd name="connsiteY0" fmla="*/ 0 h 5386286"/>
              <a:gd name="connsiteX1" fmla="*/ 4053455 w 4053455"/>
              <a:gd name="connsiteY1" fmla="*/ 0 h 5386286"/>
              <a:gd name="connsiteX2" fmla="*/ 4053455 w 4053455"/>
              <a:gd name="connsiteY2" fmla="*/ 5386286 h 5386286"/>
              <a:gd name="connsiteX3" fmla="*/ 2224974 w 4053455"/>
              <a:gd name="connsiteY3" fmla="*/ 5386286 h 5386286"/>
              <a:gd name="connsiteX4" fmla="*/ 2224974 w 4053455"/>
              <a:gd name="connsiteY4" fmla="*/ 5385943 h 5386286"/>
              <a:gd name="connsiteX5" fmla="*/ 215936 w 4053455"/>
              <a:gd name="connsiteY5" fmla="*/ 5385943 h 5386286"/>
              <a:gd name="connsiteX6" fmla="*/ 1 w 4053455"/>
              <a:gd name="connsiteY6" fmla="*/ 3967911 h 5386286"/>
              <a:gd name="connsiteX7" fmla="*/ 2126076 w 4053455"/>
              <a:gd name="connsiteY7" fmla="*/ 343 h 5386286"/>
              <a:gd name="connsiteX8" fmla="*/ 2224974 w 4053455"/>
              <a:gd name="connsiteY8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5" h="5386286">
                <a:moveTo>
                  <a:pt x="2224974" y="0"/>
                </a:moveTo>
                <a:lnTo>
                  <a:pt x="4053455" y="0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7593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77EFBCB-62B4-894E-BEAD-4728D52C5E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4" y="735858"/>
            <a:ext cx="6289041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48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 userDrawn="1">
          <p15:clr>
            <a:srgbClr val="FBAE40"/>
          </p15:clr>
        </p15:guide>
        <p15:guide id="2" pos="443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1F36FA-E62D-E846-B99A-D6EDB32A39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0175" y="739112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AFF29A-2710-E044-A9D8-2F19174A52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99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384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63A2DB-C9DE-704B-9A3F-6B753781386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19375" y="737484"/>
            <a:ext cx="6739199" cy="5386286"/>
          </a:xfrm>
          <a:custGeom>
            <a:avLst/>
            <a:gdLst>
              <a:gd name="connsiteX0" fmla="*/ 2224974 w 6739199"/>
              <a:gd name="connsiteY0" fmla="*/ 0 h 5386286"/>
              <a:gd name="connsiteX1" fmla="*/ 3914226 w 6739199"/>
              <a:gd name="connsiteY1" fmla="*/ 0 h 5386286"/>
              <a:gd name="connsiteX2" fmla="*/ 4053455 w 6739199"/>
              <a:gd name="connsiteY2" fmla="*/ 0 h 5386286"/>
              <a:gd name="connsiteX3" fmla="*/ 6739199 w 6739199"/>
              <a:gd name="connsiteY3" fmla="*/ 0 h 5386286"/>
              <a:gd name="connsiteX4" fmla="*/ 6739199 w 6739199"/>
              <a:gd name="connsiteY4" fmla="*/ 5386286 h 5386286"/>
              <a:gd name="connsiteX5" fmla="*/ 4053455 w 6739199"/>
              <a:gd name="connsiteY5" fmla="*/ 5386286 h 5386286"/>
              <a:gd name="connsiteX6" fmla="*/ 3914226 w 6739199"/>
              <a:gd name="connsiteY6" fmla="*/ 5386286 h 5386286"/>
              <a:gd name="connsiteX7" fmla="*/ 2224974 w 6739199"/>
              <a:gd name="connsiteY7" fmla="*/ 5386286 h 5386286"/>
              <a:gd name="connsiteX8" fmla="*/ 2224974 w 6739199"/>
              <a:gd name="connsiteY8" fmla="*/ 5385943 h 5386286"/>
              <a:gd name="connsiteX9" fmla="*/ 215936 w 6739199"/>
              <a:gd name="connsiteY9" fmla="*/ 5385943 h 5386286"/>
              <a:gd name="connsiteX10" fmla="*/ 1 w 6739199"/>
              <a:gd name="connsiteY10" fmla="*/ 3967911 h 5386286"/>
              <a:gd name="connsiteX11" fmla="*/ 2126076 w 6739199"/>
              <a:gd name="connsiteY11" fmla="*/ 343 h 5386286"/>
              <a:gd name="connsiteX12" fmla="*/ 2224974 w 6739199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9199" h="5386286">
                <a:moveTo>
                  <a:pt x="2224974" y="0"/>
                </a:moveTo>
                <a:lnTo>
                  <a:pt x="3914226" y="0"/>
                </a:lnTo>
                <a:lnTo>
                  <a:pt x="4053455" y="0"/>
                </a:lnTo>
                <a:lnTo>
                  <a:pt x="6739199" y="0"/>
                </a:lnTo>
                <a:lnTo>
                  <a:pt x="6739199" y="5386286"/>
                </a:lnTo>
                <a:lnTo>
                  <a:pt x="4053455" y="5386286"/>
                </a:lnTo>
                <a:lnTo>
                  <a:pt x="3914226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3151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AE59B69-CC52-9149-9F1C-FFBFD96F5C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254" y="735660"/>
            <a:ext cx="3622959" cy="5393678"/>
          </a:xfrm>
        </p:spPr>
        <p:txBody>
          <a:bodyPr anchor="ctr"/>
          <a:lstStyle>
            <a:lvl1pPr marL="0" indent="0" algn="l">
              <a:buFontTx/>
              <a:buNone/>
              <a:defRPr/>
            </a:lvl1pPr>
            <a:lvl2pPr indent="0" algn="r">
              <a:buFontTx/>
              <a:buNone/>
              <a:defRPr/>
            </a:lvl2pPr>
            <a:lvl3pPr indent="0" algn="r">
              <a:buFontTx/>
              <a:buNone/>
              <a:defRPr/>
            </a:lvl3pPr>
            <a:lvl4pPr indent="0" algn="r">
              <a:buFontTx/>
              <a:buNone/>
              <a:defRPr/>
            </a:lvl4pPr>
            <a:lvl5pPr indent="0" algn="r">
              <a:buFontTx/>
              <a:buNone/>
              <a:defRPr/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lyhyehkö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esimerkiksi</a:t>
            </a:r>
            <a:r>
              <a:rPr lang="en-GB"/>
              <a:t> </a:t>
            </a:r>
            <a:r>
              <a:rPr lang="en-GB" err="1"/>
              <a:t>viereiseen</a:t>
            </a:r>
            <a:r>
              <a:rPr lang="en-GB"/>
              <a:t> </a:t>
            </a:r>
            <a:r>
              <a:rPr lang="en-GB" err="1"/>
              <a:t>kuvaan</a:t>
            </a:r>
            <a:r>
              <a:rPr lang="en-GB"/>
              <a:t> </a:t>
            </a:r>
            <a:r>
              <a:rPr lang="en-GB" err="1"/>
              <a:t>viittava</a:t>
            </a:r>
            <a:r>
              <a:rPr lang="en-GB"/>
              <a:t>. Arial Regular 24pt.</a:t>
            </a:r>
          </a:p>
        </p:txBody>
      </p:sp>
    </p:spTree>
    <p:extLst>
      <p:ext uri="{BB962C8B-B14F-4D97-AF65-F5344CB8AC3E}">
        <p14:creationId xmlns:p14="http://schemas.microsoft.com/office/powerpoint/2010/main" val="407670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8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88C06BB-D91C-D148-B659-EE673EA2210F}"/>
              </a:ext>
            </a:extLst>
          </p:cNvPr>
          <p:cNvSpPr/>
          <p:nvPr userDrawn="1"/>
        </p:nvSpPr>
        <p:spPr>
          <a:xfrm>
            <a:off x="6080174" y="739111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AFF29A-2710-E044-A9D8-2F19174A52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D0536E-C2BD-9D49-A343-2A576508D1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4240" y="735013"/>
            <a:ext cx="5364162" cy="5387975"/>
          </a:xfrm>
        </p:spPr>
        <p:txBody>
          <a:bodyPr lIns="900000" tIns="1080000" rIns="540000" bIns="1080000" anchor="ctr"/>
          <a:lstStyle>
            <a:lvl1pPr marL="0" indent="0" algn="r">
              <a:buFontTx/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hyvin</a:t>
            </a:r>
            <a:r>
              <a:rPr lang="en-GB"/>
              <a:t>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nosto</a:t>
            </a:r>
            <a:r>
              <a:rPr lang="en-GB"/>
              <a:t>, </a:t>
            </a:r>
            <a:r>
              <a:rPr lang="en-GB" err="1"/>
              <a:t>lainaus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45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384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EAFB228-07F6-4440-9DC0-A18059703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773" y="0"/>
            <a:ext cx="907227" cy="99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0F1F8-0272-F042-98DD-D3CDBAB4D5E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B07E70B-2930-4747-8C12-0A78B65AD66D}"/>
              </a:ext>
            </a:extLst>
          </p:cNvPr>
          <p:cNvSpPr/>
          <p:nvPr userDrawn="1"/>
        </p:nvSpPr>
        <p:spPr>
          <a:xfrm>
            <a:off x="1128961" y="1889941"/>
            <a:ext cx="9970555" cy="3139259"/>
          </a:xfrm>
          <a:custGeom>
            <a:avLst/>
            <a:gdLst>
              <a:gd name="connsiteX0" fmla="*/ 0 w 9970555"/>
              <a:gd name="connsiteY0" fmla="*/ 0 h 3139259"/>
              <a:gd name="connsiteX1" fmla="*/ 419100 w 9970555"/>
              <a:gd name="connsiteY1" fmla="*/ 0 h 3139259"/>
              <a:gd name="connsiteX2" fmla="*/ 863600 w 9970555"/>
              <a:gd name="connsiteY2" fmla="*/ 0 h 3139259"/>
              <a:gd name="connsiteX3" fmla="*/ 1065684 w 9970555"/>
              <a:gd name="connsiteY3" fmla="*/ 0 h 3139259"/>
              <a:gd name="connsiteX4" fmla="*/ 1484784 w 9970555"/>
              <a:gd name="connsiteY4" fmla="*/ 0 h 3139259"/>
              <a:gd name="connsiteX5" fmla="*/ 1676400 w 9970555"/>
              <a:gd name="connsiteY5" fmla="*/ 0 h 3139259"/>
              <a:gd name="connsiteX6" fmla="*/ 1929284 w 9970555"/>
              <a:gd name="connsiteY6" fmla="*/ 0 h 3139259"/>
              <a:gd name="connsiteX7" fmla="*/ 2325558 w 9970555"/>
              <a:gd name="connsiteY7" fmla="*/ 0 h 3139259"/>
              <a:gd name="connsiteX8" fmla="*/ 2742084 w 9970555"/>
              <a:gd name="connsiteY8" fmla="*/ 0 h 3139259"/>
              <a:gd name="connsiteX9" fmla="*/ 2744658 w 9970555"/>
              <a:gd name="connsiteY9" fmla="*/ 0 h 3139259"/>
              <a:gd name="connsiteX10" fmla="*/ 3189158 w 9970555"/>
              <a:gd name="connsiteY10" fmla="*/ 0 h 3139259"/>
              <a:gd name="connsiteX11" fmla="*/ 3391242 w 9970555"/>
              <a:gd name="connsiteY11" fmla="*/ 0 h 3139259"/>
              <a:gd name="connsiteX12" fmla="*/ 3810342 w 9970555"/>
              <a:gd name="connsiteY12" fmla="*/ 0 h 3139259"/>
              <a:gd name="connsiteX13" fmla="*/ 4001958 w 9970555"/>
              <a:gd name="connsiteY13" fmla="*/ 0 h 3139259"/>
              <a:gd name="connsiteX14" fmla="*/ 4139610 w 9970555"/>
              <a:gd name="connsiteY14" fmla="*/ 0 h 3139259"/>
              <a:gd name="connsiteX15" fmla="*/ 4254842 w 9970555"/>
              <a:gd name="connsiteY15" fmla="*/ 0 h 3139259"/>
              <a:gd name="connsiteX16" fmla="*/ 4558710 w 9970555"/>
              <a:gd name="connsiteY16" fmla="*/ 0 h 3139259"/>
              <a:gd name="connsiteX17" fmla="*/ 5003210 w 9970555"/>
              <a:gd name="connsiteY17" fmla="*/ 0 h 3139259"/>
              <a:gd name="connsiteX18" fmla="*/ 5067642 w 9970555"/>
              <a:gd name="connsiteY18" fmla="*/ 0 h 3139259"/>
              <a:gd name="connsiteX19" fmla="*/ 5205294 w 9970555"/>
              <a:gd name="connsiteY19" fmla="*/ 0 h 3139259"/>
              <a:gd name="connsiteX20" fmla="*/ 5624394 w 9970555"/>
              <a:gd name="connsiteY20" fmla="*/ 0 h 3139259"/>
              <a:gd name="connsiteX21" fmla="*/ 5816010 w 9970555"/>
              <a:gd name="connsiteY21" fmla="*/ 0 h 3139259"/>
              <a:gd name="connsiteX22" fmla="*/ 5931703 w 9970555"/>
              <a:gd name="connsiteY22" fmla="*/ 0 h 3139259"/>
              <a:gd name="connsiteX23" fmla="*/ 6068894 w 9970555"/>
              <a:gd name="connsiteY23" fmla="*/ 0 h 3139259"/>
              <a:gd name="connsiteX24" fmla="*/ 6350803 w 9970555"/>
              <a:gd name="connsiteY24" fmla="*/ 0 h 3139259"/>
              <a:gd name="connsiteX25" fmla="*/ 6795303 w 9970555"/>
              <a:gd name="connsiteY25" fmla="*/ 0 h 3139259"/>
              <a:gd name="connsiteX26" fmla="*/ 6881694 w 9970555"/>
              <a:gd name="connsiteY26" fmla="*/ 0 h 3139259"/>
              <a:gd name="connsiteX27" fmla="*/ 6997387 w 9970555"/>
              <a:gd name="connsiteY27" fmla="*/ 0 h 3139259"/>
              <a:gd name="connsiteX28" fmla="*/ 7416487 w 9970555"/>
              <a:gd name="connsiteY28" fmla="*/ 0 h 3139259"/>
              <a:gd name="connsiteX29" fmla="*/ 7608103 w 9970555"/>
              <a:gd name="connsiteY29" fmla="*/ 0 h 3139259"/>
              <a:gd name="connsiteX30" fmla="*/ 7860987 w 9970555"/>
              <a:gd name="connsiteY30" fmla="*/ 0 h 3139259"/>
              <a:gd name="connsiteX31" fmla="*/ 8673787 w 9970555"/>
              <a:gd name="connsiteY31" fmla="*/ 0 h 3139259"/>
              <a:gd name="connsiteX32" fmla="*/ 8673787 w 9970555"/>
              <a:gd name="connsiteY32" fmla="*/ 1 h 3139259"/>
              <a:gd name="connsiteX33" fmla="*/ 9844702 w 9970555"/>
              <a:gd name="connsiteY33" fmla="*/ 1 h 3139259"/>
              <a:gd name="connsiteX34" fmla="*/ 9970554 w 9970555"/>
              <a:gd name="connsiteY34" fmla="*/ 826570 h 3139259"/>
              <a:gd name="connsiteX35" fmla="*/ 8731426 w 9970555"/>
              <a:gd name="connsiteY35" fmla="*/ 3139259 h 3139259"/>
              <a:gd name="connsiteX36" fmla="*/ 8673787 w 9970555"/>
              <a:gd name="connsiteY36" fmla="*/ 3139259 h 3139259"/>
              <a:gd name="connsiteX37" fmla="*/ 8632678 w 9970555"/>
              <a:gd name="connsiteY37" fmla="*/ 3139259 h 3139259"/>
              <a:gd name="connsiteX38" fmla="*/ 7918626 w 9970555"/>
              <a:gd name="connsiteY38" fmla="*/ 3139259 h 3139259"/>
              <a:gd name="connsiteX39" fmla="*/ 7860987 w 9970555"/>
              <a:gd name="connsiteY39" fmla="*/ 3139259 h 3139259"/>
              <a:gd name="connsiteX40" fmla="*/ 7819878 w 9970555"/>
              <a:gd name="connsiteY40" fmla="*/ 3139259 h 3139259"/>
              <a:gd name="connsiteX41" fmla="*/ 7608103 w 9970555"/>
              <a:gd name="connsiteY41" fmla="*/ 3139259 h 3139259"/>
              <a:gd name="connsiteX42" fmla="*/ 7474126 w 9970555"/>
              <a:gd name="connsiteY42" fmla="*/ 3139259 h 3139259"/>
              <a:gd name="connsiteX43" fmla="*/ 7416487 w 9970555"/>
              <a:gd name="connsiteY43" fmla="*/ 3139259 h 3139259"/>
              <a:gd name="connsiteX44" fmla="*/ 7375378 w 9970555"/>
              <a:gd name="connsiteY44" fmla="*/ 3139259 h 3139259"/>
              <a:gd name="connsiteX45" fmla="*/ 7055026 w 9970555"/>
              <a:gd name="connsiteY45" fmla="*/ 3139259 h 3139259"/>
              <a:gd name="connsiteX46" fmla="*/ 6997387 w 9970555"/>
              <a:gd name="connsiteY46" fmla="*/ 3139259 h 3139259"/>
              <a:gd name="connsiteX47" fmla="*/ 6956278 w 9970555"/>
              <a:gd name="connsiteY47" fmla="*/ 3139259 h 3139259"/>
              <a:gd name="connsiteX48" fmla="*/ 6939333 w 9970555"/>
              <a:gd name="connsiteY48" fmla="*/ 3139259 h 3139259"/>
              <a:gd name="connsiteX49" fmla="*/ 6881694 w 9970555"/>
              <a:gd name="connsiteY49" fmla="*/ 3139259 h 3139259"/>
              <a:gd name="connsiteX50" fmla="*/ 6840585 w 9970555"/>
              <a:gd name="connsiteY50" fmla="*/ 3139259 h 3139259"/>
              <a:gd name="connsiteX51" fmla="*/ 6795303 w 9970555"/>
              <a:gd name="connsiteY51" fmla="*/ 3139259 h 3139259"/>
              <a:gd name="connsiteX52" fmla="*/ 6350803 w 9970555"/>
              <a:gd name="connsiteY52" fmla="*/ 3139259 h 3139259"/>
              <a:gd name="connsiteX53" fmla="*/ 6126533 w 9970555"/>
              <a:gd name="connsiteY53" fmla="*/ 3139259 h 3139259"/>
              <a:gd name="connsiteX54" fmla="*/ 6068894 w 9970555"/>
              <a:gd name="connsiteY54" fmla="*/ 3139259 h 3139259"/>
              <a:gd name="connsiteX55" fmla="*/ 6027785 w 9970555"/>
              <a:gd name="connsiteY55" fmla="*/ 3139259 h 3139259"/>
              <a:gd name="connsiteX56" fmla="*/ 5931703 w 9970555"/>
              <a:gd name="connsiteY56" fmla="*/ 3139259 h 3139259"/>
              <a:gd name="connsiteX57" fmla="*/ 5816010 w 9970555"/>
              <a:gd name="connsiteY57" fmla="*/ 3139259 h 3139259"/>
              <a:gd name="connsiteX58" fmla="*/ 5682033 w 9970555"/>
              <a:gd name="connsiteY58" fmla="*/ 3139259 h 3139259"/>
              <a:gd name="connsiteX59" fmla="*/ 5624394 w 9970555"/>
              <a:gd name="connsiteY59" fmla="*/ 3139259 h 3139259"/>
              <a:gd name="connsiteX60" fmla="*/ 5583285 w 9970555"/>
              <a:gd name="connsiteY60" fmla="*/ 3139259 h 3139259"/>
              <a:gd name="connsiteX61" fmla="*/ 5262933 w 9970555"/>
              <a:gd name="connsiteY61" fmla="*/ 3139259 h 3139259"/>
              <a:gd name="connsiteX62" fmla="*/ 5205294 w 9970555"/>
              <a:gd name="connsiteY62" fmla="*/ 3139259 h 3139259"/>
              <a:gd name="connsiteX63" fmla="*/ 5164185 w 9970555"/>
              <a:gd name="connsiteY63" fmla="*/ 3139259 h 3139259"/>
              <a:gd name="connsiteX64" fmla="*/ 5125281 w 9970555"/>
              <a:gd name="connsiteY64" fmla="*/ 3139259 h 3139259"/>
              <a:gd name="connsiteX65" fmla="*/ 5067642 w 9970555"/>
              <a:gd name="connsiteY65" fmla="*/ 3139259 h 3139259"/>
              <a:gd name="connsiteX66" fmla="*/ 5026533 w 9970555"/>
              <a:gd name="connsiteY66" fmla="*/ 3139259 h 3139259"/>
              <a:gd name="connsiteX67" fmla="*/ 5003210 w 9970555"/>
              <a:gd name="connsiteY67" fmla="*/ 3139259 h 3139259"/>
              <a:gd name="connsiteX68" fmla="*/ 4558710 w 9970555"/>
              <a:gd name="connsiteY68" fmla="*/ 3139259 h 3139259"/>
              <a:gd name="connsiteX69" fmla="*/ 4312481 w 9970555"/>
              <a:gd name="connsiteY69" fmla="*/ 3139259 h 3139259"/>
              <a:gd name="connsiteX70" fmla="*/ 4254842 w 9970555"/>
              <a:gd name="connsiteY70" fmla="*/ 3139259 h 3139259"/>
              <a:gd name="connsiteX71" fmla="*/ 4213733 w 9970555"/>
              <a:gd name="connsiteY71" fmla="*/ 3139259 h 3139259"/>
              <a:gd name="connsiteX72" fmla="*/ 4139610 w 9970555"/>
              <a:gd name="connsiteY72" fmla="*/ 3139259 h 3139259"/>
              <a:gd name="connsiteX73" fmla="*/ 4001958 w 9970555"/>
              <a:gd name="connsiteY73" fmla="*/ 3139259 h 3139259"/>
              <a:gd name="connsiteX74" fmla="*/ 3867981 w 9970555"/>
              <a:gd name="connsiteY74" fmla="*/ 3139259 h 3139259"/>
              <a:gd name="connsiteX75" fmla="*/ 3810342 w 9970555"/>
              <a:gd name="connsiteY75" fmla="*/ 3139259 h 3139259"/>
              <a:gd name="connsiteX76" fmla="*/ 3769233 w 9970555"/>
              <a:gd name="connsiteY76" fmla="*/ 3139259 h 3139259"/>
              <a:gd name="connsiteX77" fmla="*/ 3448881 w 9970555"/>
              <a:gd name="connsiteY77" fmla="*/ 3139259 h 3139259"/>
              <a:gd name="connsiteX78" fmla="*/ 3391242 w 9970555"/>
              <a:gd name="connsiteY78" fmla="*/ 3139259 h 3139259"/>
              <a:gd name="connsiteX79" fmla="*/ 3350133 w 9970555"/>
              <a:gd name="connsiteY79" fmla="*/ 3139259 h 3139259"/>
              <a:gd name="connsiteX80" fmla="*/ 3189158 w 9970555"/>
              <a:gd name="connsiteY80" fmla="*/ 3139259 h 3139259"/>
              <a:gd name="connsiteX81" fmla="*/ 2799724 w 9970555"/>
              <a:gd name="connsiteY81" fmla="*/ 3139259 h 3139259"/>
              <a:gd name="connsiteX82" fmla="*/ 2744658 w 9970555"/>
              <a:gd name="connsiteY82" fmla="*/ 3139259 h 3139259"/>
              <a:gd name="connsiteX83" fmla="*/ 2742084 w 9970555"/>
              <a:gd name="connsiteY83" fmla="*/ 3139259 h 3139259"/>
              <a:gd name="connsiteX84" fmla="*/ 2700975 w 9970555"/>
              <a:gd name="connsiteY84" fmla="*/ 3139259 h 3139259"/>
              <a:gd name="connsiteX85" fmla="*/ 2325558 w 9970555"/>
              <a:gd name="connsiteY85" fmla="*/ 3139259 h 3139259"/>
              <a:gd name="connsiteX86" fmla="*/ 1986923 w 9970555"/>
              <a:gd name="connsiteY86" fmla="*/ 3139259 h 3139259"/>
              <a:gd name="connsiteX87" fmla="*/ 1929284 w 9970555"/>
              <a:gd name="connsiteY87" fmla="*/ 3139259 h 3139259"/>
              <a:gd name="connsiteX88" fmla="*/ 1888175 w 9970555"/>
              <a:gd name="connsiteY88" fmla="*/ 3139259 h 3139259"/>
              <a:gd name="connsiteX89" fmla="*/ 1676400 w 9970555"/>
              <a:gd name="connsiteY89" fmla="*/ 3139259 h 3139259"/>
              <a:gd name="connsiteX90" fmla="*/ 1542423 w 9970555"/>
              <a:gd name="connsiteY90" fmla="*/ 3139259 h 3139259"/>
              <a:gd name="connsiteX91" fmla="*/ 1484784 w 9970555"/>
              <a:gd name="connsiteY91" fmla="*/ 3139259 h 3139259"/>
              <a:gd name="connsiteX92" fmla="*/ 1443675 w 9970555"/>
              <a:gd name="connsiteY92" fmla="*/ 3139259 h 3139259"/>
              <a:gd name="connsiteX93" fmla="*/ 1123323 w 9970555"/>
              <a:gd name="connsiteY93" fmla="*/ 3139259 h 3139259"/>
              <a:gd name="connsiteX94" fmla="*/ 1065684 w 9970555"/>
              <a:gd name="connsiteY94" fmla="*/ 3139259 h 3139259"/>
              <a:gd name="connsiteX95" fmla="*/ 1024575 w 9970555"/>
              <a:gd name="connsiteY95" fmla="*/ 3139259 h 3139259"/>
              <a:gd name="connsiteX96" fmla="*/ 863600 w 9970555"/>
              <a:gd name="connsiteY96" fmla="*/ 3139259 h 3139259"/>
              <a:gd name="connsiteX97" fmla="*/ 419100 w 9970555"/>
              <a:gd name="connsiteY97" fmla="*/ 3139259 h 3139259"/>
              <a:gd name="connsiteX98" fmla="*/ 0 w 9970555"/>
              <a:gd name="connsiteY98" fmla="*/ 3139259 h 31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9970555" h="3139259">
                <a:moveTo>
                  <a:pt x="0" y="0"/>
                </a:moveTo>
                <a:lnTo>
                  <a:pt x="419100" y="0"/>
                </a:lnTo>
                <a:lnTo>
                  <a:pt x="863600" y="0"/>
                </a:lnTo>
                <a:lnTo>
                  <a:pt x="1065684" y="0"/>
                </a:lnTo>
                <a:lnTo>
                  <a:pt x="1484784" y="0"/>
                </a:lnTo>
                <a:lnTo>
                  <a:pt x="1676400" y="0"/>
                </a:lnTo>
                <a:lnTo>
                  <a:pt x="1929284" y="0"/>
                </a:lnTo>
                <a:lnTo>
                  <a:pt x="2325558" y="0"/>
                </a:lnTo>
                <a:lnTo>
                  <a:pt x="2742084" y="0"/>
                </a:lnTo>
                <a:lnTo>
                  <a:pt x="2744658" y="0"/>
                </a:lnTo>
                <a:lnTo>
                  <a:pt x="3189158" y="0"/>
                </a:lnTo>
                <a:lnTo>
                  <a:pt x="3391242" y="0"/>
                </a:lnTo>
                <a:lnTo>
                  <a:pt x="3810342" y="0"/>
                </a:lnTo>
                <a:lnTo>
                  <a:pt x="4001958" y="0"/>
                </a:lnTo>
                <a:lnTo>
                  <a:pt x="4139610" y="0"/>
                </a:lnTo>
                <a:lnTo>
                  <a:pt x="4254842" y="0"/>
                </a:lnTo>
                <a:lnTo>
                  <a:pt x="4558710" y="0"/>
                </a:lnTo>
                <a:lnTo>
                  <a:pt x="5003210" y="0"/>
                </a:lnTo>
                <a:lnTo>
                  <a:pt x="5067642" y="0"/>
                </a:lnTo>
                <a:lnTo>
                  <a:pt x="5205294" y="0"/>
                </a:lnTo>
                <a:lnTo>
                  <a:pt x="5624394" y="0"/>
                </a:lnTo>
                <a:lnTo>
                  <a:pt x="5816010" y="0"/>
                </a:lnTo>
                <a:lnTo>
                  <a:pt x="5931703" y="0"/>
                </a:lnTo>
                <a:lnTo>
                  <a:pt x="6068894" y="0"/>
                </a:lnTo>
                <a:lnTo>
                  <a:pt x="6350803" y="0"/>
                </a:lnTo>
                <a:lnTo>
                  <a:pt x="6795303" y="0"/>
                </a:lnTo>
                <a:lnTo>
                  <a:pt x="6881694" y="0"/>
                </a:lnTo>
                <a:lnTo>
                  <a:pt x="6997387" y="0"/>
                </a:lnTo>
                <a:lnTo>
                  <a:pt x="7416487" y="0"/>
                </a:lnTo>
                <a:lnTo>
                  <a:pt x="7608103" y="0"/>
                </a:lnTo>
                <a:lnTo>
                  <a:pt x="7860987" y="0"/>
                </a:lnTo>
                <a:lnTo>
                  <a:pt x="8673787" y="0"/>
                </a:lnTo>
                <a:lnTo>
                  <a:pt x="8673787" y="1"/>
                </a:lnTo>
                <a:lnTo>
                  <a:pt x="9844702" y="1"/>
                </a:lnTo>
                <a:cubicBezTo>
                  <a:pt x="9928376" y="267748"/>
                  <a:pt x="9970799" y="546382"/>
                  <a:pt x="9970554" y="826570"/>
                </a:cubicBezTo>
                <a:cubicBezTo>
                  <a:pt x="9970554" y="1787641"/>
                  <a:pt x="9479426" y="2635327"/>
                  <a:pt x="8731426" y="3139259"/>
                </a:cubicBezTo>
                <a:lnTo>
                  <a:pt x="8673787" y="3139259"/>
                </a:lnTo>
                <a:lnTo>
                  <a:pt x="8632678" y="3139259"/>
                </a:lnTo>
                <a:lnTo>
                  <a:pt x="7918626" y="3139259"/>
                </a:lnTo>
                <a:lnTo>
                  <a:pt x="7860987" y="3139259"/>
                </a:lnTo>
                <a:lnTo>
                  <a:pt x="7819878" y="3139259"/>
                </a:lnTo>
                <a:lnTo>
                  <a:pt x="7608103" y="3139259"/>
                </a:lnTo>
                <a:lnTo>
                  <a:pt x="7474126" y="3139259"/>
                </a:lnTo>
                <a:lnTo>
                  <a:pt x="7416487" y="3139259"/>
                </a:lnTo>
                <a:lnTo>
                  <a:pt x="7375378" y="3139259"/>
                </a:lnTo>
                <a:lnTo>
                  <a:pt x="7055026" y="3139259"/>
                </a:lnTo>
                <a:lnTo>
                  <a:pt x="6997387" y="3139259"/>
                </a:lnTo>
                <a:lnTo>
                  <a:pt x="6956278" y="3139259"/>
                </a:lnTo>
                <a:lnTo>
                  <a:pt x="6939333" y="3139259"/>
                </a:lnTo>
                <a:lnTo>
                  <a:pt x="6881694" y="3139259"/>
                </a:lnTo>
                <a:lnTo>
                  <a:pt x="6840585" y="3139259"/>
                </a:lnTo>
                <a:lnTo>
                  <a:pt x="6795303" y="3139259"/>
                </a:lnTo>
                <a:lnTo>
                  <a:pt x="6350803" y="3139259"/>
                </a:lnTo>
                <a:lnTo>
                  <a:pt x="6126533" y="3139259"/>
                </a:lnTo>
                <a:lnTo>
                  <a:pt x="6068894" y="3139259"/>
                </a:lnTo>
                <a:lnTo>
                  <a:pt x="6027785" y="3139259"/>
                </a:lnTo>
                <a:lnTo>
                  <a:pt x="5931703" y="3139259"/>
                </a:lnTo>
                <a:lnTo>
                  <a:pt x="5816010" y="3139259"/>
                </a:lnTo>
                <a:lnTo>
                  <a:pt x="5682033" y="3139259"/>
                </a:lnTo>
                <a:lnTo>
                  <a:pt x="5624394" y="3139259"/>
                </a:lnTo>
                <a:lnTo>
                  <a:pt x="5583285" y="3139259"/>
                </a:lnTo>
                <a:lnTo>
                  <a:pt x="5262933" y="3139259"/>
                </a:lnTo>
                <a:lnTo>
                  <a:pt x="5205294" y="3139259"/>
                </a:lnTo>
                <a:lnTo>
                  <a:pt x="5164185" y="3139259"/>
                </a:lnTo>
                <a:lnTo>
                  <a:pt x="5125281" y="3139259"/>
                </a:lnTo>
                <a:lnTo>
                  <a:pt x="5067642" y="3139259"/>
                </a:lnTo>
                <a:lnTo>
                  <a:pt x="5026533" y="3139259"/>
                </a:lnTo>
                <a:lnTo>
                  <a:pt x="5003210" y="3139259"/>
                </a:lnTo>
                <a:lnTo>
                  <a:pt x="4558710" y="3139259"/>
                </a:lnTo>
                <a:lnTo>
                  <a:pt x="4312481" y="3139259"/>
                </a:lnTo>
                <a:lnTo>
                  <a:pt x="4254842" y="3139259"/>
                </a:lnTo>
                <a:lnTo>
                  <a:pt x="4213733" y="3139259"/>
                </a:lnTo>
                <a:lnTo>
                  <a:pt x="4139610" y="3139259"/>
                </a:lnTo>
                <a:lnTo>
                  <a:pt x="4001958" y="3139259"/>
                </a:lnTo>
                <a:lnTo>
                  <a:pt x="3867981" y="3139259"/>
                </a:lnTo>
                <a:lnTo>
                  <a:pt x="3810342" y="3139259"/>
                </a:lnTo>
                <a:lnTo>
                  <a:pt x="3769233" y="3139259"/>
                </a:lnTo>
                <a:lnTo>
                  <a:pt x="3448881" y="3139259"/>
                </a:lnTo>
                <a:lnTo>
                  <a:pt x="3391242" y="3139259"/>
                </a:lnTo>
                <a:lnTo>
                  <a:pt x="3350133" y="3139259"/>
                </a:lnTo>
                <a:lnTo>
                  <a:pt x="3189158" y="3139259"/>
                </a:lnTo>
                <a:lnTo>
                  <a:pt x="2799724" y="3139259"/>
                </a:lnTo>
                <a:lnTo>
                  <a:pt x="2744658" y="3139259"/>
                </a:lnTo>
                <a:lnTo>
                  <a:pt x="2742084" y="3139259"/>
                </a:lnTo>
                <a:lnTo>
                  <a:pt x="2700975" y="3139259"/>
                </a:lnTo>
                <a:lnTo>
                  <a:pt x="2325558" y="3139259"/>
                </a:lnTo>
                <a:lnTo>
                  <a:pt x="1986923" y="3139259"/>
                </a:lnTo>
                <a:lnTo>
                  <a:pt x="1929284" y="3139259"/>
                </a:lnTo>
                <a:lnTo>
                  <a:pt x="1888175" y="3139259"/>
                </a:lnTo>
                <a:lnTo>
                  <a:pt x="1676400" y="3139259"/>
                </a:lnTo>
                <a:lnTo>
                  <a:pt x="1542423" y="3139259"/>
                </a:lnTo>
                <a:lnTo>
                  <a:pt x="1484784" y="3139259"/>
                </a:lnTo>
                <a:lnTo>
                  <a:pt x="1443675" y="3139259"/>
                </a:lnTo>
                <a:lnTo>
                  <a:pt x="1123323" y="3139259"/>
                </a:lnTo>
                <a:lnTo>
                  <a:pt x="1065684" y="3139259"/>
                </a:lnTo>
                <a:lnTo>
                  <a:pt x="1024575" y="3139259"/>
                </a:lnTo>
                <a:lnTo>
                  <a:pt x="863600" y="3139259"/>
                </a:lnTo>
                <a:lnTo>
                  <a:pt x="419100" y="3139259"/>
                </a:lnTo>
                <a:lnTo>
                  <a:pt x="0" y="31392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8251" y="3953774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961" y="1894516"/>
            <a:ext cx="10007352" cy="3139258"/>
          </a:xfrm>
        </p:spPr>
        <p:txBody>
          <a:bodyPr lIns="540000" tIns="0" rIns="900000" bIns="0" anchor="ctr"/>
          <a:lstStyle>
            <a:lvl1pPr marL="0" indent="0" algn="l">
              <a:buFontTx/>
              <a:buNone/>
              <a:defRPr sz="3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Tämä</a:t>
            </a:r>
            <a:r>
              <a:rPr lang="en-GB"/>
              <a:t> </a:t>
            </a:r>
            <a:r>
              <a:rPr lang="en-GB" err="1"/>
              <a:t>dia</a:t>
            </a:r>
            <a:r>
              <a:rPr lang="en-GB"/>
              <a:t> </a:t>
            </a:r>
            <a:r>
              <a:rPr lang="en-GB" err="1"/>
              <a:t>toimii</a:t>
            </a:r>
            <a:r>
              <a:rPr lang="en-GB"/>
              <a:t> </a:t>
            </a:r>
            <a:r>
              <a:rPr lang="en-GB" err="1"/>
              <a:t>vaikka</a:t>
            </a:r>
            <a:r>
              <a:rPr lang="en-GB"/>
              <a:t> </a:t>
            </a:r>
            <a:r>
              <a:rPr lang="en-GB" err="1"/>
              <a:t>sisällön</a:t>
            </a:r>
            <a:r>
              <a:rPr lang="en-GB"/>
              <a:t> </a:t>
            </a:r>
            <a:r>
              <a:rPr lang="en-GB" err="1"/>
              <a:t>rytmittämiseen</a:t>
            </a:r>
            <a:r>
              <a:rPr lang="en-GB"/>
              <a:t>, </a:t>
            </a:r>
            <a:r>
              <a:rPr lang="en-GB" err="1"/>
              <a:t>välidiana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322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710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7015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_numeroin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FA0B480-1BF9-D544-AD14-DA4F1EAF8F76}"/>
              </a:ext>
            </a:extLst>
          </p:cNvPr>
          <p:cNvSpPr/>
          <p:nvPr userDrawn="1"/>
        </p:nvSpPr>
        <p:spPr>
          <a:xfrm>
            <a:off x="739138" y="1889941"/>
            <a:ext cx="4038852" cy="3139259"/>
          </a:xfrm>
          <a:custGeom>
            <a:avLst/>
            <a:gdLst>
              <a:gd name="connsiteX0" fmla="*/ 0 w 4038852"/>
              <a:gd name="connsiteY0" fmla="*/ 0 h 3139259"/>
              <a:gd name="connsiteX1" fmla="*/ 419100 w 4038852"/>
              <a:gd name="connsiteY1" fmla="*/ 0 h 3139259"/>
              <a:gd name="connsiteX2" fmla="*/ 863600 w 4038852"/>
              <a:gd name="connsiteY2" fmla="*/ 0 h 3139259"/>
              <a:gd name="connsiteX3" fmla="*/ 1065684 w 4038852"/>
              <a:gd name="connsiteY3" fmla="*/ 0 h 3139259"/>
              <a:gd name="connsiteX4" fmla="*/ 1484784 w 4038852"/>
              <a:gd name="connsiteY4" fmla="*/ 0 h 3139259"/>
              <a:gd name="connsiteX5" fmla="*/ 1676400 w 4038852"/>
              <a:gd name="connsiteY5" fmla="*/ 0 h 3139259"/>
              <a:gd name="connsiteX6" fmla="*/ 1929284 w 4038852"/>
              <a:gd name="connsiteY6" fmla="*/ 0 h 3139259"/>
              <a:gd name="connsiteX7" fmla="*/ 2742084 w 4038852"/>
              <a:gd name="connsiteY7" fmla="*/ 0 h 3139259"/>
              <a:gd name="connsiteX8" fmla="*/ 2742084 w 4038852"/>
              <a:gd name="connsiteY8" fmla="*/ 1 h 3139259"/>
              <a:gd name="connsiteX9" fmla="*/ 3912999 w 4038852"/>
              <a:gd name="connsiteY9" fmla="*/ 1 h 3139259"/>
              <a:gd name="connsiteX10" fmla="*/ 4038851 w 4038852"/>
              <a:gd name="connsiteY10" fmla="*/ 826570 h 3139259"/>
              <a:gd name="connsiteX11" fmla="*/ 2799723 w 4038852"/>
              <a:gd name="connsiteY11" fmla="*/ 3139259 h 3139259"/>
              <a:gd name="connsiteX12" fmla="*/ 2742084 w 4038852"/>
              <a:gd name="connsiteY12" fmla="*/ 3139259 h 3139259"/>
              <a:gd name="connsiteX13" fmla="*/ 2700975 w 4038852"/>
              <a:gd name="connsiteY13" fmla="*/ 3139259 h 3139259"/>
              <a:gd name="connsiteX14" fmla="*/ 1986923 w 4038852"/>
              <a:gd name="connsiteY14" fmla="*/ 3139259 h 3139259"/>
              <a:gd name="connsiteX15" fmla="*/ 1929284 w 4038852"/>
              <a:gd name="connsiteY15" fmla="*/ 3139259 h 3139259"/>
              <a:gd name="connsiteX16" fmla="*/ 1888175 w 4038852"/>
              <a:gd name="connsiteY16" fmla="*/ 3139259 h 3139259"/>
              <a:gd name="connsiteX17" fmla="*/ 1676400 w 4038852"/>
              <a:gd name="connsiteY17" fmla="*/ 3139259 h 3139259"/>
              <a:gd name="connsiteX18" fmla="*/ 1542423 w 4038852"/>
              <a:gd name="connsiteY18" fmla="*/ 3139259 h 3139259"/>
              <a:gd name="connsiteX19" fmla="*/ 1484784 w 4038852"/>
              <a:gd name="connsiteY19" fmla="*/ 3139259 h 3139259"/>
              <a:gd name="connsiteX20" fmla="*/ 1443675 w 4038852"/>
              <a:gd name="connsiteY20" fmla="*/ 3139259 h 3139259"/>
              <a:gd name="connsiteX21" fmla="*/ 1123323 w 4038852"/>
              <a:gd name="connsiteY21" fmla="*/ 3139259 h 3139259"/>
              <a:gd name="connsiteX22" fmla="*/ 1065684 w 4038852"/>
              <a:gd name="connsiteY22" fmla="*/ 3139259 h 3139259"/>
              <a:gd name="connsiteX23" fmla="*/ 1024575 w 4038852"/>
              <a:gd name="connsiteY23" fmla="*/ 3139259 h 3139259"/>
              <a:gd name="connsiteX24" fmla="*/ 863600 w 4038852"/>
              <a:gd name="connsiteY24" fmla="*/ 3139259 h 3139259"/>
              <a:gd name="connsiteX25" fmla="*/ 419100 w 4038852"/>
              <a:gd name="connsiteY25" fmla="*/ 3139259 h 3139259"/>
              <a:gd name="connsiteX26" fmla="*/ 0 w 4038852"/>
              <a:gd name="connsiteY26" fmla="*/ 3139259 h 31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38852" h="3139259">
                <a:moveTo>
                  <a:pt x="0" y="0"/>
                </a:moveTo>
                <a:lnTo>
                  <a:pt x="419100" y="0"/>
                </a:lnTo>
                <a:lnTo>
                  <a:pt x="863600" y="0"/>
                </a:lnTo>
                <a:lnTo>
                  <a:pt x="1065684" y="0"/>
                </a:lnTo>
                <a:lnTo>
                  <a:pt x="1484784" y="0"/>
                </a:lnTo>
                <a:lnTo>
                  <a:pt x="1676400" y="0"/>
                </a:lnTo>
                <a:lnTo>
                  <a:pt x="1929284" y="0"/>
                </a:lnTo>
                <a:lnTo>
                  <a:pt x="2742084" y="0"/>
                </a:lnTo>
                <a:lnTo>
                  <a:pt x="2742084" y="1"/>
                </a:lnTo>
                <a:lnTo>
                  <a:pt x="3912999" y="1"/>
                </a:lnTo>
                <a:cubicBezTo>
                  <a:pt x="3996673" y="267748"/>
                  <a:pt x="4039096" y="546382"/>
                  <a:pt x="4038851" y="826570"/>
                </a:cubicBezTo>
                <a:cubicBezTo>
                  <a:pt x="4038851" y="1787641"/>
                  <a:pt x="3547723" y="2635327"/>
                  <a:pt x="2799723" y="3139259"/>
                </a:cubicBezTo>
                <a:lnTo>
                  <a:pt x="2742084" y="3139259"/>
                </a:lnTo>
                <a:lnTo>
                  <a:pt x="2700975" y="3139259"/>
                </a:lnTo>
                <a:lnTo>
                  <a:pt x="1986923" y="3139259"/>
                </a:lnTo>
                <a:lnTo>
                  <a:pt x="1929284" y="3139259"/>
                </a:lnTo>
                <a:lnTo>
                  <a:pt x="1888175" y="3139259"/>
                </a:lnTo>
                <a:lnTo>
                  <a:pt x="1676400" y="3139259"/>
                </a:lnTo>
                <a:lnTo>
                  <a:pt x="1542423" y="3139259"/>
                </a:lnTo>
                <a:lnTo>
                  <a:pt x="1484784" y="3139259"/>
                </a:lnTo>
                <a:lnTo>
                  <a:pt x="1443675" y="3139259"/>
                </a:lnTo>
                <a:lnTo>
                  <a:pt x="1123323" y="3139259"/>
                </a:lnTo>
                <a:lnTo>
                  <a:pt x="1065684" y="3139259"/>
                </a:lnTo>
                <a:lnTo>
                  <a:pt x="1024575" y="3139259"/>
                </a:lnTo>
                <a:lnTo>
                  <a:pt x="863600" y="3139259"/>
                </a:lnTo>
                <a:lnTo>
                  <a:pt x="419100" y="3139259"/>
                </a:lnTo>
                <a:lnTo>
                  <a:pt x="0" y="31392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AFB228-07F6-4440-9DC0-A18059703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773" y="0"/>
            <a:ext cx="907227" cy="99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0F1F8-0272-F042-98DD-D3CDBAB4D5E1}" type="datetime1">
              <a:rPr lang="fi-FI" smtClean="0"/>
              <a:pPr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Tällä</a:t>
            </a:r>
            <a:r>
              <a:rPr lang="en-GB"/>
              <a:t> </a:t>
            </a:r>
            <a:r>
              <a:rPr lang="en-GB" err="1"/>
              <a:t>dialla</a:t>
            </a:r>
            <a:r>
              <a:rPr lang="en-GB"/>
              <a:t> </a:t>
            </a:r>
            <a:r>
              <a:rPr lang="en-GB" err="1"/>
              <a:t>voi</a:t>
            </a:r>
            <a:r>
              <a:rPr lang="en-GB"/>
              <a:t> </a:t>
            </a:r>
            <a:r>
              <a:rPr lang="en-GB" err="1"/>
              <a:t>jakaa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esim</a:t>
            </a:r>
            <a:r>
              <a:rPr lang="en-GB"/>
              <a:t>. </a:t>
            </a:r>
            <a:r>
              <a:rPr lang="en-GB" err="1"/>
              <a:t>lukuihin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1855871"/>
            <a:ext cx="4053452" cy="3139258"/>
          </a:xfrm>
        </p:spPr>
        <p:txBody>
          <a:bodyPr lIns="540000" tIns="0" rIns="900000" bIns="0" anchor="ctr"/>
          <a:lstStyle>
            <a:lvl1pPr marL="0" indent="0" algn="ctr">
              <a:buFontTx/>
              <a:buNone/>
              <a:defRPr sz="15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4</a:t>
            </a:r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8327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8431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iolet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2597" y="4742635"/>
            <a:ext cx="3699403" cy="21143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8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txt_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4"/>
            <a:ext cx="3636962" cy="5040313"/>
          </a:xfrm>
        </p:spPr>
        <p:txBody>
          <a:bodyPr anchor="ctr"/>
          <a:lstStyle>
            <a:lvl1pPr algn="r">
              <a:defRPr sz="3400"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Arial Black 34pt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8601" y="1089024"/>
            <a:ext cx="5791200" cy="5040313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14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algn="l">
              <a:buFontTx/>
              <a:buNone/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  <a:lvl4pPr algn="l">
              <a:buFontTx/>
              <a:buNone/>
              <a:defRPr>
                <a:solidFill>
                  <a:schemeClr val="tx1"/>
                </a:solidFill>
              </a:defRPr>
            </a:lvl4pPr>
            <a:lvl5pPr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toiselle</a:t>
            </a:r>
            <a:r>
              <a:rPr lang="en-GB"/>
              <a:t> </a:t>
            </a:r>
            <a:r>
              <a:rPr lang="en-GB" err="1"/>
              <a:t>puolelle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enemmän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. Arial Regular 24pt.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Aenean ante dui, </a:t>
            </a:r>
            <a:r>
              <a:rPr lang="en-GB" err="1"/>
              <a:t>tincidunt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92E4-4515-8D4E-9E56-58424819A3FB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86E607-EDF9-BB45-99BC-590A534B9577}"/>
              </a:ext>
            </a:extLst>
          </p:cNvPr>
          <p:cNvCxnSpPr>
            <a:cxnSpLocks/>
          </p:cNvCxnSpPr>
          <p:nvPr userDrawn="1"/>
        </p:nvCxnSpPr>
        <p:spPr>
          <a:xfrm>
            <a:off x="4838700" y="2303449"/>
            <a:ext cx="0" cy="2484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2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6992" userDrawn="1">
          <p15:clr>
            <a:srgbClr val="FBAE40"/>
          </p15:clr>
        </p15:guide>
        <p15:guide id="5" pos="3341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0950B2-4BED-F44D-AC9F-2928F6394BF2}"/>
              </a:ext>
            </a:extLst>
          </p:cNvPr>
          <p:cNvCxnSpPr>
            <a:cxnSpLocks/>
          </p:cNvCxnSpPr>
          <p:nvPr userDrawn="1"/>
        </p:nvCxnSpPr>
        <p:spPr>
          <a:xfrm>
            <a:off x="731475" y="4001233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4A198-6E93-1D42-9782-A9C1AC7D0D38}"/>
              </a:ext>
            </a:extLst>
          </p:cNvPr>
          <p:cNvGrpSpPr/>
          <p:nvPr userDrawn="1"/>
        </p:nvGrpSpPr>
        <p:grpSpPr>
          <a:xfrm>
            <a:off x="5734239" y="1865299"/>
            <a:ext cx="720000" cy="4267205"/>
            <a:chOff x="5729992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D0F7CB7E-EB7A-8442-A476-CAFE1491FA47}"/>
              </a:ext>
            </a:extLst>
          </p:cNvPr>
          <p:cNvSpPr/>
          <p:nvPr userDrawn="1"/>
        </p:nvSpPr>
        <p:spPr>
          <a:xfrm>
            <a:off x="11100525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48AB5F-905D-494D-A4AF-33D8BEDDB00E}"/>
              </a:ext>
            </a:extLst>
          </p:cNvPr>
          <p:cNvSpPr/>
          <p:nvPr userDrawn="1"/>
        </p:nvSpPr>
        <p:spPr>
          <a:xfrm>
            <a:off x="367953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4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54713E58-94D8-3F4F-B496-9AF4153D49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2371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CC8D6043-ED36-8346-BC4B-B60FFCA5DE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1474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6F575E4-B2D6-064F-A5DD-49A3874E7A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2371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420345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0950B2-4BED-F44D-AC9F-2928F6394BF2}"/>
              </a:ext>
            </a:extLst>
          </p:cNvPr>
          <p:cNvCxnSpPr>
            <a:cxnSpLocks/>
          </p:cNvCxnSpPr>
          <p:nvPr userDrawn="1"/>
        </p:nvCxnSpPr>
        <p:spPr>
          <a:xfrm>
            <a:off x="731475" y="4001233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4A198-6E93-1D42-9782-A9C1AC7D0D38}"/>
              </a:ext>
            </a:extLst>
          </p:cNvPr>
          <p:cNvGrpSpPr/>
          <p:nvPr userDrawn="1"/>
        </p:nvGrpSpPr>
        <p:grpSpPr>
          <a:xfrm>
            <a:off x="3948550" y="1865299"/>
            <a:ext cx="720000" cy="4267205"/>
            <a:chOff x="5729992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AA76A0A-DF3D-774A-B5D2-F693568F021B}"/>
              </a:ext>
            </a:extLst>
          </p:cNvPr>
          <p:cNvGrpSpPr/>
          <p:nvPr userDrawn="1"/>
        </p:nvGrpSpPr>
        <p:grpSpPr>
          <a:xfrm>
            <a:off x="7522442" y="1865299"/>
            <a:ext cx="720000" cy="4267205"/>
            <a:chOff x="8415441" y="1865299"/>
            <a:chExt cx="720000" cy="426720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640627-0DC8-CD47-B9CA-CA85A815F73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775441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F7CB7E-EB7A-8442-A476-CAFE1491FA47}"/>
                </a:ext>
              </a:extLst>
            </p:cNvPr>
            <p:cNvSpPr/>
            <p:nvPr userDrawn="1"/>
          </p:nvSpPr>
          <p:spPr>
            <a:xfrm>
              <a:off x="8415441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04518807-92C9-2140-949E-7D2DF105D658}"/>
              </a:ext>
            </a:extLst>
          </p:cNvPr>
          <p:cNvSpPr/>
          <p:nvPr userDrawn="1"/>
        </p:nvSpPr>
        <p:spPr>
          <a:xfrm>
            <a:off x="367952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CC28805-672F-684B-855B-56B4CFD80DAB}"/>
              </a:ext>
            </a:extLst>
          </p:cNvPr>
          <p:cNvSpPr/>
          <p:nvPr userDrawn="1"/>
        </p:nvSpPr>
        <p:spPr>
          <a:xfrm>
            <a:off x="11103039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4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895AAE38-867A-D348-854C-F10AFF8E4A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1696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B3A28E3E-0F2D-5346-BDDC-11FCEFDF1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2668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7659572E-9651-F145-B6C1-6A5A271381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1474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4D5883F3-88B9-664B-B517-01EAB4F4EF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1696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7C22FB7E-88AF-4E48-AAC0-DA8259F721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92668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70905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328B9C-5F57-C242-ACD7-C2CBFB616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992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0627-0DC8-CD47-B9CA-CA85A815F73F}"/>
              </a:ext>
            </a:extLst>
          </p:cNvPr>
          <p:cNvCxnSpPr>
            <a:cxnSpLocks/>
          </p:cNvCxnSpPr>
          <p:nvPr userDrawn="1"/>
        </p:nvCxnSpPr>
        <p:spPr>
          <a:xfrm flipV="1">
            <a:off x="8775441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E9FACD-6AD2-EA4E-9896-38CE61066F0E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4543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28FA6E-2862-DA40-BD6A-9EB1EEEC9AFC}"/>
              </a:ext>
            </a:extLst>
          </p:cNvPr>
          <p:cNvGrpSpPr/>
          <p:nvPr userDrawn="1"/>
        </p:nvGrpSpPr>
        <p:grpSpPr>
          <a:xfrm>
            <a:off x="359094" y="3645250"/>
            <a:ext cx="11461796" cy="720000"/>
            <a:chOff x="359094" y="4360034"/>
            <a:chExt cx="11461796" cy="720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0950B2-4BED-F44D-AC9F-2928F6394B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1475" y="4716017"/>
              <a:ext cx="107286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F7CB7E-EB7A-8442-A476-CAFE1491FA47}"/>
                </a:ext>
              </a:extLst>
            </p:cNvPr>
            <p:cNvSpPr/>
            <p:nvPr userDrawn="1"/>
          </p:nvSpPr>
          <p:spPr>
            <a:xfrm>
              <a:off x="8415441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6249B8-61EC-5041-949E-9250D2FF6A53}"/>
                </a:ext>
              </a:extLst>
            </p:cNvPr>
            <p:cNvSpPr/>
            <p:nvPr userDrawn="1"/>
          </p:nvSpPr>
          <p:spPr>
            <a:xfrm>
              <a:off x="359094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A482CC-CB2A-5744-9A5E-8012F559A293}"/>
                </a:ext>
              </a:extLst>
            </p:cNvPr>
            <p:cNvSpPr/>
            <p:nvPr userDrawn="1"/>
          </p:nvSpPr>
          <p:spPr>
            <a:xfrm>
              <a:off x="111008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1835D45-C1A8-8B48-9494-3522795FC3E9}"/>
                </a:ext>
              </a:extLst>
            </p:cNvPr>
            <p:cNvSpPr/>
            <p:nvPr userDrawn="1"/>
          </p:nvSpPr>
          <p:spPr>
            <a:xfrm>
              <a:off x="3044543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5" y="1881188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9A5744E5-E53D-124B-9534-FAFFAC1F3C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4169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D3506B11-FDAE-3F44-977B-B50D60F145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617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B9FCEA85-E90F-CB47-9EE3-98CF1FBE1A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94691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D6FD8B5E-49F9-3F4F-90F2-ABA4734BA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75" y="4017995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3E20C9DE-C0CA-4E49-BD82-95B4C5528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14169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0497932B-46E4-2B4D-AFCA-5255F1FDFC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9617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24715E65-E846-5F43-BEEB-B6410077A8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94691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41333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475" y="3287293"/>
            <a:ext cx="10728688" cy="29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87D0F-5438-2747-9B27-9580878C8D1C}"/>
              </a:ext>
            </a:extLst>
          </p:cNvPr>
          <p:cNvCxnSpPr>
            <a:cxnSpLocks/>
          </p:cNvCxnSpPr>
          <p:nvPr userDrawn="1"/>
        </p:nvCxnSpPr>
        <p:spPr>
          <a:xfrm>
            <a:off x="731475" y="4716017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328B9C-5F57-C242-ACD7-C2CBFB616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5089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0627-0DC8-CD47-B9CA-CA85A815F73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71991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89F02B0F-12F9-E545-B648-8C013AFBC105}"/>
              </a:ext>
            </a:extLst>
          </p:cNvPr>
          <p:cNvSpPr/>
          <p:nvPr userDrawn="1"/>
        </p:nvSpPr>
        <p:spPr>
          <a:xfrm>
            <a:off x="3978190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3034D54-AC51-A94A-B751-B4A504776621}"/>
              </a:ext>
            </a:extLst>
          </p:cNvPr>
          <p:cNvSpPr/>
          <p:nvPr userDrawn="1"/>
        </p:nvSpPr>
        <p:spPr>
          <a:xfrm>
            <a:off x="3978190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48F544D-4483-1E4F-A19A-9BE15C1EB2DB}"/>
              </a:ext>
            </a:extLst>
          </p:cNvPr>
          <p:cNvSpPr/>
          <p:nvPr userDrawn="1"/>
        </p:nvSpPr>
        <p:spPr>
          <a:xfrm>
            <a:off x="7539258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E09117-FF91-6446-BD99-4F7631A37906}"/>
              </a:ext>
            </a:extLst>
          </p:cNvPr>
          <p:cNvSpPr/>
          <p:nvPr userDrawn="1"/>
        </p:nvSpPr>
        <p:spPr>
          <a:xfrm>
            <a:off x="7510605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F5EAA2C-70FE-534E-8921-FE1515CACE03}"/>
              </a:ext>
            </a:extLst>
          </p:cNvPr>
          <p:cNvSpPr/>
          <p:nvPr userDrawn="1"/>
        </p:nvSpPr>
        <p:spPr>
          <a:xfrm>
            <a:off x="388469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759601-E478-C840-9D3A-1AF1FD8DBD34}"/>
              </a:ext>
            </a:extLst>
          </p:cNvPr>
          <p:cNvSpPr/>
          <p:nvPr userDrawn="1"/>
        </p:nvSpPr>
        <p:spPr>
          <a:xfrm>
            <a:off x="11100327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3FFCD6-397D-EF4B-BB20-31726C33B995}"/>
              </a:ext>
            </a:extLst>
          </p:cNvPr>
          <p:cNvSpPr/>
          <p:nvPr userDrawn="1"/>
        </p:nvSpPr>
        <p:spPr>
          <a:xfrm>
            <a:off x="388469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475" y="1869936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F875F953-CE0F-D84A-9300-2AE2322D6B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5184" y="1869936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90C4277-4255-0542-80B9-A826735C4F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6251" y="1869936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72838E60-45D1-2A4D-861E-5E42F2326E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1475" y="3304100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306CA7C1-DF93-4E40-9F24-830A8B918D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5184" y="3304100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71E0652B-20AB-DA45-8899-44A6541B75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6251" y="3304100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3219BF9F-9BCA-FC48-8CF4-B767C3EAF1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475" y="4709389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9A2B1E8-9E35-BA49-AAEC-B0147E389E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55184" y="4709389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F2A21DC5-79FE-6C41-9160-45B05188B3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16251" y="4709389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267653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475" y="3287293"/>
            <a:ext cx="10728688" cy="29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87D0F-5438-2747-9B27-9580878C8D1C}"/>
              </a:ext>
            </a:extLst>
          </p:cNvPr>
          <p:cNvCxnSpPr>
            <a:cxnSpLocks/>
          </p:cNvCxnSpPr>
          <p:nvPr userDrawn="1"/>
        </p:nvCxnSpPr>
        <p:spPr>
          <a:xfrm>
            <a:off x="731475" y="4716017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CEB13-3784-B545-BBBC-963B1CB8EA58}"/>
              </a:ext>
            </a:extLst>
          </p:cNvPr>
          <p:cNvGrpSpPr/>
          <p:nvPr userDrawn="1"/>
        </p:nvGrpSpPr>
        <p:grpSpPr>
          <a:xfrm>
            <a:off x="5729992" y="1865299"/>
            <a:ext cx="720000" cy="4267205"/>
            <a:chOff x="3978190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190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9F02B0F-12F9-E545-B648-8C013AFBC105}"/>
                </a:ext>
              </a:extLst>
            </p:cNvPr>
            <p:cNvSpPr/>
            <p:nvPr userDrawn="1"/>
          </p:nvSpPr>
          <p:spPr>
            <a:xfrm>
              <a:off x="3992517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3034D54-AC51-A94A-B751-B4A504776621}"/>
                </a:ext>
              </a:extLst>
            </p:cNvPr>
            <p:cNvSpPr/>
            <p:nvPr userDrawn="1"/>
          </p:nvSpPr>
          <p:spPr>
            <a:xfrm>
              <a:off x="39781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271DC-AF5D-7540-98EC-4C8422D30B55}"/>
              </a:ext>
            </a:extLst>
          </p:cNvPr>
          <p:cNvGrpSpPr/>
          <p:nvPr userDrawn="1"/>
        </p:nvGrpSpPr>
        <p:grpSpPr>
          <a:xfrm>
            <a:off x="8415441" y="1865299"/>
            <a:ext cx="720000" cy="4267205"/>
            <a:chOff x="7510605" y="1865299"/>
            <a:chExt cx="720000" cy="426720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640627-0DC8-CD47-B9CA-CA85A815F73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70605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F544D-4483-1E4F-A19A-9BE15C1EB2DB}"/>
                </a:ext>
              </a:extLst>
            </p:cNvPr>
            <p:cNvSpPr/>
            <p:nvPr userDrawn="1"/>
          </p:nvSpPr>
          <p:spPr>
            <a:xfrm>
              <a:off x="7524932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DE09117-FF91-6446-BD99-4F7631A37906}"/>
                </a:ext>
              </a:extLst>
            </p:cNvPr>
            <p:cNvSpPr/>
            <p:nvPr userDrawn="1"/>
          </p:nvSpPr>
          <p:spPr>
            <a:xfrm>
              <a:off x="7510605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47759601-E478-C840-9D3A-1AF1FD8DBD34}"/>
              </a:ext>
            </a:extLst>
          </p:cNvPr>
          <p:cNvSpPr/>
          <p:nvPr userDrawn="1"/>
        </p:nvSpPr>
        <p:spPr>
          <a:xfrm>
            <a:off x="11100327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769EE0-FADD-EB48-BB5E-59F83CD34294}"/>
              </a:ext>
            </a:extLst>
          </p:cNvPr>
          <p:cNvSpPr/>
          <p:nvPr userDrawn="1"/>
        </p:nvSpPr>
        <p:spPr>
          <a:xfrm>
            <a:off x="373421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0A6778B-F3D8-9E4E-9DF5-0CED3A731DE7}"/>
              </a:ext>
            </a:extLst>
          </p:cNvPr>
          <p:cNvSpPr/>
          <p:nvPr userDrawn="1"/>
        </p:nvSpPr>
        <p:spPr>
          <a:xfrm>
            <a:off x="359094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EE5910-37D5-C948-A880-83D6632215AA}"/>
              </a:ext>
            </a:extLst>
          </p:cNvPr>
          <p:cNvSpPr/>
          <p:nvPr userDrawn="1"/>
        </p:nvSpPr>
        <p:spPr>
          <a:xfrm>
            <a:off x="11115217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396B78-486E-0944-95DC-AEC638D470DF}"/>
              </a:ext>
            </a:extLst>
          </p:cNvPr>
          <p:cNvSpPr/>
          <p:nvPr userDrawn="1"/>
        </p:nvSpPr>
        <p:spPr>
          <a:xfrm>
            <a:off x="11100890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B4D5BC-5CD5-674A-B021-C38ABAE1DDE2}"/>
              </a:ext>
            </a:extLst>
          </p:cNvPr>
          <p:cNvGrpSpPr/>
          <p:nvPr userDrawn="1"/>
        </p:nvGrpSpPr>
        <p:grpSpPr>
          <a:xfrm>
            <a:off x="3044543" y="1865299"/>
            <a:ext cx="720000" cy="4267205"/>
            <a:chOff x="3978190" y="1865299"/>
            <a:chExt cx="720000" cy="426720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3E9FACD-6AD2-EA4E-9896-38CE61066F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190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69D4963-77C1-5040-AC90-4DCEB3E083DB}"/>
                </a:ext>
              </a:extLst>
            </p:cNvPr>
            <p:cNvSpPr/>
            <p:nvPr userDrawn="1"/>
          </p:nvSpPr>
          <p:spPr>
            <a:xfrm>
              <a:off x="3992517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740FA09-DD19-644D-B4CA-146608A8D0E7}"/>
                </a:ext>
              </a:extLst>
            </p:cNvPr>
            <p:cNvSpPr/>
            <p:nvPr userDrawn="1"/>
          </p:nvSpPr>
          <p:spPr>
            <a:xfrm>
              <a:off x="39781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475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FEA4795B-C16F-7A44-B5FB-2CB664F419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560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4862708F-422D-6743-8BCC-7E75E08301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7566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196A4A30-39B0-AE47-A0F6-5C235B605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8907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AB5F539C-7B4F-A44C-A823-3F727AC1CC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75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3B157901-B2F1-194D-81FA-B56FA27170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30560" y="3313726"/>
            <a:ext cx="2673068" cy="1417357"/>
          </a:xfrm>
        </p:spPr>
        <p:txBody>
          <a:bodyPr lIns="0" tIns="72000" rIns="72000" bIns="72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176CF536-4F35-A548-9528-DFBC1184AB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566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E2E50CBD-8059-7749-ABA4-BADD56C5A5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8907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D963E467-6267-3548-BD86-91DB2AEB2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475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F8B246AD-0327-444C-8C41-66EEDAD85F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0560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EF139CC0-15C1-BF4E-AF44-5CD9DD112B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7566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2E0B97FC-8A4D-894C-BBF4-B08506F882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8907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</p:spTree>
    <p:extLst>
      <p:ext uri="{BB962C8B-B14F-4D97-AF65-F5344CB8AC3E}">
        <p14:creationId xmlns:p14="http://schemas.microsoft.com/office/powerpoint/2010/main" val="421626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kesk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0975" y="1449388"/>
            <a:ext cx="9290050" cy="3959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pos="6766" userDrawn="1">
          <p15:clr>
            <a:srgbClr val="FBAE40"/>
          </p15:clr>
        </p15:guide>
        <p15:guide id="3" orient="horz" pos="913" userDrawn="1">
          <p15:clr>
            <a:srgbClr val="FBAE40"/>
          </p15:clr>
        </p15:guide>
        <p15:guide id="4" orient="horz" pos="3407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76491-27A5-D044-B54E-F89382E7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CF6-C5D2-E244-B879-9AAE415BE4D7}" type="datetime1">
              <a:rPr lang="fi-FI" smtClean="0"/>
              <a:t>8.12.2023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0CAB3-31DE-F146-AE78-E8831B93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8F852-DCE2-E746-8D3D-73A84738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00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4FB0FD4-5A5D-0247-A146-C185F5A7F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71970" y="1728641"/>
            <a:ext cx="1910672" cy="19106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FBD3F0-5472-CD47-AC2E-12E5AA0AC5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18849" y="1984346"/>
            <a:ext cx="5554302" cy="1743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04DAD-D6CC-9741-B613-95E491F5703C}"/>
              </a:ext>
            </a:extLst>
          </p:cNvPr>
          <p:cNvSpPr txBox="1"/>
          <p:nvPr userDrawn="1"/>
        </p:nvSpPr>
        <p:spPr>
          <a:xfrm>
            <a:off x="371475" y="3983484"/>
            <a:ext cx="114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Tehdään se yhdessä.</a:t>
            </a:r>
            <a:r>
              <a:rPr lang="en-FI"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fi-FI" sz="2400" b="1" i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A52DB-D663-9741-93F5-596CF83CCECE}"/>
              </a:ext>
            </a:extLst>
          </p:cNvPr>
          <p:cNvGrpSpPr/>
          <p:nvPr userDrawn="1"/>
        </p:nvGrpSpPr>
        <p:grpSpPr>
          <a:xfrm>
            <a:off x="2319675" y="5765688"/>
            <a:ext cx="7578049" cy="298603"/>
            <a:chOff x="2338176" y="5765688"/>
            <a:chExt cx="7578049" cy="2986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B37428-2740-4B46-A3E8-B3E96BD4C6D9}"/>
                </a:ext>
              </a:extLst>
            </p:cNvPr>
            <p:cNvSpPr txBox="1"/>
            <p:nvPr/>
          </p:nvSpPr>
          <p:spPr>
            <a:xfrm>
              <a:off x="5585402" y="5792533"/>
              <a:ext cx="16898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>
                  <a:solidFill>
                    <a:schemeClr val="accent1"/>
                  </a:solidFill>
                </a:rPr>
                <a:t>@</a:t>
              </a:r>
              <a:r>
                <a:rPr lang="en-GB" sz="1600" spc="110" err="1">
                  <a:solidFill>
                    <a:schemeClr val="accent1"/>
                  </a:solidFill>
                </a:rPr>
                <a:t>DigiFinlandOy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F17715B-70FE-9844-B22F-4BBE56CAE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5452" y="5765688"/>
              <a:ext cx="288000" cy="28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232ADE-A642-D14B-9CE9-ACB055508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7935074" y="5765689"/>
              <a:ext cx="338132" cy="28799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94F8A9-BE36-7444-AD93-07185B08AE74}"/>
                </a:ext>
              </a:extLst>
            </p:cNvPr>
            <p:cNvSpPr txBox="1"/>
            <p:nvPr/>
          </p:nvSpPr>
          <p:spPr>
            <a:xfrm>
              <a:off x="8377021" y="5792533"/>
              <a:ext cx="15392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 err="1">
                  <a:solidFill>
                    <a:schemeClr val="accent1"/>
                  </a:solidFill>
                </a:rPr>
                <a:t>DigiFinland</a:t>
              </a:r>
              <a:r>
                <a:rPr lang="en-GB" sz="1600" spc="110">
                  <a:solidFill>
                    <a:schemeClr val="accent1"/>
                  </a:solidFill>
                </a:rPr>
                <a:t> 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2BF2E9-7AC8-7443-8ED6-02F3A4C4FDDA}"/>
                </a:ext>
              </a:extLst>
            </p:cNvPr>
            <p:cNvSpPr txBox="1"/>
            <p:nvPr/>
          </p:nvSpPr>
          <p:spPr>
            <a:xfrm>
              <a:off x="2721405" y="5792533"/>
              <a:ext cx="182312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600" spc="110" err="1">
                  <a:solidFill>
                    <a:schemeClr val="accent1"/>
                  </a:solidFill>
                </a:rPr>
                <a:t>www.digifinland.fi</a:t>
              </a:r>
              <a:endParaRPr lang="fi-FI" sz="1600" spc="110">
                <a:solidFill>
                  <a:schemeClr val="accent1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602769B-F9F4-DD49-B2F0-BF6FB38C7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38176" y="5776291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57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5125"/>
            <a:ext cx="1091213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vasemmalle</a:t>
            </a:r>
            <a:r>
              <a:rPr lang="en-GB"/>
              <a:t> </a:t>
            </a:r>
            <a:r>
              <a:rPr lang="en-GB" err="1"/>
              <a:t>tasatttuna</a:t>
            </a:r>
            <a:r>
              <a:rPr lang="en-GB"/>
              <a:t> </a:t>
            </a:r>
            <a:r>
              <a:rPr lang="en-GB" err="1"/>
              <a:t>vaikka</a:t>
            </a:r>
            <a:r>
              <a:rPr lang="en-GB"/>
              <a:t> </a:t>
            </a:r>
            <a:r>
              <a:rPr lang="en-GB" err="1"/>
              <a:t>kahdelle</a:t>
            </a:r>
            <a:r>
              <a:rPr lang="en-GB"/>
              <a:t> </a:t>
            </a:r>
            <a:r>
              <a:rPr lang="en-GB" err="1"/>
              <a:t>riville</a:t>
            </a:r>
            <a:r>
              <a:rPr lang="en-GB"/>
              <a:t> Arial Black 38pt 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1921790"/>
            <a:ext cx="11449050" cy="420754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5C26B-22A3-7643-82E2-FA338D7CA6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735857"/>
            <a:ext cx="4053452" cy="5386286"/>
          </a:xfrm>
          <a:custGeom>
            <a:avLst/>
            <a:gdLst>
              <a:gd name="connsiteX0" fmla="*/ 0 w 4053452"/>
              <a:gd name="connsiteY0" fmla="*/ 0 h 5386286"/>
              <a:gd name="connsiteX1" fmla="*/ 1828481 w 4053452"/>
              <a:gd name="connsiteY1" fmla="*/ 0 h 5386286"/>
              <a:gd name="connsiteX2" fmla="*/ 1828481 w 4053452"/>
              <a:gd name="connsiteY2" fmla="*/ 1 h 5386286"/>
              <a:gd name="connsiteX3" fmla="*/ 3837517 w 4053452"/>
              <a:gd name="connsiteY3" fmla="*/ 1 h 5386286"/>
              <a:gd name="connsiteX4" fmla="*/ 4053451 w 4053452"/>
              <a:gd name="connsiteY4" fmla="*/ 1418214 h 5386286"/>
              <a:gd name="connsiteX5" fmla="*/ 1927377 w 4053452"/>
              <a:gd name="connsiteY5" fmla="*/ 5386286 h 5386286"/>
              <a:gd name="connsiteX6" fmla="*/ 1828481 w 4053452"/>
              <a:gd name="connsiteY6" fmla="*/ 5386286 h 5386286"/>
              <a:gd name="connsiteX7" fmla="*/ 1757948 w 4053452"/>
              <a:gd name="connsiteY7" fmla="*/ 5386286 h 5386286"/>
              <a:gd name="connsiteX8" fmla="*/ 0 w 4053452"/>
              <a:gd name="connsiteY8" fmla="*/ 5386286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2" h="5386286">
                <a:moveTo>
                  <a:pt x="0" y="0"/>
                </a:moveTo>
                <a:lnTo>
                  <a:pt x="1828481" y="0"/>
                </a:lnTo>
                <a:lnTo>
                  <a:pt x="1828481" y="1"/>
                </a:lnTo>
                <a:lnTo>
                  <a:pt x="3837517" y="1"/>
                </a:lnTo>
                <a:cubicBezTo>
                  <a:pt x="3981083" y="459397"/>
                  <a:pt x="4053873" y="937473"/>
                  <a:pt x="4053451" y="1418214"/>
                </a:cubicBezTo>
                <a:cubicBezTo>
                  <a:pt x="4053451" y="3067203"/>
                  <a:pt x="3210783" y="4521648"/>
                  <a:pt x="1927377" y="5386286"/>
                </a:cubicBezTo>
                <a:lnTo>
                  <a:pt x="1828481" y="5386286"/>
                </a:lnTo>
                <a:lnTo>
                  <a:pt x="1757948" y="5386286"/>
                </a:lnTo>
                <a:lnTo>
                  <a:pt x="0" y="5386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62143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62" y="743053"/>
            <a:ext cx="6335713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6" y="2188333"/>
            <a:ext cx="6337300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914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4DEDA2-7DA8-2942-BB81-6916BAF303E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1838" y="735660"/>
            <a:ext cx="5374060" cy="5386680"/>
          </a:xfrm>
          <a:custGeom>
            <a:avLst/>
            <a:gdLst>
              <a:gd name="connsiteX0" fmla="*/ 17339 w 5724525"/>
              <a:gd name="connsiteY0" fmla="*/ 0 h 5742001"/>
              <a:gd name="connsiteX1" fmla="*/ 5494329 w 5724525"/>
              <a:gd name="connsiteY1" fmla="*/ 0 h 5742001"/>
              <a:gd name="connsiteX2" fmla="*/ 5724524 w 5724525"/>
              <a:gd name="connsiteY2" fmla="*/ 1511873 h 5742001"/>
              <a:gd name="connsiteX3" fmla="*/ 3458041 w 5724525"/>
              <a:gd name="connsiteY3" fmla="*/ 5742001 h 5742001"/>
              <a:gd name="connsiteX4" fmla="*/ 17339 w 5724525"/>
              <a:gd name="connsiteY4" fmla="*/ 5742001 h 5742001"/>
              <a:gd name="connsiteX5" fmla="*/ 17339 w 5724525"/>
              <a:gd name="connsiteY5" fmla="*/ 5741994 h 5742001"/>
              <a:gd name="connsiteX6" fmla="*/ 0 w 5724525"/>
              <a:gd name="connsiteY6" fmla="*/ 5741994 h 5742001"/>
              <a:gd name="connsiteX7" fmla="*/ 0 w 5724525"/>
              <a:gd name="connsiteY7" fmla="*/ 6 h 5742001"/>
              <a:gd name="connsiteX8" fmla="*/ 17339 w 5724525"/>
              <a:gd name="connsiteY8" fmla="*/ 6 h 57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4525" h="5742001">
                <a:moveTo>
                  <a:pt x="17339" y="0"/>
                </a:moveTo>
                <a:lnTo>
                  <a:pt x="5494329" y="0"/>
                </a:lnTo>
                <a:cubicBezTo>
                  <a:pt x="5647376" y="489735"/>
                  <a:pt x="5724974" y="999383"/>
                  <a:pt x="5724524" y="1511873"/>
                </a:cubicBezTo>
                <a:cubicBezTo>
                  <a:pt x="5724524" y="3269763"/>
                  <a:pt x="4826205" y="4820261"/>
                  <a:pt x="3458041" y="5742001"/>
                </a:cubicBezTo>
                <a:lnTo>
                  <a:pt x="17339" y="5742001"/>
                </a:lnTo>
                <a:lnTo>
                  <a:pt x="17339" y="5741994"/>
                </a:lnTo>
                <a:lnTo>
                  <a:pt x="0" y="5741994"/>
                </a:lnTo>
                <a:lnTo>
                  <a:pt x="0" y="6"/>
                </a:lnTo>
                <a:lnTo>
                  <a:pt x="17339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3" y="743053"/>
            <a:ext cx="5040312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6362" y="2188333"/>
            <a:ext cx="5040313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67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067" userDrawn="1">
          <p15:clr>
            <a:srgbClr val="FBAE40"/>
          </p15:clr>
        </p15:guide>
        <p15:guide id="3" pos="461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pos="72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5C26B-22A3-7643-82E2-FA338D7CA6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735857"/>
            <a:ext cx="4053452" cy="5386286"/>
          </a:xfrm>
          <a:custGeom>
            <a:avLst/>
            <a:gdLst>
              <a:gd name="connsiteX0" fmla="*/ 0 w 4053452"/>
              <a:gd name="connsiteY0" fmla="*/ 0 h 5386286"/>
              <a:gd name="connsiteX1" fmla="*/ 1828481 w 4053452"/>
              <a:gd name="connsiteY1" fmla="*/ 0 h 5386286"/>
              <a:gd name="connsiteX2" fmla="*/ 1828481 w 4053452"/>
              <a:gd name="connsiteY2" fmla="*/ 1 h 5386286"/>
              <a:gd name="connsiteX3" fmla="*/ 3837517 w 4053452"/>
              <a:gd name="connsiteY3" fmla="*/ 1 h 5386286"/>
              <a:gd name="connsiteX4" fmla="*/ 4053451 w 4053452"/>
              <a:gd name="connsiteY4" fmla="*/ 1418214 h 5386286"/>
              <a:gd name="connsiteX5" fmla="*/ 1927377 w 4053452"/>
              <a:gd name="connsiteY5" fmla="*/ 5386286 h 5386286"/>
              <a:gd name="connsiteX6" fmla="*/ 1828481 w 4053452"/>
              <a:gd name="connsiteY6" fmla="*/ 5386286 h 5386286"/>
              <a:gd name="connsiteX7" fmla="*/ 1757948 w 4053452"/>
              <a:gd name="connsiteY7" fmla="*/ 5386286 h 5386286"/>
              <a:gd name="connsiteX8" fmla="*/ 0 w 4053452"/>
              <a:gd name="connsiteY8" fmla="*/ 5386286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2" h="5386286">
                <a:moveTo>
                  <a:pt x="0" y="0"/>
                </a:moveTo>
                <a:lnTo>
                  <a:pt x="1828481" y="0"/>
                </a:lnTo>
                <a:lnTo>
                  <a:pt x="1828481" y="1"/>
                </a:lnTo>
                <a:lnTo>
                  <a:pt x="3837517" y="1"/>
                </a:lnTo>
                <a:cubicBezTo>
                  <a:pt x="3981083" y="459397"/>
                  <a:pt x="4053873" y="937473"/>
                  <a:pt x="4053451" y="1418214"/>
                </a:cubicBezTo>
                <a:cubicBezTo>
                  <a:pt x="4053451" y="3067203"/>
                  <a:pt x="3210783" y="4521648"/>
                  <a:pt x="1927377" y="5386286"/>
                </a:cubicBezTo>
                <a:lnTo>
                  <a:pt x="1828481" y="5386286"/>
                </a:lnTo>
                <a:lnTo>
                  <a:pt x="1757948" y="5386286"/>
                </a:lnTo>
                <a:lnTo>
                  <a:pt x="0" y="5386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62143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486D17-CDDD-9E48-8DCF-A7095DA58F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937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 userDrawn="1">
          <p15:clr>
            <a:srgbClr val="FBAE40"/>
          </p15:clr>
        </p15:guide>
        <p15:guide id="2" pos="325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DBC9A-B298-C140-AF22-946D69CF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65125"/>
            <a:ext cx="11449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65160-29F4-B341-843A-A7AB816D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825625"/>
            <a:ext cx="11449050" cy="430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8C1F-0B8F-854A-B724-A22520690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1" y="6356350"/>
            <a:ext cx="794880" cy="365125"/>
          </a:xfrm>
          <a:prstGeom prst="rect">
            <a:avLst/>
          </a:prstGeom>
        </p:spPr>
        <p:txBody>
          <a:bodyPr vert="horz" lIns="0" tIns="45720" rIns="10800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9236D34-B7FB-D54F-BC64-BC715DBC770E}" type="datetime1">
              <a:rPr lang="fi-FI" smtClean="0"/>
              <a:t>8.12.2023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22F0A-F2AF-0945-9548-56C0C414D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400" y="6356350"/>
            <a:ext cx="606447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C0D1C-21E3-4844-89F5-F564408D2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799" y="6356350"/>
            <a:ext cx="57872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18871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650" r:id="rId35"/>
    <p:sldLayoutId id="2147483761" r:id="rId36"/>
    <p:sldLayoutId id="2147483748" r:id="rId37"/>
    <p:sldLayoutId id="2147483758" r:id="rId38"/>
    <p:sldLayoutId id="2147483757" r:id="rId39"/>
    <p:sldLayoutId id="2147483767" r:id="rId40"/>
    <p:sldLayoutId id="2147483766" r:id="rId41"/>
    <p:sldLayoutId id="2147483776" r:id="rId42"/>
    <p:sldLayoutId id="2147483777" r:id="rId43"/>
    <p:sldLayoutId id="2147483775" r:id="rId44"/>
    <p:sldLayoutId id="2147483779" r:id="rId45"/>
    <p:sldLayoutId id="2147483778" r:id="rId46"/>
    <p:sldLayoutId id="2147483780" r:id="rId47"/>
    <p:sldLayoutId id="2147483788" r:id="rId48"/>
    <p:sldLayoutId id="2147483782" r:id="rId49"/>
    <p:sldLayoutId id="2147483679" r:id="rId50"/>
    <p:sldLayoutId id="2147483786" r:id="rId51"/>
    <p:sldLayoutId id="2147483785" r:id="rId52"/>
    <p:sldLayoutId id="2147483784" r:id="rId53"/>
    <p:sldLayoutId id="2147483743" r:id="rId54"/>
    <p:sldLayoutId id="2147483783" r:id="rId55"/>
    <p:sldLayoutId id="2147483787" r:id="rId56"/>
    <p:sldLayoutId id="2147483655" r:id="rId57"/>
    <p:sldLayoutId id="2147483724" r:id="rId5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FAAD4-E6CD-4886-AC8E-AA3EE9498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A3 –malli kehittämisen työkaluna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D15D838-EB86-4502-8FB1-120FF88FD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77567"/>
            <a:ext cx="7280635" cy="1848987"/>
          </a:xfrm>
        </p:spPr>
        <p:txBody>
          <a:bodyPr>
            <a:normAutofit/>
          </a:bodyPr>
          <a:lstStyle/>
          <a:p>
            <a:r>
              <a:rPr lang="fi-FI"/>
              <a:t>Virta-hankkeen tietojohtamisen asiasisällön kehitystyö</a:t>
            </a:r>
          </a:p>
          <a:p>
            <a:r>
              <a:rPr lang="fi-FI"/>
              <a:t>4.3.2021</a:t>
            </a:r>
          </a:p>
        </p:txBody>
      </p:sp>
    </p:spTree>
    <p:extLst>
      <p:ext uri="{BB962C8B-B14F-4D97-AF65-F5344CB8AC3E}">
        <p14:creationId xmlns:p14="http://schemas.microsoft.com/office/powerpoint/2010/main" val="133315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10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Kuvaa tässä toteutuksessa tavoiteltavat hyödyt eri näkökulmista.</a:t>
            </a:r>
            <a:endParaRPr lang="fi-FI" sz="2000" b="1">
              <a:solidFill>
                <a:srgbClr val="003C6D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fi-FI" sz="2000"/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3. Tavoiteltavat hyödyt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BF5B57A-8BC2-4763-9013-040E8D85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595" y="4837791"/>
            <a:ext cx="1061993" cy="10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4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11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Kuvaa päätöksentekijät ja päätöksenteon kohteet.</a:t>
            </a:r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4. Päätöksentekijät</a:t>
            </a:r>
          </a:p>
        </p:txBody>
      </p:sp>
      <p:pic>
        <p:nvPicPr>
          <p:cNvPr id="9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FCCA211B-ADD6-4A1E-B1E5-64429B39F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0985" y="4424038"/>
            <a:ext cx="1465339" cy="1465339"/>
          </a:xfrm>
        </p:spPr>
      </p:pic>
    </p:spTree>
    <p:extLst>
      <p:ext uri="{BB962C8B-B14F-4D97-AF65-F5344CB8AC3E}">
        <p14:creationId xmlns:p14="http://schemas.microsoft.com/office/powerpoint/2010/main" val="206115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12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/>
              <a:t>Kuvaa tavoiteltavat mittarit suhteessa tavoitteeseen ja ennakko-oletuksiin (täsmentyvät työn edetessä). </a:t>
            </a: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5. Seurattavat mittarit </a:t>
            </a:r>
          </a:p>
        </p:txBody>
      </p:sp>
      <p:pic>
        <p:nvPicPr>
          <p:cNvPr id="10" name="Sisällön paikkamerkki 6">
            <a:extLst>
              <a:ext uri="{FF2B5EF4-FFF2-40B4-BE49-F238E27FC236}">
                <a16:creationId xmlns:a16="http://schemas.microsoft.com/office/drawing/2014/main" id="{9B76B9FE-17E5-4C0C-B707-97A83D1D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114" y="4433046"/>
            <a:ext cx="1456331" cy="14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6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13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Kuvaa käytettävissä olevat tietolähteet ja niiden sisältämä tieto. </a:t>
            </a:r>
            <a:endParaRPr lang="fi-FI" sz="2000" b="1">
              <a:solidFill>
                <a:srgbClr val="B6A3E6">
                  <a:lumMod val="75000"/>
                </a:srgbClr>
              </a:solidFill>
              <a:cs typeface="Arial"/>
            </a:endParaRP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6. Tietolähteet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E73507C-1697-4494-8692-899AD8B81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238" y="4564931"/>
            <a:ext cx="1325563" cy="1325563"/>
          </a:xfrm>
        </p:spPr>
      </p:pic>
    </p:spTree>
    <p:extLst>
      <p:ext uri="{BB962C8B-B14F-4D97-AF65-F5344CB8AC3E}">
        <p14:creationId xmlns:p14="http://schemas.microsoft.com/office/powerpoint/2010/main" val="421148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14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/>
              <a:t>Kuvaa toteutuksessa tarvittavat keskeiset toimijat.</a:t>
            </a: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7. Kumppanit</a:t>
            </a:r>
          </a:p>
        </p:txBody>
      </p:sp>
      <p:pic>
        <p:nvPicPr>
          <p:cNvPr id="10" name="Sisällön paikkamerkki 7" descr="Kuva, joka sisältää kohteen objekti, kello&#10;&#10;Kuvaus luotu automaattisesti">
            <a:extLst>
              <a:ext uri="{FF2B5EF4-FFF2-40B4-BE49-F238E27FC236}">
                <a16:creationId xmlns:a16="http://schemas.microsoft.com/office/drawing/2014/main" id="{AA3DC0C2-67AD-4FCA-8FD1-228509CD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352" y="4399859"/>
            <a:ext cx="1425435" cy="14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15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/>
              <a:t>Kuvaa mitä asioita rajataan toteutuksen</a:t>
            </a:r>
            <a:r>
              <a:rPr lang="fi-FI" sz="2000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b="1"/>
              <a:t>ulkopuolelle.</a:t>
            </a: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8. Rajaukset</a:t>
            </a:r>
          </a:p>
        </p:txBody>
      </p:sp>
      <p:pic>
        <p:nvPicPr>
          <p:cNvPr id="8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A5E0BA94-B4CC-4467-85B6-B5194E3D6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0265" y="4573027"/>
            <a:ext cx="1422324" cy="1422324"/>
          </a:xfrm>
        </p:spPr>
      </p:pic>
    </p:spTree>
    <p:extLst>
      <p:ext uri="{BB962C8B-B14F-4D97-AF65-F5344CB8AC3E}">
        <p14:creationId xmlns:p14="http://schemas.microsoft.com/office/powerpoint/2010/main" val="387666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16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830554" y="1001785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/>
              <a:t>Kirjaa tunnistettavat riskit ja esteet. Muodosta riskimatriisi. Huomioi mm. edellä mainitut rajaukset.</a:t>
            </a: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9. Riskien arviointi</a:t>
            </a:r>
          </a:p>
        </p:txBody>
      </p:sp>
      <p:pic>
        <p:nvPicPr>
          <p:cNvPr id="10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357AE8B2-BC89-4E46-952A-C8C4BAB0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46" y="4741177"/>
            <a:ext cx="1148200" cy="11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9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17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798054" y="199537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/>
              <a:t>Kuvaa toteutuksen aikana ja sen päätyttyä esille nousseita tuloksia ja toteutuksen laajuus. Huomioi ennakko-oletukset. Tarkastele hypoteeseja uudelleen alustavien tulosten valossa.</a:t>
            </a:r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10. Tulokset (/tulosodotukset)</a:t>
            </a:r>
          </a:p>
        </p:txBody>
      </p:sp>
      <p:pic>
        <p:nvPicPr>
          <p:cNvPr id="8" name="Sisällön paikkamerkki 6">
            <a:extLst>
              <a:ext uri="{FF2B5EF4-FFF2-40B4-BE49-F238E27FC236}">
                <a16:creationId xmlns:a16="http://schemas.microsoft.com/office/drawing/2014/main" id="{9A45754A-B36B-4057-9BB8-CB18D05A9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678" y="4350731"/>
            <a:ext cx="1549053" cy="15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18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/>
              <a:t>Kuvaa toteutuksen pohjalta tunnistetut jatkokehittämistarpeet.</a:t>
            </a:r>
            <a:endParaRPr lang="fi-FI" sz="2000" b="1">
              <a:cs typeface="Arial"/>
            </a:endParaRP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11. Jatkokehitys</a:t>
            </a:r>
          </a:p>
        </p:txBody>
      </p:sp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2D73A76A-EB58-4ED8-B8FF-DDF0F5360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4320" y="4368467"/>
            <a:ext cx="1402004" cy="14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9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D3697B-F3BD-4F65-B76F-8DC9D3E8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A3 -malli työkaluna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F89E8A-D3B2-491E-9906-02B08C46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69390"/>
            <a:ext cx="11449050" cy="4207548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Tiivistää projektin ja sen tavoitteiden saavuttamiseen liittyvät asiat yhdelle sivulle selkokielisenä</a:t>
            </a:r>
          </a:p>
          <a:p>
            <a:pPr lvl="0"/>
            <a:r>
              <a:rPr lang="fi-FI" dirty="0"/>
              <a:t>Tukee tavoiteasetantaan liittyvää keskustelua</a:t>
            </a:r>
          </a:p>
          <a:p>
            <a:pPr lvl="0"/>
            <a:r>
              <a:rPr lang="fi-FI" dirty="0"/>
              <a:t>Helpottaa kommunikointia kehittäjien ja eri toimijoiden välillä </a:t>
            </a:r>
          </a:p>
          <a:p>
            <a:pPr lvl="0"/>
            <a:r>
              <a:rPr lang="fi-FI" dirty="0"/>
              <a:t>A3 -malli sisällöllisenä työmenetelmänä varmistaa tavoitteiden toteutumista ja tulosten laatua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64D3E9-EBCC-404D-AF64-AB23251E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0779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9B57-80D4-444A-A3DC-4DB36B6F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8664"/>
            <a:ext cx="11449050" cy="1011188"/>
          </a:xfrm>
        </p:spPr>
        <p:txBody>
          <a:bodyPr>
            <a:noAutofit/>
          </a:bodyPr>
          <a:lstStyle/>
          <a:p>
            <a:br>
              <a:rPr lang="fi-FI" sz="3200"/>
            </a:br>
            <a:br>
              <a:rPr lang="fi-FI" sz="3200"/>
            </a:br>
            <a:r>
              <a:rPr lang="fi-FI" sz="3200"/>
              <a:t>A3 –malli jäsentää kehittämistehtävän/ tietojohtamisen kokonaistoteutuksen</a:t>
            </a:r>
            <a:br>
              <a:rPr lang="fi-FI" sz="3200"/>
            </a:br>
            <a:br>
              <a:rPr lang="fi-FI" sz="3200"/>
            </a:br>
            <a:endParaRPr lang="fi-FI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2224-B417-4285-9F11-FD7A9FF3C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713" y="1860543"/>
            <a:ext cx="11556574" cy="4678369"/>
          </a:xfrm>
        </p:spPr>
        <p:txBody>
          <a:bodyPr>
            <a:normAutofit/>
          </a:bodyPr>
          <a:lstStyle/>
          <a:p>
            <a:r>
              <a:rPr lang="fi-FI" sz="2000" dirty="0">
                <a:cs typeface="Calibri"/>
              </a:rPr>
              <a:t>Kaikki lähtee strategiasta</a:t>
            </a:r>
          </a:p>
          <a:p>
            <a:pPr lvl="1"/>
            <a:r>
              <a:rPr lang="fi-FI" dirty="0">
                <a:cs typeface="Calibri"/>
              </a:rPr>
              <a:t>Strategiset tavoitteet ja painopisteet </a:t>
            </a:r>
          </a:p>
          <a:p>
            <a:pPr lvl="1"/>
            <a:r>
              <a:rPr lang="fi-FI" dirty="0">
                <a:cs typeface="Calibri"/>
              </a:rPr>
              <a:t>Määritetään toteutuksen tarkoitus ja tavoite</a:t>
            </a:r>
          </a:p>
          <a:p>
            <a:r>
              <a:rPr lang="fi-FI" sz="2000" dirty="0">
                <a:cs typeface="Calibri"/>
              </a:rPr>
              <a:t>Asiakkuussegmentin/ asiakassegmenttien valinta</a:t>
            </a:r>
          </a:p>
          <a:p>
            <a:r>
              <a:rPr lang="fi-FI" sz="2000" dirty="0">
                <a:cs typeface="Calibri"/>
              </a:rPr>
              <a:t>Laaditaan ennakko-oletukset (hypoteesit) suhteessa sovittuun strategiseen tavoitteeseen</a:t>
            </a:r>
          </a:p>
          <a:p>
            <a:pPr lvl="1"/>
            <a:r>
              <a:rPr lang="fi-FI" sz="1600" dirty="0">
                <a:cs typeface="Calibri"/>
              </a:rPr>
              <a:t>Hypoteesien avulla haetaan vastauksia strategisen tavoitteen saavuttamiseksi</a:t>
            </a:r>
          </a:p>
          <a:p>
            <a:r>
              <a:rPr lang="fi-FI" sz="2000" dirty="0">
                <a:cs typeface="Calibri"/>
              </a:rPr>
              <a:t>Sovitaan aikataulutus, resursointi sekä vastuuhenkilö/omistaja toteutukselle</a:t>
            </a:r>
          </a:p>
          <a:p>
            <a:r>
              <a:rPr lang="fi-FI" sz="2000" dirty="0">
                <a:cs typeface="Calibri"/>
              </a:rPr>
              <a:t>Jatkuva prosessi, jossa palataan A3-mallin toteutuksen eri vaiheisiin ja tarkistetaan, ollaanko saavuttamassa asetetut tavoitteet vai edellytetäänkö muutoksia toteutukseen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D72F-63AD-47C3-85A6-2BEC7F1B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88836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mpyrä: Ontto 4">
            <a:extLst>
              <a:ext uri="{FF2B5EF4-FFF2-40B4-BE49-F238E27FC236}">
                <a16:creationId xmlns:a16="http://schemas.microsoft.com/office/drawing/2014/main" id="{536EFF98-3BF3-4FD2-AA0F-7A813FEE4131}"/>
              </a:ext>
            </a:extLst>
          </p:cNvPr>
          <p:cNvSpPr/>
          <p:nvPr/>
        </p:nvSpPr>
        <p:spPr>
          <a:xfrm>
            <a:off x="1249221" y="1717071"/>
            <a:ext cx="10271316" cy="48470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3" name="Taulukko 92">
            <a:extLst>
              <a:ext uri="{FF2B5EF4-FFF2-40B4-BE49-F238E27FC236}">
                <a16:creationId xmlns:a16="http://schemas.microsoft.com/office/drawing/2014/main" id="{5AE8554D-DEFF-4437-ABD3-62C1D456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91286"/>
              </p:ext>
            </p:extLst>
          </p:nvPr>
        </p:nvGraphicFramePr>
        <p:xfrm>
          <a:off x="9119903" y="3899088"/>
          <a:ext cx="2985284" cy="293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284">
                  <a:extLst>
                    <a:ext uri="{9D8B030D-6E8A-4147-A177-3AD203B41FA5}">
                      <a16:colId xmlns:a16="http://schemas.microsoft.com/office/drawing/2014/main" val="1032363144"/>
                    </a:ext>
                  </a:extLst>
                </a:gridCol>
              </a:tblGrid>
              <a:tr h="2930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 Jatkokehitys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toteutuksen pohjalta tunnistetut jatkokehittämistarpeet.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41514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65B5666-D150-4800-9FFE-094E1994A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33660"/>
              </p:ext>
            </p:extLst>
          </p:nvPr>
        </p:nvGraphicFramePr>
        <p:xfrm>
          <a:off x="6414880" y="1355010"/>
          <a:ext cx="2668711" cy="153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711">
                  <a:extLst>
                    <a:ext uri="{9D8B030D-6E8A-4147-A177-3AD203B41FA5}">
                      <a16:colId xmlns:a16="http://schemas.microsoft.com/office/drawing/2014/main" val="2628947013"/>
                    </a:ext>
                  </a:extLst>
                </a:gridCol>
              </a:tblGrid>
              <a:tr h="1531387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7. Kumppanit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Kuvaa toteutuksessa tarvittavat keskeiset toimijat.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74755"/>
                  </a:ext>
                </a:extLst>
              </a:tr>
            </a:tbl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5316073D-007B-41EC-8495-F040810CD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92403"/>
              </p:ext>
            </p:extLst>
          </p:nvPr>
        </p:nvGraphicFramePr>
        <p:xfrm>
          <a:off x="3696685" y="2922547"/>
          <a:ext cx="2666107" cy="192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107">
                  <a:extLst>
                    <a:ext uri="{9D8B030D-6E8A-4147-A177-3AD203B41FA5}">
                      <a16:colId xmlns:a16="http://schemas.microsoft.com/office/drawing/2014/main" val="3494610752"/>
                    </a:ext>
                  </a:extLst>
                </a:gridCol>
              </a:tblGrid>
              <a:tr h="1921058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5. Seurattavat mittarit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>
                          <a:solidFill>
                            <a:schemeClr val="tx1"/>
                          </a:solidFill>
                          <a:latin typeface="+mn-lt"/>
                        </a:rPr>
                        <a:t>Kuvaa tavoiteltavat mittarit suhteessa tavoitteeseen ja ennakko-oletuksiin (täsmentyvät työn edetessä).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5844"/>
                  </a:ext>
                </a:extLst>
              </a:tr>
            </a:tbl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FA630F96-CDC8-4763-8FDE-ADB841864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058"/>
              </p:ext>
            </p:extLst>
          </p:nvPr>
        </p:nvGraphicFramePr>
        <p:xfrm>
          <a:off x="9124118" y="1355010"/>
          <a:ext cx="2978755" cy="251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755">
                  <a:extLst>
                    <a:ext uri="{9D8B030D-6E8A-4147-A177-3AD203B41FA5}">
                      <a16:colId xmlns:a16="http://schemas.microsoft.com/office/drawing/2014/main" val="71111148"/>
                    </a:ext>
                  </a:extLst>
                </a:gridCol>
              </a:tblGrid>
              <a:tr h="2514416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10. Tulokset (/tulosodotukset)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 strike="noStrike">
                          <a:solidFill>
                            <a:schemeClr val="tx1"/>
                          </a:solidFill>
                        </a:rPr>
                        <a:t>Kuvaa toteutuksen aikana </a:t>
                      </a: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ja sen päätyttyä esille nousseita tuloksia ja toteutuksen laajuus. Huomioi ennakko-oletukset. Tarkastele hypoteeseja uudelleen alustavien tulosten valossa.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100" b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98683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E05DDCDC-77F1-4FE1-A89D-42F7F43B9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87846"/>
              </p:ext>
            </p:extLst>
          </p:nvPr>
        </p:nvGraphicFramePr>
        <p:xfrm>
          <a:off x="35805" y="4603788"/>
          <a:ext cx="3619133" cy="222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133">
                  <a:extLst>
                    <a:ext uri="{9D8B030D-6E8A-4147-A177-3AD203B41FA5}">
                      <a16:colId xmlns:a16="http://schemas.microsoft.com/office/drawing/2014/main" val="3705651471"/>
                    </a:ext>
                  </a:extLst>
                </a:gridCol>
              </a:tblGrid>
              <a:tr h="2225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Tavoiteltavat hyödyt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tässä toteutuksessa tavoiteltavat hyödyt eri näkökulmista.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58944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A67B569A-73E3-4A13-AD4B-873A29255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87104"/>
              </p:ext>
            </p:extLst>
          </p:nvPr>
        </p:nvGraphicFramePr>
        <p:xfrm>
          <a:off x="35805" y="1355010"/>
          <a:ext cx="3631629" cy="1525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629">
                  <a:extLst>
                    <a:ext uri="{9D8B030D-6E8A-4147-A177-3AD203B41FA5}">
                      <a16:colId xmlns:a16="http://schemas.microsoft.com/office/drawing/2014/main" val="2197693776"/>
                    </a:ext>
                  </a:extLst>
                </a:gridCol>
              </a:tblGrid>
              <a:tr h="1525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Tausta-aineisto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olemassa oleva tausta-aineisto tähän tarpeeseen liittyen, mitä aiheesta tiedetään jo.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26597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8199D7B-9E60-4C84-841A-B52F16A69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81959"/>
              </p:ext>
            </p:extLst>
          </p:nvPr>
        </p:nvGraphicFramePr>
        <p:xfrm>
          <a:off x="35805" y="2916444"/>
          <a:ext cx="3620179" cy="164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179">
                  <a:extLst>
                    <a:ext uri="{9D8B030D-6E8A-4147-A177-3AD203B41FA5}">
                      <a16:colId xmlns:a16="http://schemas.microsoft.com/office/drawing/2014/main" val="861197033"/>
                    </a:ext>
                  </a:extLst>
                </a:gridCol>
              </a:tblGrid>
              <a:tr h="1644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Ennakko-oletukset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Kirjaa ennakko-oletukset (hypoteesit), joiden avulla haetaan vastauksia tavoitteiden saavuttamiseksi.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43161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DE9BA736-CAF2-4646-B95C-CE0EB7080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55546"/>
              </p:ext>
            </p:extLst>
          </p:nvPr>
        </p:nvGraphicFramePr>
        <p:xfrm>
          <a:off x="3696685" y="4885073"/>
          <a:ext cx="2657195" cy="1944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195">
                  <a:extLst>
                    <a:ext uri="{9D8B030D-6E8A-4147-A177-3AD203B41FA5}">
                      <a16:colId xmlns:a16="http://schemas.microsoft.com/office/drawing/2014/main" val="3263296093"/>
                    </a:ext>
                  </a:extLst>
                </a:gridCol>
              </a:tblGrid>
              <a:tr h="1944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Tietolähteet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käytettävissä olevat tietolähteet ja niiden sisältämä tieto. 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6A3E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900" b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6888"/>
                  </a:ext>
                </a:extLst>
              </a:tr>
            </a:tbl>
          </a:graphicData>
        </a:graphic>
      </p:graphicFrame>
      <p:sp>
        <p:nvSpPr>
          <p:cNvPr id="14" name="Suorakulmio 13">
            <a:extLst>
              <a:ext uri="{FF2B5EF4-FFF2-40B4-BE49-F238E27FC236}">
                <a16:creationId xmlns:a16="http://schemas.microsoft.com/office/drawing/2014/main" id="{F98B2D42-953E-47B2-AB4F-0E53D148BB51}"/>
              </a:ext>
            </a:extLst>
          </p:cNvPr>
          <p:cNvSpPr/>
          <p:nvPr/>
        </p:nvSpPr>
        <p:spPr>
          <a:xfrm>
            <a:off x="54506" y="28350"/>
            <a:ext cx="11368547" cy="1284402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fi-FI" sz="14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i-FI" sz="1400" b="1">
                <a:solidFill>
                  <a:schemeClr val="tx1"/>
                </a:solidFill>
              </a:rPr>
              <a:t>Strategiasta johdettu tavoite: </a:t>
            </a:r>
            <a:r>
              <a:rPr lang="fi-FI" sz="1400">
                <a:solidFill>
                  <a:schemeClr val="tx1"/>
                </a:solidFill>
              </a:rPr>
              <a:t>Esim. Ikääntynyt asuu kotonaan tarpeenmukaisten palvelujen turvin</a:t>
            </a:r>
          </a:p>
          <a:p>
            <a:pPr lvl="0">
              <a:defRPr/>
            </a:pPr>
            <a:endParaRPr lang="fi-FI" sz="14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i-FI" sz="1400" b="1">
                <a:solidFill>
                  <a:schemeClr val="tx1"/>
                </a:solidFill>
              </a:rPr>
              <a:t>Tarkasteltava asiakassegmentti:</a:t>
            </a:r>
            <a:r>
              <a:rPr lang="fi-FI" sz="1400">
                <a:solidFill>
                  <a:schemeClr val="tx1"/>
                </a:solidFill>
              </a:rPr>
              <a:t> Esim. Ikääntyneet ( &gt; 75-vuotiaat)</a:t>
            </a:r>
          </a:p>
        </p:txBody>
      </p:sp>
      <p:graphicFrame>
        <p:nvGraphicFramePr>
          <p:cNvPr id="27" name="Taulukko 26">
            <a:extLst>
              <a:ext uri="{FF2B5EF4-FFF2-40B4-BE49-F238E27FC236}">
                <a16:creationId xmlns:a16="http://schemas.microsoft.com/office/drawing/2014/main" id="{0550B953-D40C-4748-9D16-3AB519D33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32768"/>
              </p:ext>
            </p:extLst>
          </p:nvPr>
        </p:nvGraphicFramePr>
        <p:xfrm>
          <a:off x="6403493" y="2922546"/>
          <a:ext cx="2680098" cy="164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098">
                  <a:extLst>
                    <a:ext uri="{9D8B030D-6E8A-4147-A177-3AD203B41FA5}">
                      <a16:colId xmlns:a16="http://schemas.microsoft.com/office/drawing/2014/main" val="1103899188"/>
                    </a:ext>
                  </a:extLst>
                </a:gridCol>
              </a:tblGrid>
              <a:tr h="1645094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8. Rajaukset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Kuvaa mitä asioita rajataan toteutuksen</a:t>
                      </a:r>
                      <a:r>
                        <a:rPr lang="fi-FI" sz="1000" b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ulkopuolelle.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5844"/>
                  </a:ext>
                </a:extLst>
              </a:tr>
            </a:tbl>
          </a:graphicData>
        </a:graphic>
      </p:graphicFrame>
      <p:graphicFrame>
        <p:nvGraphicFramePr>
          <p:cNvPr id="28" name="Taulukko 27">
            <a:extLst>
              <a:ext uri="{FF2B5EF4-FFF2-40B4-BE49-F238E27FC236}">
                <a16:creationId xmlns:a16="http://schemas.microsoft.com/office/drawing/2014/main" id="{A73449C6-8397-4367-A9CA-7875468C5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88393"/>
              </p:ext>
            </p:extLst>
          </p:nvPr>
        </p:nvGraphicFramePr>
        <p:xfrm>
          <a:off x="3696685" y="1355010"/>
          <a:ext cx="2666394" cy="153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394">
                  <a:extLst>
                    <a:ext uri="{9D8B030D-6E8A-4147-A177-3AD203B41FA5}">
                      <a16:colId xmlns:a16="http://schemas.microsoft.com/office/drawing/2014/main" val="1959037689"/>
                    </a:ext>
                  </a:extLst>
                </a:gridCol>
              </a:tblGrid>
              <a:tr h="1531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Päätöksentekijät</a:t>
                      </a:r>
                      <a:endParaRPr kumimoji="0" lang="fi-FI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päätöksentekijät ja päätöksenteon kohteet.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74755"/>
                  </a:ext>
                </a:extLst>
              </a:tr>
            </a:tbl>
          </a:graphicData>
        </a:graphic>
      </p:graphicFrame>
      <p:graphicFrame>
        <p:nvGraphicFramePr>
          <p:cNvPr id="29" name="Taulukko 28">
            <a:extLst>
              <a:ext uri="{FF2B5EF4-FFF2-40B4-BE49-F238E27FC236}">
                <a16:creationId xmlns:a16="http://schemas.microsoft.com/office/drawing/2014/main" id="{92194D66-F5C4-4F3E-8FB6-490F9DC66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08740"/>
              </p:ext>
            </p:extLst>
          </p:nvPr>
        </p:nvGraphicFramePr>
        <p:xfrm>
          <a:off x="6398023" y="4603789"/>
          <a:ext cx="2678934" cy="222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34">
                  <a:extLst>
                    <a:ext uri="{9D8B030D-6E8A-4147-A177-3AD203B41FA5}">
                      <a16:colId xmlns:a16="http://schemas.microsoft.com/office/drawing/2014/main" val="1695603893"/>
                    </a:ext>
                  </a:extLst>
                </a:gridCol>
              </a:tblGrid>
              <a:tr h="2225792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9. Riskien arviointi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Kirjaa tunnistettavat riskit ja esteet. Muodosta riskimatriisi. Huomioi mm. edellä mainitut rajaukset.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6888"/>
                  </a:ext>
                </a:extLst>
              </a:tr>
            </a:tbl>
          </a:graphicData>
        </a:graphic>
      </p:graphicFrame>
      <p:sp>
        <p:nvSpPr>
          <p:cNvPr id="16" name="Tekstiruutu 15">
            <a:extLst>
              <a:ext uri="{FF2B5EF4-FFF2-40B4-BE49-F238E27FC236}">
                <a16:creationId xmlns:a16="http://schemas.microsoft.com/office/drawing/2014/main" id="{31449344-2715-4A31-8DE4-8B6678D78CC4}"/>
              </a:ext>
            </a:extLst>
          </p:cNvPr>
          <p:cNvSpPr txBox="1"/>
          <p:nvPr/>
        </p:nvSpPr>
        <p:spPr>
          <a:xfrm>
            <a:off x="9417378" y="210938"/>
            <a:ext cx="1815448" cy="1015663"/>
          </a:xfrm>
          <a:prstGeom prst="rect">
            <a:avLst/>
          </a:prstGeom>
          <a:solidFill>
            <a:srgbClr val="CFF7F2"/>
          </a:solidFill>
          <a:ln w="57150"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defPPr>
              <a:defRPr lang="en-FI"/>
            </a:defPPr>
            <a:lvl1pPr>
              <a:defRPr b="1"/>
            </a:lvl1pPr>
          </a:lstStyle>
          <a:p>
            <a:r>
              <a:rPr lang="fi-FI"/>
              <a:t>A3-lomake</a:t>
            </a:r>
            <a:br>
              <a:rPr lang="fi-FI" sz="1400"/>
            </a:br>
            <a:r>
              <a:rPr lang="fi-FI" sz="1400" b="0"/>
              <a:t>Organisaatio</a:t>
            </a:r>
            <a:br>
              <a:rPr lang="fi-FI" sz="1400" b="0"/>
            </a:br>
            <a:r>
              <a:rPr lang="fi-FI" sz="1400" b="0"/>
              <a:t>Päiväys</a:t>
            </a:r>
          </a:p>
          <a:p>
            <a:r>
              <a:rPr lang="fi-FI" sz="1400" b="0"/>
              <a:t>Vastuuhlö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1CF7FEFE-98C1-43BD-94DA-5965DE0F5827}"/>
              </a:ext>
            </a:extLst>
          </p:cNvPr>
          <p:cNvSpPr/>
          <p:nvPr/>
        </p:nvSpPr>
        <p:spPr>
          <a:xfrm>
            <a:off x="40864" y="1912203"/>
            <a:ext cx="3648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 dirty="0">
                <a:cs typeface="Arial"/>
              </a:rPr>
              <a:t>Esim.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 dirty="0">
                <a:cs typeface="Arial"/>
              </a:rPr>
              <a:t>Toimintaympäristöanalyysi, tehdyt selvitykset tai aiemmat kehittämisprojektit, talousarviosuunnitelma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 dirty="0">
                <a:cs typeface="Arial"/>
              </a:rPr>
              <a:t>Huomioi riippuvuudet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43170B2C-61CE-4151-89EF-6259FC2ADC9A}"/>
              </a:ext>
            </a:extLst>
          </p:cNvPr>
          <p:cNvSpPr/>
          <p:nvPr/>
        </p:nvSpPr>
        <p:spPr>
          <a:xfrm>
            <a:off x="54506" y="3460768"/>
            <a:ext cx="3656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Esim. 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Säännöllinen kotihoidon asiakkuus vähentää muiden palvelujen käyttöä</a:t>
            </a:r>
          </a:p>
          <a:p>
            <a:pPr lvl="0"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TAI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Palvelutarpeiden ennakointi ja riittävä resursointi varhaisessa vaiheessa hillitsevät kustannuskehitystä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F649AC6-705A-4AA4-836C-9BDCB099BB43}"/>
              </a:ext>
            </a:extLst>
          </p:cNvPr>
          <p:cNvSpPr/>
          <p:nvPr/>
        </p:nvSpPr>
        <p:spPr>
          <a:xfrm>
            <a:off x="79575" y="5175394"/>
            <a:ext cx="3608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>
                <a:solidFill>
                  <a:srgbClr val="003C6D"/>
                </a:solidFill>
              </a:rPr>
              <a:t>Esim.</a:t>
            </a:r>
          </a:p>
          <a:p>
            <a:pPr marL="175895" lvl="0" indent="-175895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Asiakas: Hyödyt asiakkaalle Esim. Hoito- ja palveluketjut toimivat saumattomasti ja asiakas saa palvelutarvettaan vastaavaa palvelua oikea-aikaisesti</a:t>
            </a:r>
          </a:p>
          <a:p>
            <a:pPr marL="175895" lvl="0" indent="-175895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Toiminta: Hyödyt toiminnan järjestämiseen ja  johtamiseen Esim. palvelut on järjestetty optimaalisella tavalla, palvelujen yhteensovittaminen on toimivaa</a:t>
            </a:r>
          </a:p>
          <a:p>
            <a:pPr marL="175895" lvl="0" indent="-175895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Talous: Hyödyt talouteen, kustannustehokkuus ja –vaikuttavuus Esim. Palvelut on järjestetty kustannustehokkaasti ja -vaikuttavasti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5E16C4EB-FFC0-45B0-80EF-00D00C6099B6}"/>
              </a:ext>
            </a:extLst>
          </p:cNvPr>
          <p:cNvSpPr/>
          <p:nvPr/>
        </p:nvSpPr>
        <p:spPr>
          <a:xfrm>
            <a:off x="3734694" y="5437168"/>
            <a:ext cx="2553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Esim.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Asiakas- ja/tai potilastietojärjestelmä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Henkilöstötietojärjestelmä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Taloustietojärjestelmä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DB1EC8F5-AEAF-45BE-92CA-65A14216E036}"/>
              </a:ext>
            </a:extLst>
          </p:cNvPr>
          <p:cNvSpPr/>
          <p:nvPr/>
        </p:nvSpPr>
        <p:spPr>
          <a:xfrm>
            <a:off x="6434617" y="5326411"/>
            <a:ext cx="26555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>
                <a:solidFill>
                  <a:srgbClr val="003C6D"/>
                </a:solidFill>
              </a:rPr>
              <a:t>Esim.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Tietotarpeiden ymmärtäminen yhdenmukaisesti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Aikataulu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Henkilöresurssit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Datan laatu ja kattavuus</a:t>
            </a:r>
          </a:p>
          <a:p>
            <a:pPr lvl="0"/>
            <a:r>
              <a:rPr lang="fi-FI" sz="900">
                <a:solidFill>
                  <a:srgbClr val="003C6D"/>
                </a:solidFill>
              </a:rPr>
              <a:t>(Riskimatriisi, erillinen dia)</a:t>
            </a:r>
            <a:endParaRPr lang="fi-FI" sz="900">
              <a:solidFill>
                <a:srgbClr val="003C6D"/>
              </a:solidFill>
              <a:cs typeface="Arial"/>
            </a:endParaRP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BE68082B-AF8A-430E-9300-7EBF25AF65EC}"/>
              </a:ext>
            </a:extLst>
          </p:cNvPr>
          <p:cNvSpPr/>
          <p:nvPr/>
        </p:nvSpPr>
        <p:spPr>
          <a:xfrm>
            <a:off x="9148574" y="4478112"/>
            <a:ext cx="2679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Esim.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Varmistetaan tiedon analytiikka ja hyödyntäminen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Suunnitellaan ja toteutetaan kehittämistoimenpiteet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Luodaan malli toimenpiteiden arviointiin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Jatkuvan kehittämisen prosessi kokonaisuuden näkökulmasta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Valitaan seuraava asiakassegmentti toteutukseen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1A77B706-B738-4CC3-8C83-6730198B9BBD}"/>
              </a:ext>
            </a:extLst>
          </p:cNvPr>
          <p:cNvSpPr/>
          <p:nvPr/>
        </p:nvSpPr>
        <p:spPr>
          <a:xfrm>
            <a:off x="3726187" y="1889400"/>
            <a:ext cx="2646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 dirty="0">
                <a:solidFill>
                  <a:srgbClr val="003C6D"/>
                </a:solidFill>
              </a:rPr>
              <a:t>Esim.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 dirty="0">
                <a:solidFill>
                  <a:srgbClr val="003C6D"/>
                </a:solidFill>
              </a:rPr>
              <a:t>Iäkkäiden palveluiden johtaja suunnittelee palvelujen järjestämisen hyvinvointialueellaan strategian mukaisesti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B850036D-1284-49CB-BE19-730E65A2C5B5}"/>
              </a:ext>
            </a:extLst>
          </p:cNvPr>
          <p:cNvSpPr/>
          <p:nvPr/>
        </p:nvSpPr>
        <p:spPr>
          <a:xfrm>
            <a:off x="6454259" y="1871191"/>
            <a:ext cx="26162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>
                <a:solidFill>
                  <a:srgbClr val="003C6D"/>
                </a:solidFill>
              </a:rPr>
              <a:t>Esim.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Hyvinvointialueen keskeiset toimijat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Toimittajat, In-house kumppanit</a:t>
            </a:r>
            <a:endParaRPr lang="fi-FI" b="1">
              <a:solidFill>
                <a:srgbClr val="FFFF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DigiFinland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Yksityiset palveluntuottajat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Sidosryhmät: mm. muut hyvinvointialueet, STM, THL, Kela, Valvira </a:t>
            </a: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59B5C584-29BD-4308-A0E3-2C300F0D698B}"/>
              </a:ext>
            </a:extLst>
          </p:cNvPr>
          <p:cNvSpPr/>
          <p:nvPr/>
        </p:nvSpPr>
        <p:spPr>
          <a:xfrm>
            <a:off x="3765160" y="3637959"/>
            <a:ext cx="2651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>
                <a:solidFill>
                  <a:srgbClr val="003C6D"/>
                </a:solidFill>
              </a:rPr>
              <a:t>Esim.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Tuloksekkaan toiminnan johtamisen edellyttämät mittarit, esim. €/asukas, €/asiakas palveluittain, €/asiakas kunnittain, laatu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Huomioi KUVA-mittarit</a:t>
            </a: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5F324A9D-197B-45FF-BC51-D7523A13F777}"/>
              </a:ext>
            </a:extLst>
          </p:cNvPr>
          <p:cNvSpPr/>
          <p:nvPr/>
        </p:nvSpPr>
        <p:spPr>
          <a:xfrm>
            <a:off x="6404287" y="3479296"/>
            <a:ext cx="2692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 dirty="0">
                <a:solidFill>
                  <a:srgbClr val="003C6D"/>
                </a:solidFill>
              </a:rPr>
              <a:t>Esim.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003C6D"/>
                </a:solidFill>
              </a:rPr>
              <a:t>Tarkasteltava asukas/asiakkuussegmentti, tavoite, datan saatavuus, sote-tiedon toisiokäytön lain vaatimukset</a:t>
            </a:r>
          </a:p>
        </p:txBody>
      </p:sp>
      <p:sp>
        <p:nvSpPr>
          <p:cNvPr id="70" name="Suorakulmio 69">
            <a:extLst>
              <a:ext uri="{FF2B5EF4-FFF2-40B4-BE49-F238E27FC236}">
                <a16:creationId xmlns:a16="http://schemas.microsoft.com/office/drawing/2014/main" id="{736A8DF2-E743-4C4B-AACE-5AE4CE900208}"/>
              </a:ext>
            </a:extLst>
          </p:cNvPr>
          <p:cNvSpPr/>
          <p:nvPr/>
        </p:nvSpPr>
        <p:spPr>
          <a:xfrm>
            <a:off x="9089893" y="2363294"/>
            <a:ext cx="3061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 dirty="0">
                <a:solidFill>
                  <a:srgbClr val="003C6D"/>
                </a:solidFill>
              </a:rPr>
              <a:t>Esim.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003C6D"/>
                </a:solidFill>
              </a:rPr>
              <a:t>Tuottiko hankittu tieto vastauksia haettuihin hypoteeseihin</a:t>
            </a:r>
            <a:r>
              <a:rPr lang="fi-FI" sz="900">
                <a:solidFill>
                  <a:srgbClr val="003C6D"/>
                </a:solidFill>
              </a:rPr>
              <a:t>, esim. Säännöllisen </a:t>
            </a:r>
            <a:r>
              <a:rPr lang="fi-FI" sz="900" dirty="0">
                <a:solidFill>
                  <a:srgbClr val="003C6D"/>
                </a:solidFill>
              </a:rPr>
              <a:t>kotihoidon asiakkuus vähensi muiden palvelujen käyttöä </a:t>
            </a:r>
          </a:p>
        </p:txBody>
      </p:sp>
    </p:spTree>
    <p:extLst>
      <p:ext uri="{BB962C8B-B14F-4D97-AF65-F5344CB8AC3E}">
        <p14:creationId xmlns:p14="http://schemas.microsoft.com/office/powerpoint/2010/main" val="20492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5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mpyrä: Ontto 4">
            <a:extLst>
              <a:ext uri="{FF2B5EF4-FFF2-40B4-BE49-F238E27FC236}">
                <a16:creationId xmlns:a16="http://schemas.microsoft.com/office/drawing/2014/main" id="{536EFF98-3BF3-4FD2-AA0F-7A813FEE4131}"/>
              </a:ext>
            </a:extLst>
          </p:cNvPr>
          <p:cNvSpPr/>
          <p:nvPr/>
        </p:nvSpPr>
        <p:spPr>
          <a:xfrm>
            <a:off x="1249221" y="1717071"/>
            <a:ext cx="10271316" cy="48470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3" name="Taulukko 92">
            <a:extLst>
              <a:ext uri="{FF2B5EF4-FFF2-40B4-BE49-F238E27FC236}">
                <a16:creationId xmlns:a16="http://schemas.microsoft.com/office/drawing/2014/main" id="{5AE8554D-DEFF-4437-ABD3-62C1D456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53267"/>
              </p:ext>
            </p:extLst>
          </p:nvPr>
        </p:nvGraphicFramePr>
        <p:xfrm>
          <a:off x="9105326" y="4005338"/>
          <a:ext cx="3034508" cy="277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508">
                  <a:extLst>
                    <a:ext uri="{9D8B030D-6E8A-4147-A177-3AD203B41FA5}">
                      <a16:colId xmlns:a16="http://schemas.microsoft.com/office/drawing/2014/main" val="1032363144"/>
                    </a:ext>
                  </a:extLst>
                </a:gridCol>
              </a:tblGrid>
              <a:tr h="313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 Jatkokehitys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41514"/>
                  </a:ext>
                </a:extLst>
              </a:tr>
              <a:tr h="2457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85678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65B5666-D150-4800-9FFE-094E1994A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75147"/>
              </p:ext>
            </p:extLst>
          </p:nvPr>
        </p:nvGraphicFramePr>
        <p:xfrm>
          <a:off x="6402706" y="1355008"/>
          <a:ext cx="2643342" cy="152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42">
                  <a:extLst>
                    <a:ext uri="{9D8B030D-6E8A-4147-A177-3AD203B41FA5}">
                      <a16:colId xmlns:a16="http://schemas.microsoft.com/office/drawing/2014/main" val="2628947013"/>
                    </a:ext>
                  </a:extLst>
                </a:gridCol>
              </a:tblGrid>
              <a:tr h="358127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7. Kumppanit</a:t>
                      </a:r>
                      <a:endParaRPr lang="fi-FI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74755"/>
                  </a:ext>
                </a:extLst>
              </a:tr>
              <a:tr h="117110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fi-FI" sz="9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53047"/>
                  </a:ext>
                </a:extLst>
              </a:tr>
            </a:tbl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5316073D-007B-41EC-8495-F040810CD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98874"/>
              </p:ext>
            </p:extLst>
          </p:nvPr>
        </p:nvGraphicFramePr>
        <p:xfrm>
          <a:off x="3704104" y="2938504"/>
          <a:ext cx="2639049" cy="189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049">
                  <a:extLst>
                    <a:ext uri="{9D8B030D-6E8A-4147-A177-3AD203B41FA5}">
                      <a16:colId xmlns:a16="http://schemas.microsoft.com/office/drawing/2014/main" val="3494610752"/>
                    </a:ext>
                  </a:extLst>
                </a:gridCol>
              </a:tblGrid>
              <a:tr h="374641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5. Seurattavat mittarit</a:t>
                      </a:r>
                      <a:endParaRPr lang="fi-FI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5844"/>
                  </a:ext>
                </a:extLst>
              </a:tr>
              <a:tr h="15235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33450"/>
                  </a:ext>
                </a:extLst>
              </a:tr>
            </a:tbl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FA630F96-CDC8-4763-8FDE-ADB841864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43478"/>
              </p:ext>
            </p:extLst>
          </p:nvPr>
        </p:nvGraphicFramePr>
        <p:xfrm>
          <a:off x="9111877" y="1355009"/>
          <a:ext cx="3025617" cy="257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617">
                  <a:extLst>
                    <a:ext uri="{9D8B030D-6E8A-4147-A177-3AD203B41FA5}">
                      <a16:colId xmlns:a16="http://schemas.microsoft.com/office/drawing/2014/main" val="71111148"/>
                    </a:ext>
                  </a:extLst>
                </a:gridCol>
              </a:tblGrid>
              <a:tr h="358411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10. Tulokset (/tulosodotukset)</a:t>
                      </a:r>
                      <a:endParaRPr lang="fi-FI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98683"/>
                  </a:ext>
                </a:extLst>
              </a:tr>
              <a:tr h="222124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fi-FI" sz="9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498135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E05DDCDC-77F1-4FE1-A89D-42F7F43B9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5612"/>
              </p:ext>
            </p:extLst>
          </p:nvPr>
        </p:nvGraphicFramePr>
        <p:xfrm>
          <a:off x="52165" y="4885002"/>
          <a:ext cx="3591174" cy="189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174">
                  <a:extLst>
                    <a:ext uri="{9D8B030D-6E8A-4147-A177-3AD203B41FA5}">
                      <a16:colId xmlns:a16="http://schemas.microsoft.com/office/drawing/2014/main" val="3705651471"/>
                    </a:ext>
                  </a:extLst>
                </a:gridCol>
              </a:tblGrid>
              <a:tr h="333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Tavoiteltavat hyödyt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58944"/>
                  </a:ext>
                </a:extLst>
              </a:tr>
              <a:tr h="1558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46382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A67B569A-73E3-4A13-AD4B-873A29255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4212"/>
              </p:ext>
            </p:extLst>
          </p:nvPr>
        </p:nvGraphicFramePr>
        <p:xfrm>
          <a:off x="52165" y="1355008"/>
          <a:ext cx="3588833" cy="15405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88833">
                  <a:extLst>
                    <a:ext uri="{9D8B030D-6E8A-4147-A177-3AD203B41FA5}">
                      <a16:colId xmlns:a16="http://schemas.microsoft.com/office/drawing/2014/main" val="2197693776"/>
                    </a:ext>
                  </a:extLst>
                </a:gridCol>
              </a:tblGrid>
              <a:tr h="351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Tausta-aineisto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26597"/>
                  </a:ext>
                </a:extLst>
              </a:tr>
              <a:tr h="1189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00168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8199D7B-9E60-4C84-841A-B52F16A69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67621"/>
              </p:ext>
            </p:extLst>
          </p:nvPr>
        </p:nvGraphicFramePr>
        <p:xfrm>
          <a:off x="52165" y="2938504"/>
          <a:ext cx="3590481" cy="1886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481">
                  <a:extLst>
                    <a:ext uri="{9D8B030D-6E8A-4147-A177-3AD203B41FA5}">
                      <a16:colId xmlns:a16="http://schemas.microsoft.com/office/drawing/2014/main" val="861197033"/>
                    </a:ext>
                  </a:extLst>
                </a:gridCol>
              </a:tblGrid>
              <a:tr h="313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Ennakko-oletukset</a:t>
                      </a:r>
                      <a:r>
                        <a:rPr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43161"/>
                  </a:ext>
                </a:extLst>
              </a:tr>
              <a:tr h="1573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97003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DE9BA736-CAF2-4646-B95C-CE0EB7080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03753"/>
              </p:ext>
            </p:extLst>
          </p:nvPr>
        </p:nvGraphicFramePr>
        <p:xfrm>
          <a:off x="3707268" y="4885002"/>
          <a:ext cx="2633414" cy="189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414">
                  <a:extLst>
                    <a:ext uri="{9D8B030D-6E8A-4147-A177-3AD203B41FA5}">
                      <a16:colId xmlns:a16="http://schemas.microsoft.com/office/drawing/2014/main" val="3263296093"/>
                    </a:ext>
                  </a:extLst>
                </a:gridCol>
              </a:tblGrid>
              <a:tr h="333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Tietolähteet</a:t>
                      </a:r>
                      <a:endParaRPr lang="fi-FI" sz="900" b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6888"/>
                  </a:ext>
                </a:extLst>
              </a:tr>
              <a:tr h="1558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900" b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27285"/>
                  </a:ext>
                </a:extLst>
              </a:tr>
            </a:tbl>
          </a:graphicData>
        </a:graphic>
      </p:graphicFrame>
      <p:sp>
        <p:nvSpPr>
          <p:cNvPr id="14" name="Suorakulmio 13">
            <a:extLst>
              <a:ext uri="{FF2B5EF4-FFF2-40B4-BE49-F238E27FC236}">
                <a16:creationId xmlns:a16="http://schemas.microsoft.com/office/drawing/2014/main" id="{F98B2D42-953E-47B2-AB4F-0E53D148BB51}"/>
              </a:ext>
            </a:extLst>
          </p:cNvPr>
          <p:cNvSpPr/>
          <p:nvPr/>
        </p:nvSpPr>
        <p:spPr>
          <a:xfrm>
            <a:off x="61200" y="16008"/>
            <a:ext cx="11365234" cy="1269259"/>
          </a:xfrm>
          <a:prstGeom prst="rect">
            <a:avLst/>
          </a:prstGeom>
          <a:solidFill>
            <a:srgbClr val="CFF7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lvl="0">
              <a:defRPr/>
            </a:pPr>
            <a:r>
              <a:rPr lang="fi-FI" sz="1400" b="1">
                <a:solidFill>
                  <a:schemeClr val="tx1"/>
                </a:solidFill>
              </a:rPr>
              <a:t>Strategiasta johdettu tavoite:</a:t>
            </a:r>
          </a:p>
          <a:p>
            <a:pPr lvl="0">
              <a:defRPr/>
            </a:pPr>
            <a:endParaRPr lang="fi-FI" sz="14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i-FI" sz="1400" b="1">
                <a:solidFill>
                  <a:schemeClr val="tx1"/>
                </a:solidFill>
              </a:rPr>
              <a:t>Tarkasteltava asiakassegmentti</a:t>
            </a:r>
            <a:r>
              <a:rPr lang="fi-FI" sz="1200" b="1">
                <a:solidFill>
                  <a:schemeClr val="tx1"/>
                </a:solidFill>
              </a:rPr>
              <a:t>:</a:t>
            </a:r>
            <a:endParaRPr lang="fi-FI" sz="1200">
              <a:solidFill>
                <a:schemeClr val="tx1"/>
              </a:solidFill>
            </a:endParaRPr>
          </a:p>
        </p:txBody>
      </p:sp>
      <p:graphicFrame>
        <p:nvGraphicFramePr>
          <p:cNvPr id="27" name="Taulukko 26">
            <a:extLst>
              <a:ext uri="{FF2B5EF4-FFF2-40B4-BE49-F238E27FC236}">
                <a16:creationId xmlns:a16="http://schemas.microsoft.com/office/drawing/2014/main" id="{0550B953-D40C-4748-9D16-3AB519D33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4655"/>
              </p:ext>
            </p:extLst>
          </p:nvPr>
        </p:nvGraphicFramePr>
        <p:xfrm>
          <a:off x="6404612" y="2938504"/>
          <a:ext cx="2643341" cy="189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41">
                  <a:extLst>
                    <a:ext uri="{9D8B030D-6E8A-4147-A177-3AD203B41FA5}">
                      <a16:colId xmlns:a16="http://schemas.microsoft.com/office/drawing/2014/main" val="1103899188"/>
                    </a:ext>
                  </a:extLst>
                </a:gridCol>
              </a:tblGrid>
              <a:tr h="340086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8. Rajaukset</a:t>
                      </a:r>
                      <a:endParaRPr lang="fi-FI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5844"/>
                  </a:ext>
                </a:extLst>
              </a:tr>
              <a:tr h="15581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34265"/>
                  </a:ext>
                </a:extLst>
              </a:tr>
            </a:tbl>
          </a:graphicData>
        </a:graphic>
      </p:graphicFrame>
      <p:graphicFrame>
        <p:nvGraphicFramePr>
          <p:cNvPr id="28" name="Taulukko 27">
            <a:extLst>
              <a:ext uri="{FF2B5EF4-FFF2-40B4-BE49-F238E27FC236}">
                <a16:creationId xmlns:a16="http://schemas.microsoft.com/office/drawing/2014/main" id="{A73449C6-8397-4367-A9CA-7875468C5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87741"/>
              </p:ext>
            </p:extLst>
          </p:nvPr>
        </p:nvGraphicFramePr>
        <p:xfrm>
          <a:off x="3706827" y="1355008"/>
          <a:ext cx="2630050" cy="154059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30050">
                  <a:extLst>
                    <a:ext uri="{9D8B030D-6E8A-4147-A177-3AD203B41FA5}">
                      <a16:colId xmlns:a16="http://schemas.microsoft.com/office/drawing/2014/main" val="1959037689"/>
                    </a:ext>
                  </a:extLst>
                </a:gridCol>
              </a:tblGrid>
              <a:tr h="356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Päätöksentekijät</a:t>
                      </a:r>
                      <a:endParaRPr kumimoji="0" lang="fi-FI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74755"/>
                  </a:ext>
                </a:extLst>
              </a:tr>
              <a:tr h="1184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43147"/>
                  </a:ext>
                </a:extLst>
              </a:tr>
            </a:tbl>
          </a:graphicData>
        </a:graphic>
      </p:graphicFrame>
      <p:graphicFrame>
        <p:nvGraphicFramePr>
          <p:cNvPr id="29" name="Taulukko 28">
            <a:extLst>
              <a:ext uri="{FF2B5EF4-FFF2-40B4-BE49-F238E27FC236}">
                <a16:creationId xmlns:a16="http://schemas.microsoft.com/office/drawing/2014/main" id="{92194D66-F5C4-4F3E-8FB6-490F9DC66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11131"/>
              </p:ext>
            </p:extLst>
          </p:nvPr>
        </p:nvGraphicFramePr>
        <p:xfrm>
          <a:off x="6404611" y="4885002"/>
          <a:ext cx="2640156" cy="189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156">
                  <a:extLst>
                    <a:ext uri="{9D8B030D-6E8A-4147-A177-3AD203B41FA5}">
                      <a16:colId xmlns:a16="http://schemas.microsoft.com/office/drawing/2014/main" val="1695603893"/>
                    </a:ext>
                  </a:extLst>
                </a:gridCol>
              </a:tblGrid>
              <a:tr h="316943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9. Riskien arviointi</a:t>
                      </a:r>
                      <a:endParaRPr lang="fi-FI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6888"/>
                  </a:ext>
                </a:extLst>
              </a:tr>
              <a:tr h="157528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9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43184"/>
                  </a:ext>
                </a:extLst>
              </a:tr>
            </a:tbl>
          </a:graphicData>
        </a:graphic>
      </p:graphicFrame>
      <p:sp>
        <p:nvSpPr>
          <p:cNvPr id="16" name="Tekstiruutu 15">
            <a:extLst>
              <a:ext uri="{FF2B5EF4-FFF2-40B4-BE49-F238E27FC236}">
                <a16:creationId xmlns:a16="http://schemas.microsoft.com/office/drawing/2014/main" id="{31449344-2715-4A31-8DE4-8B6678D78CC4}"/>
              </a:ext>
            </a:extLst>
          </p:cNvPr>
          <p:cNvSpPr txBox="1"/>
          <p:nvPr/>
        </p:nvSpPr>
        <p:spPr>
          <a:xfrm>
            <a:off x="9351390" y="215777"/>
            <a:ext cx="1721183" cy="923330"/>
          </a:xfrm>
          <a:prstGeom prst="rect">
            <a:avLst/>
          </a:prstGeom>
          <a:solidFill>
            <a:srgbClr val="CFF7F2"/>
          </a:solidFill>
          <a:ln w="571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fi-FI" b="1"/>
              <a:t>A3-lomake</a:t>
            </a:r>
            <a:br>
              <a:rPr lang="fi-FI" sz="1400"/>
            </a:br>
            <a:r>
              <a:rPr lang="fi-FI" sz="1200"/>
              <a:t>Organisaatio</a:t>
            </a:r>
            <a:br>
              <a:rPr lang="fi-FI" sz="1200"/>
            </a:br>
            <a:r>
              <a:rPr lang="fi-FI" sz="1200"/>
              <a:t>Päiväys</a:t>
            </a:r>
          </a:p>
          <a:p>
            <a:r>
              <a:rPr lang="fi-FI" sz="1200"/>
              <a:t>Vastuuhlö</a:t>
            </a: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6B78E213-3C7F-4F25-BFE5-C2383658E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686" y="2320695"/>
            <a:ext cx="471347" cy="471347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320AA488-507A-456E-B1DE-7B0B568E5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988" y="4312902"/>
            <a:ext cx="414045" cy="414045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52D432D4-9F79-472D-8435-77610F19B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794" y="6189316"/>
            <a:ext cx="517239" cy="517239"/>
          </a:xfrm>
          <a:prstGeom prst="rect">
            <a:avLst/>
          </a:prstGeom>
        </p:spPr>
      </p:pic>
      <p:pic>
        <p:nvPicPr>
          <p:cNvPr id="33" name="Sisällön paikkamerkki 6">
            <a:extLst>
              <a:ext uri="{FF2B5EF4-FFF2-40B4-BE49-F238E27FC236}">
                <a16:creationId xmlns:a16="http://schemas.microsoft.com/office/drawing/2014/main" id="{BD2EE778-1895-473F-AD93-764EAFFCB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6622" y="3291748"/>
            <a:ext cx="550872" cy="550872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06238EBF-E1A2-4BC0-AC88-B53928D30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7477" y="6218480"/>
            <a:ext cx="488075" cy="488075"/>
          </a:xfrm>
          <a:prstGeom prst="rect">
            <a:avLst/>
          </a:prstGeom>
        </p:spPr>
      </p:pic>
      <p:pic>
        <p:nvPicPr>
          <p:cNvPr id="35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CB4AAC00-DEF9-4992-8D8C-359ED4CFA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821018" y="2393732"/>
            <a:ext cx="471347" cy="398310"/>
          </a:xfrm>
        </p:spPr>
      </p:pic>
      <p:pic>
        <p:nvPicPr>
          <p:cNvPr id="36" name="Sisällön paikkamerkki 6">
            <a:extLst>
              <a:ext uri="{FF2B5EF4-FFF2-40B4-BE49-F238E27FC236}">
                <a16:creationId xmlns:a16="http://schemas.microsoft.com/office/drawing/2014/main" id="{9ED4AC2A-9952-498F-AC6F-5C2AA6C1FD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556" y="4201138"/>
            <a:ext cx="525809" cy="525809"/>
          </a:xfrm>
          <a:prstGeom prst="rect">
            <a:avLst/>
          </a:prstGeom>
        </p:spPr>
      </p:pic>
      <p:pic>
        <p:nvPicPr>
          <p:cNvPr id="37" name="Sisällön paikkamerkki 7">
            <a:extLst>
              <a:ext uri="{FF2B5EF4-FFF2-40B4-BE49-F238E27FC236}">
                <a16:creationId xmlns:a16="http://schemas.microsoft.com/office/drawing/2014/main" id="{600C0306-B72B-48D2-B096-DDC838D726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3839" y="6148029"/>
            <a:ext cx="558526" cy="558526"/>
          </a:xfrm>
          <a:prstGeom prst="rect">
            <a:avLst/>
          </a:prstGeom>
        </p:spPr>
      </p:pic>
      <p:pic>
        <p:nvPicPr>
          <p:cNvPr id="38" name="Sisällön paikkamerkki 7" descr="Kuva, joka sisältää kohteen objekti, kello&#10;&#10;Kuvaus luotu automaattisesti">
            <a:extLst>
              <a:ext uri="{FF2B5EF4-FFF2-40B4-BE49-F238E27FC236}">
                <a16:creationId xmlns:a16="http://schemas.microsoft.com/office/drawing/2014/main" id="{05419258-3DC5-4685-9C0A-7C978F7EA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5401" y="2320695"/>
            <a:ext cx="471347" cy="471347"/>
          </a:xfrm>
          <a:prstGeom prst="rect">
            <a:avLst/>
          </a:prstGeom>
        </p:spPr>
      </p:pic>
      <p:pic>
        <p:nvPicPr>
          <p:cNvPr id="39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B2C81CF0-AA36-4972-8BFE-1F30D2BA61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8070" y="4208269"/>
            <a:ext cx="518678" cy="518678"/>
          </a:xfrm>
          <a:prstGeom prst="rect">
            <a:avLst/>
          </a:prstGeom>
        </p:spPr>
      </p:pic>
      <p:pic>
        <p:nvPicPr>
          <p:cNvPr id="40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181E97BE-5488-49E9-B0AF-2D65A869E6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0284" y="6124060"/>
            <a:ext cx="606464" cy="6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DA7158EE-61C1-40D3-A469-F2E374A0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24" y="152792"/>
            <a:ext cx="11545315" cy="763481"/>
          </a:xfrm>
        </p:spPr>
        <p:txBody>
          <a:bodyPr>
            <a:noAutofit/>
          </a:bodyPr>
          <a:lstStyle/>
          <a:p>
            <a:br>
              <a:rPr lang="fi-FI" sz="3200" b="0"/>
            </a:br>
            <a:r>
              <a:rPr lang="fi-FI" sz="3200" b="0"/>
              <a:t>Riskimatriisi ja arvioinnissa käytettävät arvot</a:t>
            </a:r>
            <a:br>
              <a:rPr lang="fi-FI" sz="3200" b="0"/>
            </a:br>
            <a:endParaRPr lang="fi-FI" sz="3200" b="0">
              <a:latin typeface="Arial Black" panose="020B060402020202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CD5F21-0416-4F1A-B52C-0A082232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6</a:t>
            </a:fld>
            <a:endParaRPr lang="fi-FI" b="1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DEEC4342-D75D-4150-9711-6412B6B25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80302"/>
              </p:ext>
            </p:extLst>
          </p:nvPr>
        </p:nvGraphicFramePr>
        <p:xfrm>
          <a:off x="776272" y="1606414"/>
          <a:ext cx="3565002" cy="31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3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51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2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1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endParaRPr lang="fi-FI" sz="1600" b="1"/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1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2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3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64F508CF-C3F1-4692-8714-B971D259627E}"/>
              </a:ext>
            </a:extLst>
          </p:cNvPr>
          <p:cNvSpPr txBox="1"/>
          <p:nvPr/>
        </p:nvSpPr>
        <p:spPr>
          <a:xfrm rot="16200000">
            <a:off x="-176936" y="2674584"/>
            <a:ext cx="177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/>
              <a:t>Todennäköisyys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1F4EDF1-D648-4545-9DD3-8BF15D022754}"/>
              </a:ext>
            </a:extLst>
          </p:cNvPr>
          <p:cNvSpPr txBox="1"/>
          <p:nvPr/>
        </p:nvSpPr>
        <p:spPr>
          <a:xfrm>
            <a:off x="2148996" y="4637053"/>
            <a:ext cx="1027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/>
              <a:t>Vaikutus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B2C1A6A-8227-46C0-8203-58F5ED42C81F}"/>
              </a:ext>
            </a:extLst>
          </p:cNvPr>
          <p:cNvSpPr/>
          <p:nvPr/>
        </p:nvSpPr>
        <p:spPr>
          <a:xfrm>
            <a:off x="7521903" y="5523249"/>
            <a:ext cx="4298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/>
              <a:t>VM 22/2017 Ohje riskienhallintaan </a:t>
            </a:r>
            <a:endParaRPr lang="fi-FI" sz="1200"/>
          </a:p>
          <a:p>
            <a:r>
              <a:rPr lang="fi-FI" sz="1200" b="1"/>
              <a:t>Riskiarviointityökalu - käyttö- ja täyttöohje</a:t>
            </a:r>
          </a:p>
          <a:p>
            <a:r>
              <a:rPr lang="fi-FI" sz="1200"/>
              <a:t>Laatija: Arto Kangas </a:t>
            </a:r>
          </a:p>
          <a:p>
            <a:r>
              <a:rPr lang="fi-FI" sz="1200"/>
              <a:t>https://vm.fi/documents/10623/1898625/Riskiarviointi+ohje/fe847307-0fc9-4389-bc0c-f003a98c150f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4D5B13CE-8DA0-4276-A118-FFD4485B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11368"/>
              </p:ext>
            </p:extLst>
          </p:nvPr>
        </p:nvGraphicFramePr>
        <p:xfrm>
          <a:off x="5327232" y="1593293"/>
          <a:ext cx="3138038" cy="31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66">
                  <a:extLst>
                    <a:ext uri="{9D8B030D-6E8A-4147-A177-3AD203B41FA5}">
                      <a16:colId xmlns:a16="http://schemas.microsoft.com/office/drawing/2014/main" val="1134759532"/>
                    </a:ext>
                  </a:extLst>
                </a:gridCol>
                <a:gridCol w="2205872">
                  <a:extLst>
                    <a:ext uri="{9D8B030D-6E8A-4147-A177-3AD203B41FA5}">
                      <a16:colId xmlns:a16="http://schemas.microsoft.com/office/drawing/2014/main" val="2041242706"/>
                    </a:ext>
                  </a:extLst>
                </a:gridCol>
              </a:tblGrid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Lähes varma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697793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3</a:t>
                      </a:r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Todennäköinen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12184"/>
                  </a:ext>
                </a:extLst>
              </a:tr>
              <a:tr h="654751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Mahdollinen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29972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Epätodennäköinen</a:t>
                      </a: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63291"/>
                  </a:ext>
                </a:extLst>
              </a:tr>
              <a:tr h="612779">
                <a:tc gridSpan="2"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Todennäköisyyden arvot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600" b="1"/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52150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25B5195A-7630-4DA4-BAC5-179B3E127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52605"/>
              </p:ext>
            </p:extLst>
          </p:nvPr>
        </p:nvGraphicFramePr>
        <p:xfrm>
          <a:off x="8581661" y="1593292"/>
          <a:ext cx="3138038" cy="31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04">
                  <a:extLst>
                    <a:ext uri="{9D8B030D-6E8A-4147-A177-3AD203B41FA5}">
                      <a16:colId xmlns:a16="http://schemas.microsoft.com/office/drawing/2014/main" val="1134759532"/>
                    </a:ext>
                  </a:extLst>
                </a:gridCol>
                <a:gridCol w="2236334">
                  <a:extLst>
                    <a:ext uri="{9D8B030D-6E8A-4147-A177-3AD203B41FA5}">
                      <a16:colId xmlns:a16="http://schemas.microsoft.com/office/drawing/2014/main" val="2041242706"/>
                    </a:ext>
                  </a:extLst>
                </a:gridCol>
              </a:tblGrid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Kriittinen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697793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3</a:t>
                      </a:r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Merkittävä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12184"/>
                  </a:ext>
                </a:extLst>
              </a:tr>
              <a:tr h="654751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Kohtalainen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29972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Vähäinen/ ei vaikuta</a:t>
                      </a: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63291"/>
                  </a:ext>
                </a:extLst>
              </a:tr>
              <a:tr h="612779">
                <a:tc gridSpan="2"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Vaikutuksen arvot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600" b="1"/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52150"/>
                  </a:ext>
                </a:extLst>
              </a:tr>
            </a:tbl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C0416D6B-1EA7-4486-9D53-103234B3BCE1}"/>
              </a:ext>
            </a:extLst>
          </p:cNvPr>
          <p:cNvSpPr/>
          <p:nvPr/>
        </p:nvSpPr>
        <p:spPr>
          <a:xfrm>
            <a:off x="1249976" y="5251586"/>
            <a:ext cx="3390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>
                <a:latin typeface="Arial" panose="020B0604020202020204" pitchFamily="34" charset="0"/>
              </a:rPr>
              <a:t>1. Riskien tunnistaminen </a:t>
            </a:r>
          </a:p>
          <a:p>
            <a:r>
              <a:rPr lang="fi-FI">
                <a:latin typeface="Arial" panose="020B0604020202020204" pitchFamily="34" charset="0"/>
              </a:rPr>
              <a:t>2. Riskianalyysi </a:t>
            </a:r>
          </a:p>
          <a:p>
            <a:r>
              <a:rPr lang="fi-FI">
                <a:latin typeface="Arial" panose="020B0604020202020204" pitchFamily="34" charset="0"/>
              </a:rPr>
              <a:t>3. Riskien merkityksen arviointi </a:t>
            </a:r>
          </a:p>
          <a:p>
            <a:r>
              <a:rPr lang="fi-FI">
                <a:latin typeface="Arial" panose="020B0604020202020204" pitchFamily="34" charset="0"/>
              </a:rPr>
              <a:t>4. Riskien käsittely </a:t>
            </a:r>
          </a:p>
        </p:txBody>
      </p:sp>
    </p:spTree>
    <p:extLst>
      <p:ext uri="{BB962C8B-B14F-4D97-AF65-F5344CB8AC3E}">
        <p14:creationId xmlns:p14="http://schemas.microsoft.com/office/powerpoint/2010/main" val="187982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DA7158EE-61C1-40D3-A469-F2E374A0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58" y="546229"/>
            <a:ext cx="11545315" cy="763481"/>
          </a:xfrm>
        </p:spPr>
        <p:txBody>
          <a:bodyPr>
            <a:normAutofit/>
          </a:bodyPr>
          <a:lstStyle/>
          <a:p>
            <a:r>
              <a:rPr lang="fi-FI" sz="3200">
                <a:latin typeface="Arial Black" panose="020B0604020202020204" pitchFamily="34" charset="0"/>
              </a:rPr>
              <a:t>Riskien arviointi </a:t>
            </a:r>
            <a:r>
              <a:rPr lang="fi-FI" sz="3200"/>
              <a:t>(esimerkki)</a:t>
            </a:r>
            <a:endParaRPr lang="fi-FI" sz="3200" b="0" i="1">
              <a:latin typeface="Arial Black" panose="020B060402020202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CD5F21-0416-4F1A-B52C-0A082232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7</a:t>
            </a:fld>
            <a:endParaRPr lang="fi-FI" b="1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4F508CF-C3F1-4692-8714-B971D259627E}"/>
              </a:ext>
            </a:extLst>
          </p:cNvPr>
          <p:cNvSpPr txBox="1"/>
          <p:nvPr/>
        </p:nvSpPr>
        <p:spPr>
          <a:xfrm rot="16200000">
            <a:off x="-242054" y="2828314"/>
            <a:ext cx="2010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/>
              <a:t>Todennäköisyys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1F4EDF1-D648-4545-9DD3-8BF15D022754}"/>
              </a:ext>
            </a:extLst>
          </p:cNvPr>
          <p:cNvSpPr txBox="1"/>
          <p:nvPr/>
        </p:nvSpPr>
        <p:spPr>
          <a:xfrm>
            <a:off x="2177278" y="5024465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/>
              <a:t>Vaikutus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C254CC2-633A-455D-81CF-0C54283699E8}"/>
              </a:ext>
            </a:extLst>
          </p:cNvPr>
          <p:cNvSpPr/>
          <p:nvPr/>
        </p:nvSpPr>
        <p:spPr>
          <a:xfrm>
            <a:off x="5399596" y="2428205"/>
            <a:ext cx="6131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/>
              <a:t>1. Tietotarpeiden ymmärtäminen yhdenmukaisesti</a:t>
            </a:r>
          </a:p>
          <a:p>
            <a:r>
              <a:rPr lang="fi-FI"/>
              <a:t>2. Aikataulu</a:t>
            </a:r>
          </a:p>
          <a:p>
            <a:r>
              <a:rPr lang="fi-FI"/>
              <a:t>3. Henkilöresurssit</a:t>
            </a:r>
          </a:p>
          <a:p>
            <a:r>
              <a:rPr lang="fi-FI"/>
              <a:t>4. Datan laatu ja kattavuus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7129B7F-52C9-494E-9CF2-025E466CB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71326"/>
              </p:ext>
            </p:extLst>
          </p:nvPr>
        </p:nvGraphicFramePr>
        <p:xfrm>
          <a:off x="969711" y="1918598"/>
          <a:ext cx="3565002" cy="31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3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1. 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4.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51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2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3. 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i-FI" sz="16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1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endParaRPr lang="fi-FI" sz="1600" b="1"/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1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2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3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50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3B3F1A1-C189-42CD-954E-6EE0E03883ED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344C035-B786-4F53-90EB-CA70D5C8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55" y="769516"/>
            <a:ext cx="10580649" cy="1325563"/>
          </a:xfrm>
        </p:spPr>
        <p:txBody>
          <a:bodyPr/>
          <a:lstStyle/>
          <a:p>
            <a:pPr algn="ctr"/>
            <a:r>
              <a:rPr lang="fi-FI"/>
              <a:t>1. Tausta-aineisto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2B98558C-6122-4D3D-B44E-87009F9D4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75" y="2218866"/>
            <a:ext cx="10580649" cy="367051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Kuvaa olemassa oleva tausta-aineisto tähän tarpeeseen liittyen, mitä aiheesta tiedetään jo.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4B424D-DD65-4ADE-A157-6681A021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8</a:t>
            </a:fld>
            <a:endParaRPr lang="fi-FI" b="1"/>
          </a:p>
        </p:txBody>
      </p:sp>
      <p:sp>
        <p:nvSpPr>
          <p:cNvPr id="6" name="Ympyrä: Ontto 5">
            <a:extLst>
              <a:ext uri="{FF2B5EF4-FFF2-40B4-BE49-F238E27FC236}">
                <a16:creationId xmlns:a16="http://schemas.microsoft.com/office/drawing/2014/main" id="{0A9CF32D-BDA9-466F-BEB8-8B2E2E5B9362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7DA6BDB-9A40-4C48-9C1A-3B1CC941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535" y="4324588"/>
            <a:ext cx="1564789" cy="15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9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Kirjaa ennakko-oletukset (hypoteesit), joiden avulla haetaan vastauksia tavoitteiden saavuttamiseksi. 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2. Ennakko-oletukset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99042D8-E782-4148-9767-88452A9B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561" y="4972720"/>
            <a:ext cx="916657" cy="9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giFinland">
      <a:dk1>
        <a:srgbClr val="003C6D"/>
      </a:dk1>
      <a:lt1>
        <a:srgbClr val="FFFFFF"/>
      </a:lt1>
      <a:dk2>
        <a:srgbClr val="000000"/>
      </a:dk2>
      <a:lt2>
        <a:srgbClr val="F2F5F7"/>
      </a:lt2>
      <a:accent1>
        <a:srgbClr val="37DDC9"/>
      </a:accent1>
      <a:accent2>
        <a:srgbClr val="FC8399"/>
      </a:accent2>
      <a:accent3>
        <a:srgbClr val="B2F0B1"/>
      </a:accent3>
      <a:accent4>
        <a:srgbClr val="71D5FF"/>
      </a:accent4>
      <a:accent5>
        <a:srgbClr val="B6A3E6"/>
      </a:accent5>
      <a:accent6>
        <a:srgbClr val="003C6D"/>
      </a:accent6>
      <a:hlink>
        <a:srgbClr val="003C6D"/>
      </a:hlink>
      <a:folHlink>
        <a:srgbClr val="99B2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D1124990FB34B4C9679E33840222A23" ma:contentTypeVersion="7" ma:contentTypeDescription="Luo uusi asiakirja." ma:contentTypeScope="" ma:versionID="9c3b94d61adb4cd0f16c8cf46ef451fa">
  <xsd:schema xmlns:xsd="http://www.w3.org/2001/XMLSchema" xmlns:xs="http://www.w3.org/2001/XMLSchema" xmlns:p="http://schemas.microsoft.com/office/2006/metadata/properties" xmlns:ns2="e6db79b2-45be-4ad9-9aa2-6dc08ded7b1f" xmlns:ns3="62e7234b-b603-445c-8451-54c6159dfd42" targetNamespace="http://schemas.microsoft.com/office/2006/metadata/properties" ma:root="true" ma:fieldsID="b5199204224edcdd7a9ad08ba3c483aa" ns2:_="" ns3:_="">
    <xsd:import namespace="e6db79b2-45be-4ad9-9aa2-6dc08ded7b1f"/>
    <xsd:import namespace="62e7234b-b603-445c-8451-54c6159dfd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79b2-45be-4ad9-9aa2-6dc08ded7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7234b-b603-445c-8451-54c6159dfd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55DD17-711D-4070-A073-B246B949CD75}">
  <ds:schemaRefs>
    <ds:schemaRef ds:uri="http://purl.org/dc/terms/"/>
    <ds:schemaRef ds:uri="e6db79b2-45be-4ad9-9aa2-6dc08ded7b1f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DC8258-26E3-4D82-8212-52EC52A4E252}"/>
</file>

<file path=customXml/itemProps3.xml><?xml version="1.0" encoding="utf-8"?>
<ds:datastoreItem xmlns:ds="http://schemas.openxmlformats.org/officeDocument/2006/customXml" ds:itemID="{5F5EE4E9-58B6-411A-8549-4AE75293D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4050</TotalTime>
  <Words>906</Words>
  <Application>Microsoft Office PowerPoint</Application>
  <PresentationFormat>Laajakuva</PresentationFormat>
  <Paragraphs>209</Paragraphs>
  <Slides>19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Office Theme</vt:lpstr>
      <vt:lpstr>A3 –malli kehittämisen työkaluna</vt:lpstr>
      <vt:lpstr>A3 -malli työkaluna</vt:lpstr>
      <vt:lpstr>  A3 –malli jäsentää kehittämistehtävän/ tietojohtamisen kokonaistoteutuksen  </vt:lpstr>
      <vt:lpstr>PowerPoint-esitys</vt:lpstr>
      <vt:lpstr>PowerPoint-esitys</vt:lpstr>
      <vt:lpstr> Riskimatriisi ja arvioinnissa käytettävät arvot </vt:lpstr>
      <vt:lpstr>Riskien arviointi (esimerkki)</vt:lpstr>
      <vt:lpstr>1. Tausta-aineisto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Sosiaalihuollon tietopohja Valtava- ja Virta-hankkeissa</dc:title>
  <dc:creator>Hakola Ulla</dc:creator>
  <cp:lastModifiedBy>Välikangas Elina</cp:lastModifiedBy>
  <cp:revision>2</cp:revision>
  <dcterms:created xsi:type="dcterms:W3CDTF">2021-01-18T09:53:47Z</dcterms:created>
  <dcterms:modified xsi:type="dcterms:W3CDTF">2023-12-11T08:46:50Z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0x0101002D1124990FB34B4C9679E33840222A23</vt:lpwstr>
  </property>
  <property fmtid="{D5CDD505-2E9C-101B-9397-08002B2CF9AE}" pid="3" name="_ExtendedDescription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</Properties>
</file>